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64" r:id="rId3"/>
    <p:sldId id="265" r:id="rId4"/>
    <p:sldId id="258" r:id="rId5"/>
    <p:sldId id="263" r:id="rId6"/>
    <p:sldId id="266" r:id="rId7"/>
    <p:sldId id="267" r:id="rId8"/>
    <p:sldId id="268" r:id="rId9"/>
    <p:sldId id="261" r:id="rId10"/>
    <p:sldId id="270" r:id="rId11"/>
    <p:sldId id="269" r:id="rId12"/>
    <p:sldId id="259" r:id="rId13"/>
    <p:sldId id="272" r:id="rId14"/>
    <p:sldId id="273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28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pPr/>
              <a:t>13/03/19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65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pPr/>
              <a:t>13/03/19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289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pPr/>
              <a:t>13/03/19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2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pPr/>
              <a:t>13/03/19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830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pPr/>
              <a:t>13/03/19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7297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pPr/>
              <a:t>13/03/19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7190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pPr/>
              <a:t>13/03/19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8691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pPr/>
              <a:t>13/03/19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4834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pPr/>
              <a:t>13/03/19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214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pPr/>
              <a:t>13/03/19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777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pPr/>
              <a:t>13/03/19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1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pPr/>
              <a:t>13/03/19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111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pPr/>
              <a:t>13/03/19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395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pPr/>
              <a:t>13/03/19</a:t>
            </a:fld>
            <a:endParaRPr lang="de-D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921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pPr/>
              <a:t>13/03/19</a:t>
            </a:fld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4117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pPr/>
              <a:t>13/03/19</a:t>
            </a:fld>
            <a:endParaRPr lang="de-D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83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pPr/>
              <a:t>13/03/19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00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38941B0-F4D5-4460-BCAD-F7E2B41A8257}" type="datetimeFigureOut">
              <a:rPr lang="de-DE" smtClean="0"/>
              <a:pPr/>
              <a:t>13/03/19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55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104000"/>
                <a:satMod val="128000"/>
                <a:lumMod val="104000"/>
              </a:schemeClr>
            </a:gs>
            <a:gs pos="100000">
              <a:schemeClr val="bg2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E27238C-8EAF-4098-86E6-7723B7DAE6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="" xmlns:a16="http://schemas.microsoft.com/office/drawing/2014/main" id="{992F97B1-1891-4FCC-9E5F-BA97EDB48F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="" xmlns:a16="http://schemas.microsoft.com/office/drawing/2014/main" id="{78C6C821-FEE1-4EB6-9590-C021440C77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15778" y="2116668"/>
            <a:ext cx="3217333" cy="3207552"/>
          </a:xfrm>
        </p:spPr>
        <p:txBody>
          <a:bodyPr>
            <a:normAutofit/>
          </a:bodyPr>
          <a:lstStyle/>
          <a:p>
            <a:r>
              <a:rPr lang="de-DE" sz="3200" dirty="0" smtClean="0">
                <a:solidFill>
                  <a:srgbClr val="000000"/>
                </a:solidFill>
              </a:rPr>
              <a:t>    </a:t>
            </a:r>
            <a:r>
              <a:rPr lang="de-DE" sz="2800" b="1" dirty="0" smtClean="0">
                <a:solidFill>
                  <a:srgbClr val="000000"/>
                </a:solidFill>
              </a:rPr>
              <a:t>4 </a:t>
            </a:r>
            <a:r>
              <a:rPr lang="de-DE" sz="2800" b="1" cap="none" dirty="0" err="1" smtClean="0">
                <a:solidFill>
                  <a:srgbClr val="000000"/>
                </a:solidFill>
              </a:rPr>
              <a:t>fédérations</a:t>
            </a:r>
            <a:endParaRPr lang="de-DE" sz="2800" b="1" cap="none" dirty="0" smtClean="0">
              <a:solidFill>
                <a:srgbClr val="000000"/>
              </a:solidFill>
            </a:endParaRPr>
          </a:p>
          <a:p>
            <a:r>
              <a:rPr lang="de-DE" sz="2800" b="1" cap="none" dirty="0" smtClean="0">
                <a:solidFill>
                  <a:srgbClr val="000000"/>
                </a:solidFill>
              </a:rPr>
              <a:t>     </a:t>
            </a:r>
          </a:p>
          <a:p>
            <a:r>
              <a:rPr lang="de-DE" sz="2800" b="1" cap="none" dirty="0" smtClean="0">
                <a:solidFill>
                  <a:srgbClr val="000000"/>
                </a:solidFill>
              </a:rPr>
              <a:t>    520 </a:t>
            </a:r>
            <a:r>
              <a:rPr lang="de-DE" sz="2800" b="1" cap="none" dirty="0" err="1" smtClean="0">
                <a:solidFill>
                  <a:srgbClr val="000000"/>
                </a:solidFill>
              </a:rPr>
              <a:t>personnes</a:t>
            </a:r>
            <a:endParaRPr lang="de-DE" sz="2800" b="1" cap="none" dirty="0" smtClean="0">
              <a:solidFill>
                <a:srgbClr val="000000"/>
              </a:solidFill>
            </a:endParaRPr>
          </a:p>
          <a:p>
            <a:r>
              <a:rPr lang="de-DE" sz="2800" b="1" cap="none" dirty="0" smtClean="0">
                <a:solidFill>
                  <a:srgbClr val="000000"/>
                </a:solidFill>
              </a:rPr>
              <a:t> </a:t>
            </a:r>
          </a:p>
          <a:p>
            <a:r>
              <a:rPr lang="de-DE" sz="2800" b="1" cap="none" dirty="0" smtClean="0">
                <a:solidFill>
                  <a:srgbClr val="000000"/>
                </a:solidFill>
              </a:rPr>
              <a:t>      80 </a:t>
            </a:r>
            <a:r>
              <a:rPr lang="de-DE" sz="2800" b="1" cap="none" dirty="0" err="1" smtClean="0">
                <a:solidFill>
                  <a:srgbClr val="000000"/>
                </a:solidFill>
              </a:rPr>
              <a:t>équipes</a:t>
            </a:r>
            <a:endParaRPr lang="de-DE" sz="2800" b="1" dirty="0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7001" y="2456111"/>
            <a:ext cx="9355667" cy="3329581"/>
          </a:xfrm>
        </p:spPr>
        <p:txBody>
          <a:bodyPr>
            <a:normAutofit fontScale="90000"/>
          </a:bodyPr>
          <a:lstStyle/>
          <a:p>
            <a:pPr algn="ctr"/>
            <a:r>
              <a:rPr lang="de-DE" sz="6000" dirty="0" err="1"/>
              <a:t>Recette</a:t>
            </a:r>
            <a:r>
              <a:rPr lang="de-DE" sz="6000" dirty="0"/>
              <a:t> </a:t>
            </a:r>
            <a:r>
              <a:rPr lang="de-DE" sz="6000" dirty="0" err="1" smtClean="0"/>
              <a:t>pour</a:t>
            </a:r>
            <a:r>
              <a:rPr lang="de-DE" sz="6000" dirty="0"/>
              <a:t> </a:t>
            </a:r>
            <a:r>
              <a:rPr lang="de-DE" sz="6000" dirty="0" smtClean="0"/>
              <a:t/>
            </a:r>
            <a:br>
              <a:rPr lang="de-DE" sz="6000" dirty="0" smtClean="0"/>
            </a:br>
            <a:r>
              <a:rPr lang="de-DE" sz="6000" dirty="0" err="1" smtClean="0"/>
              <a:t>augmenter</a:t>
            </a:r>
            <a:r>
              <a:rPr lang="de-DE" sz="6000" dirty="0" smtClean="0"/>
              <a:t> </a:t>
            </a:r>
            <a:br>
              <a:rPr lang="de-DE" sz="6000" dirty="0" smtClean="0"/>
            </a:br>
            <a:r>
              <a:rPr lang="de-DE" sz="6000" dirty="0" smtClean="0"/>
              <a:t>les </a:t>
            </a:r>
            <a:r>
              <a:rPr lang="de-DE" sz="6000" dirty="0" err="1" smtClean="0"/>
              <a:t>adhésions</a:t>
            </a:r>
            <a:r>
              <a:rPr lang="de-DE" sz="6000" dirty="0" smtClean="0"/>
              <a:t/>
            </a:r>
            <a:br>
              <a:rPr lang="de-DE" sz="6000" dirty="0" smtClean="0"/>
            </a:br>
            <a:r>
              <a:rPr lang="de-DE" sz="6000" dirty="0"/>
              <a:t/>
            </a:r>
            <a:br>
              <a:rPr lang="de-DE" sz="6000" dirty="0"/>
            </a:br>
            <a:r>
              <a:rPr lang="de-DE" sz="2800" dirty="0" err="1" smtClean="0">
                <a:solidFill>
                  <a:srgbClr val="000000"/>
                </a:solidFill>
              </a:rPr>
              <a:t>Un</a:t>
            </a:r>
            <a:r>
              <a:rPr lang="de-DE" sz="2800" dirty="0" smtClean="0">
                <a:solidFill>
                  <a:srgbClr val="000000"/>
                </a:solidFill>
              </a:rPr>
              <a:t> </a:t>
            </a:r>
            <a:r>
              <a:rPr lang="de-DE" sz="2800" dirty="0" err="1" smtClean="0">
                <a:solidFill>
                  <a:srgbClr val="000000"/>
                </a:solidFill>
              </a:rPr>
              <a:t>trésorier</a:t>
            </a:r>
            <a:r>
              <a:rPr lang="de-DE" sz="2800" dirty="0" smtClean="0">
                <a:solidFill>
                  <a:srgbClr val="000000"/>
                </a:solidFill>
              </a:rPr>
              <a:t> </a:t>
            </a:r>
            <a:r>
              <a:rPr lang="de-DE" sz="2800" dirty="0" err="1" smtClean="0">
                <a:solidFill>
                  <a:srgbClr val="000000"/>
                </a:solidFill>
              </a:rPr>
              <a:t>impliqué</a:t>
            </a:r>
            <a:r>
              <a:rPr lang="de-DE" sz="2800" dirty="0" smtClean="0">
                <a:solidFill>
                  <a:srgbClr val="000000"/>
                </a:solidFill>
              </a:rPr>
              <a:t>,</a:t>
            </a:r>
            <a:br>
              <a:rPr lang="de-DE" sz="2800" dirty="0" smtClean="0">
                <a:solidFill>
                  <a:srgbClr val="000000"/>
                </a:solidFill>
              </a:rPr>
            </a:br>
            <a:r>
              <a:rPr lang="de-DE" sz="2800" dirty="0" err="1" smtClean="0">
                <a:solidFill>
                  <a:srgbClr val="000000"/>
                </a:solidFill>
              </a:rPr>
              <a:t>une</a:t>
            </a:r>
            <a:r>
              <a:rPr lang="de-DE" sz="2800" dirty="0" smtClean="0">
                <a:solidFill>
                  <a:srgbClr val="000000"/>
                </a:solidFill>
              </a:rPr>
              <a:t> </a:t>
            </a:r>
            <a:r>
              <a:rPr lang="de-DE" sz="2800" dirty="0" err="1" smtClean="0">
                <a:solidFill>
                  <a:srgbClr val="000000"/>
                </a:solidFill>
              </a:rPr>
              <a:t>animatrice</a:t>
            </a:r>
            <a:r>
              <a:rPr lang="de-DE" sz="2800" dirty="0" smtClean="0">
                <a:solidFill>
                  <a:srgbClr val="000000"/>
                </a:solidFill>
              </a:rPr>
              <a:t> en pastorale </a:t>
            </a:r>
            <a:r>
              <a:rPr lang="de-DE" sz="2800" dirty="0" err="1" smtClean="0">
                <a:solidFill>
                  <a:srgbClr val="000000"/>
                </a:solidFill>
              </a:rPr>
              <a:t>douée</a:t>
            </a:r>
            <a:r>
              <a:rPr lang="de-DE" sz="2800" dirty="0" smtClean="0">
                <a:solidFill>
                  <a:srgbClr val="000000"/>
                </a:solidFill>
              </a:rPr>
              <a:t> </a:t>
            </a:r>
            <a:r>
              <a:rPr lang="de-DE" sz="2800" dirty="0" err="1" smtClean="0">
                <a:solidFill>
                  <a:srgbClr val="000000"/>
                </a:solidFill>
              </a:rPr>
              <a:t>pour</a:t>
            </a:r>
            <a:r>
              <a:rPr lang="de-DE" sz="2800" dirty="0" smtClean="0">
                <a:solidFill>
                  <a:srgbClr val="000000"/>
                </a:solidFill>
              </a:rPr>
              <a:t> les power </a:t>
            </a:r>
            <a:r>
              <a:rPr lang="de-DE" sz="2800" dirty="0" err="1" smtClean="0">
                <a:solidFill>
                  <a:srgbClr val="000000"/>
                </a:solidFill>
              </a:rPr>
              <a:t>point</a:t>
            </a:r>
            <a:r>
              <a:rPr lang="de-DE" sz="2800" dirty="0" smtClean="0">
                <a:solidFill>
                  <a:srgbClr val="000000"/>
                </a:solidFill>
              </a:rPr>
              <a:t/>
            </a:r>
            <a:br>
              <a:rPr lang="de-DE" sz="2800" dirty="0" smtClean="0">
                <a:solidFill>
                  <a:srgbClr val="000000"/>
                </a:solidFill>
              </a:rPr>
            </a:br>
            <a:r>
              <a:rPr lang="de-DE" sz="2800" dirty="0" err="1" smtClean="0">
                <a:solidFill>
                  <a:srgbClr val="000000"/>
                </a:solidFill>
              </a:rPr>
              <a:t>une</a:t>
            </a:r>
            <a:r>
              <a:rPr lang="de-DE" sz="2800" dirty="0" smtClean="0">
                <a:solidFill>
                  <a:srgbClr val="000000"/>
                </a:solidFill>
              </a:rPr>
              <a:t> </a:t>
            </a:r>
            <a:r>
              <a:rPr lang="de-DE" sz="2800" dirty="0" err="1" smtClean="0">
                <a:solidFill>
                  <a:srgbClr val="000000"/>
                </a:solidFill>
              </a:rPr>
              <a:t>coordinatrice</a:t>
            </a:r>
            <a:r>
              <a:rPr lang="de-DE" sz="2800" dirty="0">
                <a:solidFill>
                  <a:srgbClr val="000000"/>
                </a:solidFill>
              </a:rPr>
              <a:t> </a:t>
            </a:r>
            <a:r>
              <a:rPr lang="de-DE" sz="2800" dirty="0" smtClean="0">
                <a:solidFill>
                  <a:srgbClr val="000000"/>
                </a:solidFill>
              </a:rPr>
              <a:t>de </a:t>
            </a:r>
            <a:r>
              <a:rPr lang="de-DE" sz="2800" dirty="0" err="1" smtClean="0">
                <a:solidFill>
                  <a:srgbClr val="000000"/>
                </a:solidFill>
              </a:rPr>
              <a:t>territoire</a:t>
            </a:r>
            <a:r>
              <a:rPr lang="de-DE" sz="2800" dirty="0" smtClean="0">
                <a:solidFill>
                  <a:srgbClr val="000000"/>
                </a:solidFill>
              </a:rPr>
              <a:t> </a:t>
            </a:r>
            <a:r>
              <a:rPr lang="de-DE" sz="2800" dirty="0" err="1" smtClean="0">
                <a:solidFill>
                  <a:srgbClr val="000000"/>
                </a:solidFill>
              </a:rPr>
              <a:t>qui</a:t>
            </a:r>
            <a:r>
              <a:rPr lang="de-DE" sz="2800" dirty="0" smtClean="0">
                <a:solidFill>
                  <a:srgbClr val="000000"/>
                </a:solidFill>
              </a:rPr>
              <a:t> </a:t>
            </a:r>
            <a:r>
              <a:rPr lang="de-DE" sz="2800" dirty="0" err="1" smtClean="0">
                <a:solidFill>
                  <a:srgbClr val="000000"/>
                </a:solidFill>
              </a:rPr>
              <a:t>y</a:t>
            </a:r>
            <a:r>
              <a:rPr lang="de-DE" sz="2800" dirty="0" smtClean="0">
                <a:solidFill>
                  <a:srgbClr val="000000"/>
                </a:solidFill>
              </a:rPr>
              <a:t> </a:t>
            </a:r>
            <a:r>
              <a:rPr lang="de-DE" sz="2800" dirty="0" err="1" smtClean="0">
                <a:solidFill>
                  <a:srgbClr val="000000"/>
                </a:solidFill>
              </a:rPr>
              <a:t>croit</a:t>
            </a:r>
            <a:endParaRPr lang="de-DE" sz="6000" dirty="0">
              <a:solidFill>
                <a:srgbClr val="0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61A74B3-E247-44D4-8C48-FAE8E2056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ZoneTexte 3"/>
          <p:cNvSpPr txBox="1"/>
          <p:nvPr/>
        </p:nvSpPr>
        <p:spPr>
          <a:xfrm>
            <a:off x="3203222" y="352778"/>
            <a:ext cx="32912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Territoire de Lille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E27238C-8EAF-4098-86E6-7723B7DAE6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Année 2017 </a:t>
            </a:r>
            <a:r>
              <a:rPr lang="mr-IN" b="1" dirty="0">
                <a:solidFill>
                  <a:schemeClr val="accent2">
                    <a:lumMod val="75000"/>
                  </a:schemeClr>
                </a:solidFill>
              </a:rPr>
              <a:t>–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 2018 </a:t>
            </a:r>
          </a:p>
        </p:txBody>
      </p:sp>
      <p:sp>
        <p:nvSpPr>
          <p:cNvPr id="10" name="Freeform 36">
            <a:extLst>
              <a:ext uri="{FF2B5EF4-FFF2-40B4-BE49-F238E27FC236}">
                <a16:creationId xmlns="" xmlns:a16="http://schemas.microsoft.com/office/drawing/2014/main" id="{992F97B1-1891-4FCC-9E5F-BA97EDB48F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78C6C821-FEE1-4EB6-9590-C021440C77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61A74B3-E247-44D4-8C48-FAE8E2056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Image 6" descr="Capture d’écran 2019-03-07 à 21.54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78" y="272131"/>
            <a:ext cx="6849795" cy="3311678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9898531" y="2638777"/>
            <a:ext cx="203152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 smtClean="0">
                <a:solidFill>
                  <a:srgbClr val="000000"/>
                </a:solidFill>
              </a:rPr>
              <a:t>Déc</a:t>
            </a:r>
            <a:r>
              <a:rPr lang="fr-FR" sz="3200" b="1" dirty="0" smtClean="0">
                <a:solidFill>
                  <a:srgbClr val="000000"/>
                </a:solidFill>
              </a:rPr>
              <a:t> 2018</a:t>
            </a:r>
          </a:p>
          <a:p>
            <a:endParaRPr lang="fr-FR" sz="3200" b="1" dirty="0">
              <a:solidFill>
                <a:srgbClr val="000000"/>
              </a:solidFill>
            </a:endParaRPr>
          </a:p>
          <a:p>
            <a:r>
              <a:rPr lang="fr-FR" sz="3200" b="1" dirty="0" smtClean="0">
                <a:solidFill>
                  <a:srgbClr val="000000"/>
                </a:solidFill>
              </a:rPr>
              <a:t>Cela </a:t>
            </a:r>
          </a:p>
          <a:p>
            <a:r>
              <a:rPr lang="fr-FR" sz="3200" b="1" dirty="0">
                <a:solidFill>
                  <a:srgbClr val="000000"/>
                </a:solidFill>
              </a:rPr>
              <a:t>m</a:t>
            </a:r>
            <a:r>
              <a:rPr lang="fr-FR" sz="3200" b="1" dirty="0" smtClean="0">
                <a:solidFill>
                  <a:srgbClr val="000000"/>
                </a:solidFill>
              </a:rPr>
              <a:t>arche !</a:t>
            </a:r>
            <a:r>
              <a:rPr lang="fr-FR" sz="3200" b="1" dirty="0" smtClean="0">
                <a:solidFill>
                  <a:schemeClr val="bg1"/>
                </a:solidFill>
              </a:rPr>
              <a:t> 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3892512" y="5073714"/>
            <a:ext cx="5011601" cy="1375064"/>
          </a:xfrm>
        </p:spPr>
        <p:txBody>
          <a:bodyPr>
            <a:noAutofit/>
          </a:bodyPr>
          <a:lstStyle/>
          <a:p>
            <a:r>
              <a:rPr lang="fr-FR" sz="3200" b="1" cap="none" dirty="0" smtClean="0">
                <a:solidFill>
                  <a:srgbClr val="CB5304"/>
                </a:solidFill>
              </a:rPr>
              <a:t>Décembre   2018</a:t>
            </a:r>
          </a:p>
          <a:p>
            <a:r>
              <a:rPr lang="fr-FR" sz="3200" b="1" cap="none" dirty="0" smtClean="0">
                <a:solidFill>
                  <a:srgbClr val="CB5304"/>
                </a:solidFill>
              </a:rPr>
              <a:t>         66 % d’adhérents</a:t>
            </a:r>
            <a:endParaRPr lang="fr-FR" sz="3200" b="1" cap="none" dirty="0">
              <a:solidFill>
                <a:srgbClr val="CB5304"/>
              </a:solidFill>
            </a:endParaRPr>
          </a:p>
        </p:txBody>
      </p:sp>
      <p:pic>
        <p:nvPicPr>
          <p:cNvPr id="18" name="Image 17" descr="Capture d’écran 2019-03-07 à 23.40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61" y="3786440"/>
            <a:ext cx="2076450" cy="275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7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E27238C-8EAF-4098-86E6-7723B7DAE6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/>
              <a:t>Juin 2018 :</a:t>
            </a:r>
          </a:p>
          <a:p>
            <a:endParaRPr lang="fr-FR" b="1" dirty="0"/>
          </a:p>
          <a:p>
            <a:r>
              <a:rPr lang="fr-FR" b="1" dirty="0"/>
              <a:t>Une première information</a:t>
            </a:r>
            <a:endParaRPr lang="fr-FR" b="1" dirty="0">
              <a:solidFill>
                <a:srgbClr val="CB5304"/>
              </a:solidFill>
            </a:endParaRPr>
          </a:p>
        </p:txBody>
      </p:sp>
      <p:sp>
        <p:nvSpPr>
          <p:cNvPr id="10" name="Freeform 36">
            <a:extLst>
              <a:ext uri="{FF2B5EF4-FFF2-40B4-BE49-F238E27FC236}">
                <a16:creationId xmlns="" xmlns:a16="http://schemas.microsoft.com/office/drawing/2014/main" id="{992F97B1-1891-4FCC-9E5F-BA97EDB48F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78C6C821-FEE1-4EB6-9590-C021440C77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61A74B3-E247-44D4-8C48-FAE8E2056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Image 16" descr="Capture d’écran 2019-03-07 à 23.45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10" y="1496585"/>
            <a:ext cx="7612945" cy="5220304"/>
          </a:xfrm>
          <a:prstGeom prst="rect">
            <a:avLst/>
          </a:prstGeom>
        </p:spPr>
      </p:pic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3044844" y="2239215"/>
            <a:ext cx="3784933" cy="861420"/>
          </a:xfrm>
        </p:spPr>
        <p:txBody>
          <a:bodyPr>
            <a:noAutofit/>
          </a:bodyPr>
          <a:lstStyle/>
          <a:p>
            <a:r>
              <a:rPr lang="fr-FR" sz="2800" b="1" cap="none" dirty="0" smtClean="0">
                <a:solidFill>
                  <a:schemeClr val="accent2">
                    <a:lumMod val="75000"/>
                  </a:schemeClr>
                </a:solidFill>
              </a:rPr>
              <a:t>Merci !</a:t>
            </a:r>
            <a:endParaRPr lang="fr-FR" sz="2800" cap="non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764889" y="2003778"/>
            <a:ext cx="231024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chemeClr val="bg1"/>
                </a:solidFill>
              </a:rPr>
              <a:t>D</a:t>
            </a:r>
            <a:r>
              <a:rPr lang="fr-FR" sz="3200" b="1" dirty="0" err="1" smtClean="0">
                <a:solidFill>
                  <a:schemeClr val="bg1"/>
                </a:solidFill>
              </a:rPr>
              <a:t>éc</a:t>
            </a:r>
            <a:r>
              <a:rPr lang="fr-FR" sz="3200" b="1" dirty="0" smtClean="0">
                <a:solidFill>
                  <a:schemeClr val="bg1"/>
                </a:solidFill>
              </a:rPr>
              <a:t> </a:t>
            </a:r>
            <a:r>
              <a:rPr lang="fr-FR" sz="3200" b="1" dirty="0">
                <a:solidFill>
                  <a:schemeClr val="bg1"/>
                </a:solidFill>
              </a:rPr>
              <a:t>2018 :</a:t>
            </a:r>
          </a:p>
          <a:p>
            <a:endParaRPr lang="fr-FR" sz="3200" b="1" dirty="0" smtClean="0">
              <a:solidFill>
                <a:schemeClr val="bg1"/>
              </a:solidFill>
            </a:endParaRPr>
          </a:p>
          <a:p>
            <a:r>
              <a:rPr lang="fr-FR" sz="3200" b="1" dirty="0">
                <a:solidFill>
                  <a:schemeClr val="bg1"/>
                </a:solidFill>
              </a:rPr>
              <a:t>V</a:t>
            </a:r>
            <a:r>
              <a:rPr lang="fr-FR" sz="3200" b="1" dirty="0" smtClean="0">
                <a:solidFill>
                  <a:schemeClr val="bg1"/>
                </a:solidFill>
              </a:rPr>
              <a:t>œux</a:t>
            </a:r>
            <a:r>
              <a:rPr lang="fr-FR" sz="3200" b="1" dirty="0">
                <a:solidFill>
                  <a:schemeClr val="bg1"/>
                </a:solidFill>
              </a:rPr>
              <a:t> </a:t>
            </a:r>
          </a:p>
          <a:p>
            <a:r>
              <a:rPr lang="fr-FR" sz="3200" b="1" dirty="0" smtClean="0">
                <a:solidFill>
                  <a:schemeClr val="bg1"/>
                </a:solidFill>
              </a:rPr>
              <a:t>adressés </a:t>
            </a:r>
            <a:endParaRPr lang="fr-FR" sz="3200" b="1" dirty="0">
              <a:solidFill>
                <a:schemeClr val="bg1"/>
              </a:solidFill>
            </a:endParaRPr>
          </a:p>
          <a:p>
            <a:r>
              <a:rPr lang="fr-FR" sz="3200" b="1" dirty="0">
                <a:solidFill>
                  <a:schemeClr val="bg1"/>
                </a:solidFill>
              </a:rPr>
              <a:t>a</a:t>
            </a:r>
            <a:r>
              <a:rPr lang="fr-FR" sz="3200" b="1" dirty="0" smtClean="0">
                <a:solidFill>
                  <a:schemeClr val="bg1"/>
                </a:solidFill>
              </a:rPr>
              <a:t>ux </a:t>
            </a:r>
          </a:p>
          <a:p>
            <a:r>
              <a:rPr lang="fr-FR" sz="3200" b="1" dirty="0" smtClean="0">
                <a:solidFill>
                  <a:schemeClr val="bg1"/>
                </a:solidFill>
              </a:rPr>
              <a:t>adhérents</a:t>
            </a:r>
            <a:endParaRPr lang="fr-FR" sz="3200" dirty="0">
              <a:solidFill>
                <a:schemeClr val="bg1"/>
              </a:solidFill>
            </a:endParaRPr>
          </a:p>
          <a:p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608666" y="127000"/>
            <a:ext cx="6251221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Mail envoyé à ceux </a:t>
            </a:r>
          </a:p>
          <a:p>
            <a:pPr algn="ctr"/>
            <a:r>
              <a:rPr lang="fr-FR" sz="3200" dirty="0"/>
              <a:t>q</a:t>
            </a:r>
            <a:r>
              <a:rPr lang="fr-FR" sz="3200" dirty="0" smtClean="0"/>
              <a:t>ui ont adhéré</a:t>
            </a:r>
          </a:p>
        </p:txBody>
      </p:sp>
      <p:pic>
        <p:nvPicPr>
          <p:cNvPr id="5" name="Image 4" descr="Capture d’écran 2019-03-08 à 00.14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5147094"/>
            <a:ext cx="1580444" cy="104768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596444" y="3132667"/>
            <a:ext cx="505852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B5304"/>
                </a:solidFill>
              </a:rPr>
              <a:t>Continuons à faire vivre ce mouvement </a:t>
            </a:r>
          </a:p>
          <a:p>
            <a:r>
              <a:rPr lang="fr-FR" dirty="0" smtClean="0">
                <a:solidFill>
                  <a:srgbClr val="CB5304"/>
                </a:solidFill>
              </a:rPr>
              <a:t>qui nous aide à vivre.</a:t>
            </a:r>
          </a:p>
          <a:p>
            <a:r>
              <a:rPr lang="fr-FR" dirty="0" smtClean="0">
                <a:solidFill>
                  <a:srgbClr val="CB5304"/>
                </a:solidFill>
              </a:rPr>
              <a:t>Et nous pourrons vivre en équipe longtemps</a:t>
            </a:r>
          </a:p>
          <a:p>
            <a:endParaRPr lang="fr-FR" dirty="0" smtClean="0">
              <a:solidFill>
                <a:srgbClr val="CB5304"/>
              </a:solidFill>
            </a:endParaRPr>
          </a:p>
          <a:p>
            <a:r>
              <a:rPr lang="fr-FR" dirty="0" smtClean="0">
                <a:solidFill>
                  <a:srgbClr val="CB5304"/>
                </a:solidFill>
              </a:rPr>
              <a:t>Osons parler adhésions en équipe.</a:t>
            </a:r>
            <a:endParaRPr lang="fr-FR" dirty="0">
              <a:solidFill>
                <a:srgbClr val="CB5304"/>
              </a:solidFill>
            </a:endParaRPr>
          </a:p>
          <a:p>
            <a:r>
              <a:rPr lang="fr-FR" dirty="0" smtClean="0">
                <a:solidFill>
                  <a:srgbClr val="CB5304"/>
                </a:solidFill>
              </a:rPr>
              <a:t>Bonnes fêtes. </a:t>
            </a:r>
          </a:p>
          <a:p>
            <a:endParaRPr lang="fr-FR" dirty="0">
              <a:solidFill>
                <a:srgbClr val="CB53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09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104000"/>
                <a:satMod val="128000"/>
                <a:lumMod val="104000"/>
              </a:schemeClr>
            </a:gs>
            <a:gs pos="100000">
              <a:schemeClr val="bg2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E27238C-8EAF-4098-86E6-7723B7DAE6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="" xmlns:a16="http://schemas.microsoft.com/office/drawing/2014/main" id="{992F97B1-1891-4FCC-9E5F-BA97EDB48F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="" xmlns:a16="http://schemas.microsoft.com/office/drawing/2014/main" id="{78C6C821-FEE1-4EB6-9590-C021440C77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6458419" cy="3329581"/>
          </a:xfrm>
        </p:spPr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61A74B3-E247-44D4-8C48-FAE8E2056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ge 8" descr="Une image contenant table&#10;&#10;Description générée avec un niveau de confiance élevé">
            <a:extLst>
              <a:ext uri="{FF2B5EF4-FFF2-40B4-BE49-F238E27FC236}">
                <a16:creationId xmlns="" xmlns:a16="http://schemas.microsoft.com/office/drawing/2014/main" id="{6BDA117A-D802-453E-AA0C-B411672D27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069" y="72276"/>
            <a:ext cx="9549447" cy="639868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C4DD1298-29D9-4D98-97F5-4A442F6BCCCC}"/>
              </a:ext>
            </a:extLst>
          </p:cNvPr>
          <p:cNvSpPr txBox="1"/>
          <p:nvPr/>
        </p:nvSpPr>
        <p:spPr>
          <a:xfrm>
            <a:off x="9725057" y="2094942"/>
            <a:ext cx="2593942" cy="304698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 err="1" smtClean="0"/>
              <a:t>Déc</a:t>
            </a:r>
            <a:r>
              <a:rPr lang="fr-FR" sz="3200" b="1" dirty="0" smtClean="0"/>
              <a:t> 2018 </a:t>
            </a:r>
          </a:p>
          <a:p>
            <a:endParaRPr lang="fr-FR" sz="3200" b="1" dirty="0" smtClean="0"/>
          </a:p>
          <a:p>
            <a:r>
              <a:rPr lang="fr-FR" sz="3200" b="1" dirty="0"/>
              <a:t>V</a:t>
            </a:r>
            <a:r>
              <a:rPr lang="fr-FR" sz="3200" b="1" dirty="0" smtClean="0"/>
              <a:t>œux</a:t>
            </a:r>
            <a:r>
              <a:rPr lang="fr-FR" sz="3200" b="1" dirty="0"/>
              <a:t> </a:t>
            </a:r>
          </a:p>
          <a:p>
            <a:r>
              <a:rPr lang="fr-FR" sz="3200" b="1" dirty="0"/>
              <a:t>a</a:t>
            </a:r>
            <a:r>
              <a:rPr lang="fr-FR" sz="3200" b="1" dirty="0" smtClean="0"/>
              <a:t>dressés </a:t>
            </a:r>
            <a:endParaRPr lang="fr-FR" sz="3200" b="1" dirty="0"/>
          </a:p>
          <a:p>
            <a:r>
              <a:rPr lang="fr-FR" sz="3200" b="1" dirty="0"/>
              <a:t>a</a:t>
            </a:r>
            <a:r>
              <a:rPr lang="fr-FR" sz="3200" b="1" dirty="0" smtClean="0"/>
              <a:t>ux </a:t>
            </a:r>
          </a:p>
          <a:p>
            <a:r>
              <a:rPr lang="fr-FR" sz="3200" b="1" dirty="0" smtClean="0"/>
              <a:t>adhérents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1273E5BC-A8FA-4506-8E47-F4B52D34F23D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169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E27238C-8EAF-4098-86E6-7723B7DAE6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Année 2017 </a:t>
            </a:r>
            <a:r>
              <a:rPr lang="mr-IN" b="1" dirty="0">
                <a:solidFill>
                  <a:schemeClr val="accent2">
                    <a:lumMod val="75000"/>
                  </a:schemeClr>
                </a:solidFill>
              </a:rPr>
              <a:t>–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 2018 </a:t>
            </a:r>
          </a:p>
        </p:txBody>
      </p:sp>
      <p:sp>
        <p:nvSpPr>
          <p:cNvPr id="10" name="Freeform 36">
            <a:extLst>
              <a:ext uri="{FF2B5EF4-FFF2-40B4-BE49-F238E27FC236}">
                <a16:creationId xmlns="" xmlns:a16="http://schemas.microsoft.com/office/drawing/2014/main" id="{992F97B1-1891-4FCC-9E5F-BA97EDB48F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78C6C821-FEE1-4EB6-9590-C021440C77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61A74B3-E247-44D4-8C48-FAE8E2056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Image 6" descr="Capture d’écran 2019-03-07 à 21.54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78" y="272131"/>
            <a:ext cx="6849795" cy="3311678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9898531" y="2638777"/>
            <a:ext cx="217078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0000"/>
                </a:solidFill>
              </a:rPr>
              <a:t>Mars 2019</a:t>
            </a:r>
          </a:p>
          <a:p>
            <a:endParaRPr lang="fr-FR" sz="3200" b="1" dirty="0">
              <a:solidFill>
                <a:srgbClr val="000000"/>
              </a:solidFill>
            </a:endParaRPr>
          </a:p>
          <a:p>
            <a:r>
              <a:rPr lang="fr-FR" sz="3200" b="1" dirty="0" smtClean="0">
                <a:solidFill>
                  <a:srgbClr val="000000"/>
                </a:solidFill>
              </a:rPr>
              <a:t>Cela </a:t>
            </a:r>
          </a:p>
          <a:p>
            <a:r>
              <a:rPr lang="fr-FR" sz="3200" b="1" dirty="0">
                <a:solidFill>
                  <a:srgbClr val="000000"/>
                </a:solidFill>
              </a:rPr>
              <a:t>m</a:t>
            </a:r>
            <a:r>
              <a:rPr lang="fr-FR" sz="3200" b="1" dirty="0" smtClean="0">
                <a:solidFill>
                  <a:srgbClr val="000000"/>
                </a:solidFill>
              </a:rPr>
              <a:t>arche !</a:t>
            </a:r>
            <a:r>
              <a:rPr lang="fr-FR" sz="3200" b="1" dirty="0" smtClean="0">
                <a:solidFill>
                  <a:schemeClr val="bg1"/>
                </a:solidFill>
              </a:rPr>
              <a:t> 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2456861" y="4101887"/>
            <a:ext cx="7150966" cy="1375064"/>
          </a:xfrm>
        </p:spPr>
        <p:txBody>
          <a:bodyPr>
            <a:noAutofit/>
          </a:bodyPr>
          <a:lstStyle/>
          <a:p>
            <a:r>
              <a:rPr lang="fr-FR" sz="3200" b="1" cap="none" dirty="0" smtClean="0">
                <a:solidFill>
                  <a:srgbClr val="CB5304"/>
                </a:solidFill>
              </a:rPr>
              <a:t>Mars </a:t>
            </a:r>
            <a:r>
              <a:rPr lang="fr-FR" sz="3200" b="1" cap="none" dirty="0" smtClean="0">
                <a:solidFill>
                  <a:srgbClr val="CB5304"/>
                </a:solidFill>
              </a:rPr>
              <a:t>2019     68,25 </a:t>
            </a:r>
            <a:r>
              <a:rPr lang="fr-FR" sz="3200" b="1" cap="none" dirty="0" smtClean="0">
                <a:solidFill>
                  <a:srgbClr val="CB5304"/>
                </a:solidFill>
              </a:rPr>
              <a:t>% </a:t>
            </a:r>
            <a:r>
              <a:rPr lang="fr-FR" sz="3200" b="1" cap="none" dirty="0" smtClean="0">
                <a:solidFill>
                  <a:srgbClr val="CB5304"/>
                </a:solidFill>
              </a:rPr>
              <a:t>d’adhérents</a:t>
            </a:r>
          </a:p>
          <a:p>
            <a:endParaRPr lang="fr-FR" sz="3200" b="1" cap="none" dirty="0" smtClean="0">
              <a:solidFill>
                <a:srgbClr val="CB5304"/>
              </a:solidFill>
            </a:endParaRPr>
          </a:p>
          <a:p>
            <a:r>
              <a:rPr lang="fr-FR" sz="3200" b="1" cap="none" dirty="0" smtClean="0">
                <a:solidFill>
                  <a:srgbClr val="CB5304"/>
                </a:solidFill>
              </a:rPr>
              <a:t>Soit plus de 100 personnes de  plus</a:t>
            </a:r>
            <a:endParaRPr lang="fr-FR" sz="3200" b="1" cap="none" dirty="0" smtClean="0">
              <a:solidFill>
                <a:srgbClr val="CB5304"/>
              </a:solidFill>
            </a:endParaRPr>
          </a:p>
          <a:p>
            <a:endParaRPr lang="fr-FR" sz="3200" b="1" cap="none" dirty="0">
              <a:solidFill>
                <a:srgbClr val="CB5304"/>
              </a:solidFill>
            </a:endParaRPr>
          </a:p>
        </p:txBody>
      </p:sp>
      <p:pic>
        <p:nvPicPr>
          <p:cNvPr id="18" name="Image 17" descr="Capture d’écran 2019-03-07 à 23.40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3" y="3775396"/>
            <a:ext cx="2076450" cy="275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67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E27238C-8EAF-4098-86E6-7723B7DAE6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="" xmlns:a16="http://schemas.microsoft.com/office/drawing/2014/main" id="{992F97B1-1891-4FCC-9E5F-BA97EDB48F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="" xmlns:a16="http://schemas.microsoft.com/office/drawing/2014/main" id="{78C6C821-FEE1-4EB6-9590-C021440C77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217654"/>
            <a:ext cx="9355667" cy="5031519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400" dirty="0" smtClean="0"/>
              <a:t>Merci le national.</a:t>
            </a:r>
            <a:br>
              <a:rPr lang="de-DE" sz="4400" dirty="0" smtClean="0"/>
            </a:br>
            <a:r>
              <a:rPr lang="de-DE" sz="4400" dirty="0"/>
              <a:t/>
            </a:r>
            <a:br>
              <a:rPr lang="de-DE" sz="4400" dirty="0"/>
            </a:br>
            <a:r>
              <a:rPr lang="de-DE" sz="4400" dirty="0" smtClean="0"/>
              <a:t/>
            </a:r>
            <a:br>
              <a:rPr lang="de-DE" sz="4400" dirty="0" smtClean="0"/>
            </a:br>
            <a:r>
              <a:rPr lang="de-DE" sz="4400" dirty="0" smtClean="0"/>
              <a:t>Et merci à </a:t>
            </a:r>
            <a:r>
              <a:rPr lang="de-DE" sz="4400" dirty="0" err="1" smtClean="0"/>
              <a:t>ceux</a:t>
            </a:r>
            <a:r>
              <a:rPr lang="de-DE" sz="4400" dirty="0" smtClean="0"/>
              <a:t> </a:t>
            </a:r>
            <a:r>
              <a:rPr lang="de-DE" sz="4400" dirty="0" err="1" smtClean="0"/>
              <a:t>qui</a:t>
            </a:r>
            <a:r>
              <a:rPr lang="de-DE" sz="4400" dirty="0" smtClean="0"/>
              <a:t> </a:t>
            </a:r>
            <a:br>
              <a:rPr lang="de-DE" sz="4400" dirty="0" smtClean="0"/>
            </a:br>
            <a:r>
              <a:rPr lang="de-DE" sz="4400" dirty="0" err="1" smtClean="0"/>
              <a:t>ont</a:t>
            </a:r>
            <a:r>
              <a:rPr lang="de-DE" sz="4400" dirty="0" smtClean="0"/>
              <a:t> </a:t>
            </a:r>
            <a:r>
              <a:rPr lang="de-DE" sz="4400" dirty="0" err="1" smtClean="0"/>
              <a:t>travaillé</a:t>
            </a:r>
            <a:r>
              <a:rPr lang="de-DE" sz="4400" dirty="0" smtClean="0"/>
              <a:t> </a:t>
            </a:r>
            <a:r>
              <a:rPr lang="de-DE" sz="4400" dirty="0" err="1" smtClean="0"/>
              <a:t>avec</a:t>
            </a:r>
            <a:r>
              <a:rPr lang="de-DE" sz="4400" dirty="0" smtClean="0"/>
              <a:t> </a:t>
            </a:r>
            <a:r>
              <a:rPr lang="de-DE" sz="4400" dirty="0" err="1" smtClean="0"/>
              <a:t>moi</a:t>
            </a:r>
            <a:r>
              <a:rPr lang="de-DE" sz="4400" dirty="0" smtClean="0"/>
              <a:t>.</a:t>
            </a:r>
            <a:br>
              <a:rPr lang="de-DE" sz="4400" dirty="0" smtClean="0"/>
            </a:br>
            <a:r>
              <a:rPr lang="de-DE" sz="4400" dirty="0" smtClean="0"/>
              <a:t/>
            </a:r>
            <a:br>
              <a:rPr lang="de-DE" sz="4400" dirty="0" smtClean="0"/>
            </a:br>
            <a:r>
              <a:rPr lang="de-DE" sz="4400" dirty="0" err="1" smtClean="0"/>
              <a:t>Un</a:t>
            </a:r>
            <a:r>
              <a:rPr lang="de-DE" sz="4400" dirty="0" smtClean="0"/>
              <a:t> </a:t>
            </a:r>
            <a:r>
              <a:rPr lang="de-DE" sz="4400" dirty="0" err="1" smtClean="0"/>
              <a:t>travail</a:t>
            </a:r>
            <a:r>
              <a:rPr lang="de-DE" sz="4400" dirty="0" smtClean="0"/>
              <a:t> </a:t>
            </a:r>
            <a:r>
              <a:rPr lang="de-DE" sz="4400" dirty="0" err="1" smtClean="0"/>
              <a:t>d‘équipe</a:t>
            </a:r>
            <a:r>
              <a:rPr lang="de-DE" sz="4400" dirty="0" smtClean="0"/>
              <a:t>,</a:t>
            </a:r>
            <a:br>
              <a:rPr lang="de-DE" sz="4400" dirty="0" smtClean="0"/>
            </a:br>
            <a:r>
              <a:rPr lang="de-DE" sz="4400" dirty="0" err="1" smtClean="0"/>
              <a:t>cela</a:t>
            </a:r>
            <a:r>
              <a:rPr lang="de-DE" sz="4400" dirty="0" smtClean="0"/>
              <a:t> </a:t>
            </a:r>
            <a:r>
              <a:rPr lang="de-DE" sz="4400" dirty="0" err="1" smtClean="0"/>
              <a:t>rapporte</a:t>
            </a:r>
            <a:r>
              <a:rPr lang="de-DE" sz="4400" dirty="0" smtClean="0"/>
              <a:t> !</a:t>
            </a:r>
            <a:br>
              <a:rPr lang="de-DE" sz="4400" dirty="0" smtClean="0"/>
            </a:br>
            <a:endParaRPr lang="de-DE" sz="4400" dirty="0">
              <a:solidFill>
                <a:srgbClr val="0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61A74B3-E247-44D4-8C48-FAE8E2056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504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E27238C-8EAF-4098-86E6-7723B7DAE6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Année 2017 </a:t>
            </a:r>
            <a:r>
              <a:rPr lang="mr-IN" b="1" dirty="0">
                <a:solidFill>
                  <a:schemeClr val="accent2">
                    <a:lumMod val="75000"/>
                  </a:schemeClr>
                </a:solidFill>
              </a:rPr>
              <a:t>–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 2018 </a:t>
            </a:r>
          </a:p>
        </p:txBody>
      </p:sp>
      <p:sp>
        <p:nvSpPr>
          <p:cNvPr id="10" name="Freeform 36">
            <a:extLst>
              <a:ext uri="{FF2B5EF4-FFF2-40B4-BE49-F238E27FC236}">
                <a16:creationId xmlns="" xmlns:a16="http://schemas.microsoft.com/office/drawing/2014/main" id="{992F97B1-1891-4FCC-9E5F-BA97EDB48F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78C6C821-FEE1-4EB6-9590-C021440C77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61A74B3-E247-44D4-8C48-FAE8E2056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Image 6" descr="Capture d’écran 2019-03-07 à 21.54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78" y="272131"/>
            <a:ext cx="6849795" cy="3311678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9573976" y="2935110"/>
            <a:ext cx="25238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0000"/>
                </a:solidFill>
              </a:rPr>
              <a:t>Le national 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n</a:t>
            </a:r>
            <a:r>
              <a:rPr lang="fr-FR" sz="3200" b="1" dirty="0" smtClean="0">
                <a:solidFill>
                  <a:schemeClr val="bg1"/>
                </a:solidFill>
              </a:rPr>
              <a:t>ous remue 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3892512" y="5073714"/>
            <a:ext cx="5011601" cy="861420"/>
          </a:xfrm>
        </p:spPr>
        <p:txBody>
          <a:bodyPr>
            <a:noAutofit/>
          </a:bodyPr>
          <a:lstStyle/>
          <a:p>
            <a:r>
              <a:rPr lang="fr-FR" sz="3200" b="1" cap="none" dirty="0">
                <a:solidFill>
                  <a:srgbClr val="CB5304"/>
                </a:solidFill>
              </a:rPr>
              <a:t>A</a:t>
            </a:r>
            <a:r>
              <a:rPr lang="fr-FR" sz="3200" b="1" cap="none" dirty="0" smtClean="0">
                <a:solidFill>
                  <a:srgbClr val="CB5304"/>
                </a:solidFill>
              </a:rPr>
              <a:t>nnée 2017  -  2018</a:t>
            </a:r>
          </a:p>
          <a:p>
            <a:r>
              <a:rPr lang="fr-FR" sz="3200" b="1" cap="none" dirty="0" smtClean="0">
                <a:solidFill>
                  <a:srgbClr val="CB5304"/>
                </a:solidFill>
              </a:rPr>
              <a:t>         46 % d’adhérents</a:t>
            </a:r>
            <a:endParaRPr lang="fr-FR" sz="3200" b="1" cap="none" dirty="0">
              <a:solidFill>
                <a:srgbClr val="CB5304"/>
              </a:solidFill>
            </a:endParaRPr>
          </a:p>
        </p:txBody>
      </p:sp>
      <p:pic>
        <p:nvPicPr>
          <p:cNvPr id="18" name="Image 17" descr="Capture d’écran 2019-03-07 à 23.40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61" y="3786440"/>
            <a:ext cx="2076450" cy="275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48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E27238C-8EAF-4098-86E6-7723B7DAE6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/>
              <a:t>Juin 2018 :</a:t>
            </a:r>
          </a:p>
          <a:p>
            <a:endParaRPr lang="fr-FR" b="1" dirty="0"/>
          </a:p>
          <a:p>
            <a:r>
              <a:rPr lang="fr-FR" b="1" dirty="0"/>
              <a:t>Une première information</a:t>
            </a:r>
            <a:endParaRPr lang="fr-FR" b="1" dirty="0">
              <a:solidFill>
                <a:srgbClr val="CB5304"/>
              </a:solidFill>
            </a:endParaRPr>
          </a:p>
        </p:txBody>
      </p:sp>
      <p:sp>
        <p:nvSpPr>
          <p:cNvPr id="10" name="Freeform 36">
            <a:extLst>
              <a:ext uri="{FF2B5EF4-FFF2-40B4-BE49-F238E27FC236}">
                <a16:creationId xmlns="" xmlns:a16="http://schemas.microsoft.com/office/drawing/2014/main" id="{992F97B1-1891-4FCC-9E5F-BA97EDB48F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78C6C821-FEE1-4EB6-9590-C021440C77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61A74B3-E247-44D4-8C48-FAE8E2056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Image 16" descr="Capture d’écran 2019-03-07 à 23.45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7" y="1171222"/>
            <a:ext cx="8293220" cy="5686778"/>
          </a:xfrm>
          <a:prstGeom prst="rect">
            <a:avLst/>
          </a:prstGeom>
        </p:spPr>
      </p:pic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2508621" y="1928769"/>
            <a:ext cx="6676119" cy="861420"/>
          </a:xfrm>
        </p:spPr>
        <p:txBody>
          <a:bodyPr>
            <a:noAutofit/>
          </a:bodyPr>
          <a:lstStyle/>
          <a:p>
            <a:r>
              <a:rPr lang="fr-FR" sz="3200" cap="none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2400" b="1" cap="none" dirty="0" smtClean="0">
                <a:solidFill>
                  <a:srgbClr val="CB5304"/>
                </a:solidFill>
              </a:rPr>
              <a:t>Parlons sous, cotisations, adhésions</a:t>
            </a:r>
            <a:r>
              <a:rPr lang="fr-FR" sz="2800" cap="none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fr-FR" sz="2800" cap="non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475114" y="4162781"/>
            <a:ext cx="2528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</a:rPr>
              <a:t>Bulletin</a:t>
            </a:r>
            <a:r>
              <a:rPr lang="fr-FR" sz="2000" dirty="0" smtClean="0">
                <a:solidFill>
                  <a:srgbClr val="CB5304"/>
                </a:solidFill>
              </a:rPr>
              <a:t> d’adhésion</a:t>
            </a:r>
            <a:endParaRPr lang="fr-FR" sz="2000" dirty="0">
              <a:solidFill>
                <a:srgbClr val="CB5304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680222" y="2215444"/>
            <a:ext cx="242506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Juin 2018 :</a:t>
            </a:r>
          </a:p>
          <a:p>
            <a:endParaRPr lang="fr-FR" sz="3200" b="1" dirty="0">
              <a:solidFill>
                <a:schemeClr val="bg1"/>
              </a:solidFill>
            </a:endParaRPr>
          </a:p>
          <a:p>
            <a:r>
              <a:rPr lang="fr-FR" sz="3200" b="1" dirty="0">
                <a:solidFill>
                  <a:schemeClr val="bg1"/>
                </a:solidFill>
              </a:rPr>
              <a:t>Une </a:t>
            </a:r>
            <a:endParaRPr lang="fr-FR" sz="3200" b="1" dirty="0" smtClean="0">
              <a:solidFill>
                <a:schemeClr val="bg1"/>
              </a:solidFill>
            </a:endParaRPr>
          </a:p>
          <a:p>
            <a:r>
              <a:rPr lang="fr-FR" sz="3200" b="1" dirty="0" smtClean="0">
                <a:solidFill>
                  <a:schemeClr val="bg1"/>
                </a:solidFill>
              </a:rPr>
              <a:t>Première</a:t>
            </a:r>
          </a:p>
          <a:p>
            <a:r>
              <a:rPr lang="fr-FR" sz="3200" b="1" dirty="0" smtClean="0">
                <a:solidFill>
                  <a:schemeClr val="bg1"/>
                </a:solidFill>
              </a:rPr>
              <a:t>information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300112" y="395111"/>
            <a:ext cx="3943908" cy="58477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fr-FR" sz="3200" dirty="0" smtClean="0"/>
              <a:t>Mail envoyé à tous</a:t>
            </a:r>
            <a:endParaRPr lang="fr-FR" sz="3200" dirty="0"/>
          </a:p>
        </p:txBody>
      </p:sp>
      <p:pic>
        <p:nvPicPr>
          <p:cNvPr id="18" name="Image 17" descr="Capture d’écran 2019-03-07 à 23.49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61" y="4670147"/>
            <a:ext cx="2261306" cy="1595185"/>
          </a:xfrm>
          <a:prstGeom prst="rect">
            <a:avLst/>
          </a:prstGeom>
        </p:spPr>
      </p:pic>
      <p:pic>
        <p:nvPicPr>
          <p:cNvPr id="20" name="Image 19" descr="Capture d’écran 2019-03-07 à 23.50.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956" y="4729321"/>
            <a:ext cx="1964266" cy="1338456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2159000" y="3076223"/>
            <a:ext cx="50695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B5304"/>
                </a:solidFill>
              </a:rPr>
              <a:t>Les cotisations aident le mouvement à vivre </a:t>
            </a:r>
          </a:p>
          <a:p>
            <a:r>
              <a:rPr lang="fr-FR" dirty="0" smtClean="0">
                <a:solidFill>
                  <a:srgbClr val="CB5304"/>
                </a:solidFill>
              </a:rPr>
              <a:t>et par ricochet nous permettent de vivre </a:t>
            </a:r>
          </a:p>
          <a:p>
            <a:r>
              <a:rPr lang="fr-FR" dirty="0">
                <a:solidFill>
                  <a:srgbClr val="CB5304"/>
                </a:solidFill>
              </a:rPr>
              <a:t>n</a:t>
            </a:r>
            <a:r>
              <a:rPr lang="fr-FR" dirty="0" smtClean="0">
                <a:solidFill>
                  <a:srgbClr val="CB5304"/>
                </a:solidFill>
              </a:rPr>
              <a:t>otre vie d’équipe.</a:t>
            </a:r>
            <a:endParaRPr lang="fr-FR" dirty="0">
              <a:solidFill>
                <a:srgbClr val="CB53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961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104000"/>
                <a:satMod val="128000"/>
                <a:lumMod val="104000"/>
              </a:schemeClr>
            </a:gs>
            <a:gs pos="100000">
              <a:schemeClr val="bg2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E27238C-8EAF-4098-86E6-7723B7DAE6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="" xmlns:a16="http://schemas.microsoft.com/office/drawing/2014/main" id="{992F97B1-1891-4FCC-9E5F-BA97EDB48F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="" xmlns:a16="http://schemas.microsoft.com/office/drawing/2014/main" id="{78C6C821-FEE1-4EB6-9590-C021440C77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6458419" cy="3329581"/>
          </a:xfrm>
        </p:spPr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61A74B3-E247-44D4-8C48-FAE8E2056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C4DD1298-29D9-4D98-97F5-4A442F6BCCCC}"/>
              </a:ext>
            </a:extLst>
          </p:cNvPr>
          <p:cNvSpPr txBox="1"/>
          <p:nvPr/>
        </p:nvSpPr>
        <p:spPr>
          <a:xfrm>
            <a:off x="9621328" y="1996164"/>
            <a:ext cx="2570672" cy="255454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 smtClean="0"/>
              <a:t>Juin 2018 :</a:t>
            </a:r>
          </a:p>
          <a:p>
            <a:endParaRPr lang="fr-FR" sz="3200" b="1" dirty="0" smtClean="0"/>
          </a:p>
          <a:p>
            <a:r>
              <a:rPr lang="fr-FR" sz="3200" b="1" dirty="0" smtClean="0"/>
              <a:t>Une </a:t>
            </a:r>
            <a:r>
              <a:rPr lang="fr-FR" sz="3200" b="1" dirty="0"/>
              <a:t>première information   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1273E5BC-A8FA-4506-8E47-F4B52D34F23D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 dirty="0"/>
          </a:p>
        </p:txBody>
      </p:sp>
      <p:pic>
        <p:nvPicPr>
          <p:cNvPr id="13" name="Image 14" descr="Une image contenant texte&#10;&#10;Description générée avec un niveau de confiance très élevé">
            <a:extLst>
              <a:ext uri="{FF2B5EF4-FFF2-40B4-BE49-F238E27FC236}">
                <a16:creationId xmlns="" xmlns:a16="http://schemas.microsoft.com/office/drawing/2014/main" id="{0944EED3-66A1-4CF9-880C-FB054FAFA1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287" y="101344"/>
            <a:ext cx="9141123" cy="648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93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104000"/>
                <a:satMod val="128000"/>
                <a:lumMod val="104000"/>
              </a:schemeClr>
            </a:gs>
            <a:gs pos="100000">
              <a:schemeClr val="bg2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E27238C-8EAF-4098-86E6-7723B7DAE6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="" xmlns:a16="http://schemas.microsoft.com/office/drawing/2014/main" id="{992F97B1-1891-4FCC-9E5F-BA97EDB48F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="" xmlns:a16="http://schemas.microsoft.com/office/drawing/2014/main" id="{78C6C821-FEE1-4EB6-9590-C021440C77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6458419" cy="3329581"/>
          </a:xfrm>
        </p:spPr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61A74B3-E247-44D4-8C48-FAE8E2056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C4DD1298-29D9-4D98-97F5-4A442F6BCCCC}"/>
              </a:ext>
            </a:extLst>
          </p:cNvPr>
          <p:cNvSpPr txBox="1"/>
          <p:nvPr/>
        </p:nvSpPr>
        <p:spPr>
          <a:xfrm>
            <a:off x="9583947" y="2941608"/>
            <a:ext cx="2570672" cy="206210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/>
              <a:t>Une première information   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1273E5BC-A8FA-4506-8E47-F4B52D34F23D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 dirty="0"/>
          </a:p>
        </p:txBody>
      </p:sp>
      <p:pic>
        <p:nvPicPr>
          <p:cNvPr id="7" name="Image 8" descr="Une image contenant texte, capture d’écran&#10;&#10;Description générée avec un niveau de confiance élevé">
            <a:extLst>
              <a:ext uri="{FF2B5EF4-FFF2-40B4-BE49-F238E27FC236}">
                <a16:creationId xmlns="" xmlns:a16="http://schemas.microsoft.com/office/drawing/2014/main" id="{1C41A69E-25BF-4EE3-8AE8-B66AE18DB7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891" y="58212"/>
            <a:ext cx="9284897" cy="656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05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E27238C-8EAF-4098-86E6-7723B7DAE6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prstClr val="black"/>
                </a:solidFill>
              </a:rPr>
              <a:t>Une première </a:t>
            </a:r>
            <a:r>
              <a:rPr lang="fr-FR" sz="3200" b="1" dirty="0" smtClean="0">
                <a:solidFill>
                  <a:prstClr val="black"/>
                </a:solidFill>
              </a:rPr>
              <a:t>information</a:t>
            </a:r>
            <a:endParaRPr lang="en-US" dirty="0"/>
          </a:p>
        </p:txBody>
      </p:sp>
      <p:sp>
        <p:nvSpPr>
          <p:cNvPr id="10" name="Freeform 36">
            <a:extLst>
              <a:ext uri="{FF2B5EF4-FFF2-40B4-BE49-F238E27FC236}">
                <a16:creationId xmlns="" xmlns:a16="http://schemas.microsoft.com/office/drawing/2014/main" id="{992F97B1-1891-4FCC-9E5F-BA97EDB48F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78C6C821-FEE1-4EB6-9590-C021440C77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61A74B3-E247-44D4-8C48-FAE8E2056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C4DD1298-29D9-4D98-97F5-4A442F6BCCCC}"/>
              </a:ext>
            </a:extLst>
          </p:cNvPr>
          <p:cNvSpPr txBox="1"/>
          <p:nvPr/>
        </p:nvSpPr>
        <p:spPr>
          <a:xfrm>
            <a:off x="9583947" y="2941608"/>
            <a:ext cx="2570672" cy="107721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FR" sz="3200" b="1" dirty="0" smtClean="0"/>
          </a:p>
          <a:p>
            <a:r>
              <a:rPr lang="fr-FR" sz="3200" b="1" dirty="0"/>
              <a:t>   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1273E5BC-A8FA-4506-8E47-F4B52D34F23D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C4DD1298-29D9-4D98-97F5-4A442F6BCCCC}"/>
              </a:ext>
            </a:extLst>
          </p:cNvPr>
          <p:cNvSpPr txBox="1"/>
          <p:nvPr/>
        </p:nvSpPr>
        <p:spPr>
          <a:xfrm>
            <a:off x="9621328" y="2080831"/>
            <a:ext cx="2570672" cy="206210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Sept 2018 :</a:t>
            </a:r>
          </a:p>
          <a:p>
            <a:endParaRPr lang="fr-FR" sz="3200" b="1" dirty="0" smtClean="0">
              <a:solidFill>
                <a:schemeClr val="bg1"/>
              </a:solidFill>
            </a:endParaRPr>
          </a:p>
          <a:p>
            <a:r>
              <a:rPr lang="fr-FR" sz="3200" b="1" dirty="0" smtClean="0">
                <a:solidFill>
                  <a:schemeClr val="bg1"/>
                </a:solidFill>
              </a:rPr>
              <a:t>Rencontres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d</a:t>
            </a:r>
            <a:r>
              <a:rPr lang="fr-FR" sz="3200" b="1" dirty="0" smtClean="0">
                <a:solidFill>
                  <a:schemeClr val="bg1"/>
                </a:solidFill>
              </a:rPr>
              <a:t>e rentrée</a:t>
            </a:r>
            <a:r>
              <a:rPr lang="fr-FR" sz="3200" b="1" dirty="0"/>
              <a:t>   </a:t>
            </a:r>
          </a:p>
        </p:txBody>
      </p:sp>
      <p:pic>
        <p:nvPicPr>
          <p:cNvPr id="3" name="Image 2" descr="Capture d’écran 2019-03-07 à 22.53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30" y="381000"/>
            <a:ext cx="4833708" cy="384167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434669" y="1284115"/>
            <a:ext cx="291618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Je peux donner </a:t>
            </a:r>
          </a:p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on adhésion,</a:t>
            </a:r>
          </a:p>
          <a:p>
            <a:endParaRPr lang="fr-FR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on l’enverra</a:t>
            </a:r>
          </a:p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pour moi</a:t>
            </a:r>
            <a:endParaRPr lang="fr-FR" sz="2800" b="1" dirty="0">
              <a:solidFill>
                <a:srgbClr val="CB5304"/>
              </a:solidFill>
            </a:endParaRPr>
          </a:p>
        </p:txBody>
      </p:sp>
      <p:pic>
        <p:nvPicPr>
          <p:cNvPr id="4" name="Image 3" descr="Capture d’écran 2019-03-07 à 22.58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373" y="4528961"/>
            <a:ext cx="4965700" cy="2146300"/>
          </a:xfrm>
          <a:prstGeom prst="rect">
            <a:avLst/>
          </a:prstGeom>
        </p:spPr>
      </p:pic>
      <p:pic>
        <p:nvPicPr>
          <p:cNvPr id="15" name="Image 14" descr="Capture d’écran 2019-03-07 à 22.26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863" y="1439334"/>
            <a:ext cx="1011067" cy="20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22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E27238C-8EAF-4098-86E6-7723B7DAE6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Année 2017 </a:t>
            </a:r>
            <a:r>
              <a:rPr lang="mr-IN" b="1" dirty="0">
                <a:solidFill>
                  <a:schemeClr val="accent2">
                    <a:lumMod val="75000"/>
                  </a:schemeClr>
                </a:solidFill>
              </a:rPr>
              <a:t>–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 2018 </a:t>
            </a:r>
          </a:p>
        </p:txBody>
      </p:sp>
      <p:sp>
        <p:nvSpPr>
          <p:cNvPr id="10" name="Freeform 36">
            <a:extLst>
              <a:ext uri="{FF2B5EF4-FFF2-40B4-BE49-F238E27FC236}">
                <a16:creationId xmlns="" xmlns:a16="http://schemas.microsoft.com/office/drawing/2014/main" id="{992F97B1-1891-4FCC-9E5F-BA97EDB48F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78C6C821-FEE1-4EB6-9590-C021440C77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61A74B3-E247-44D4-8C48-FAE8E2056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Image 6" descr="Capture d’écran 2019-03-07 à 21.54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8" y="2864556"/>
            <a:ext cx="5953306" cy="2878251"/>
          </a:xfrm>
          <a:prstGeom prst="rect">
            <a:avLst/>
          </a:prstGeom>
        </p:spPr>
      </p:pic>
      <p:pic>
        <p:nvPicPr>
          <p:cNvPr id="16" name="Image 15" descr="Capture d’écran 2019-03-07 à 23.40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94" y="3744107"/>
            <a:ext cx="2076450" cy="2753354"/>
          </a:xfrm>
          <a:prstGeom prst="rect">
            <a:avLst/>
          </a:prstGeom>
        </p:spPr>
      </p:pic>
      <p:sp>
        <p:nvSpPr>
          <p:cNvPr id="13" name="Sous-titre 12"/>
          <p:cNvSpPr>
            <a:spLocks noGrp="1"/>
          </p:cNvSpPr>
          <p:nvPr>
            <p:ph type="subTitle" idx="1"/>
          </p:nvPr>
        </p:nvSpPr>
        <p:spPr>
          <a:xfrm>
            <a:off x="1895502" y="5850689"/>
            <a:ext cx="4733706" cy="861420"/>
          </a:xfrm>
        </p:spPr>
        <p:txBody>
          <a:bodyPr>
            <a:noAutofit/>
          </a:bodyPr>
          <a:lstStyle/>
          <a:p>
            <a:r>
              <a:rPr lang="fr-FR" sz="36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fr-FR" sz="3200" b="1" dirty="0" smtClean="0">
                <a:solidFill>
                  <a:schemeClr val="accent2">
                    <a:lumMod val="75000"/>
                  </a:schemeClr>
                </a:solidFill>
              </a:rPr>
              <a:t> % </a:t>
            </a:r>
            <a:r>
              <a:rPr lang="fr-FR" sz="3200" b="1" dirty="0" smtClean="0">
                <a:solidFill>
                  <a:srgbClr val="CB5304"/>
                </a:solidFill>
              </a:rPr>
              <a:t>d’adhérents</a:t>
            </a:r>
            <a:endParaRPr lang="fr-FR" sz="3200" b="1" dirty="0">
              <a:solidFill>
                <a:srgbClr val="CB5304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573976" y="2555530"/>
            <a:ext cx="243347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 smtClean="0">
                <a:solidFill>
                  <a:srgbClr val="000000"/>
                </a:solidFill>
              </a:rPr>
              <a:t>Nov</a:t>
            </a:r>
            <a:r>
              <a:rPr lang="fr-FR" sz="3200" b="1" dirty="0" smtClean="0">
                <a:solidFill>
                  <a:srgbClr val="000000"/>
                </a:solidFill>
              </a:rPr>
              <a:t> 2018</a:t>
            </a:r>
          </a:p>
          <a:p>
            <a:endParaRPr lang="fr-FR" sz="3200" b="1" dirty="0">
              <a:solidFill>
                <a:srgbClr val="000000"/>
              </a:solidFill>
            </a:endParaRPr>
          </a:p>
          <a:p>
            <a:r>
              <a:rPr lang="fr-FR" sz="3200" b="1" dirty="0" smtClean="0">
                <a:solidFill>
                  <a:srgbClr val="000000"/>
                </a:solidFill>
              </a:rPr>
              <a:t>Ne lâchons</a:t>
            </a:r>
          </a:p>
          <a:p>
            <a:r>
              <a:rPr lang="fr-FR" sz="3200" b="1" dirty="0" smtClean="0">
                <a:solidFill>
                  <a:srgbClr val="000000"/>
                </a:solidFill>
              </a:rPr>
              <a:t>Rien !</a:t>
            </a:r>
          </a:p>
          <a:p>
            <a:endParaRPr lang="fr-FR" sz="3200" b="1" dirty="0">
              <a:solidFill>
                <a:srgbClr val="000000"/>
              </a:solidFill>
            </a:endParaRPr>
          </a:p>
          <a:p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3" name="Image 2" descr="Capture d’écran 2019-03-07 à 23.15.4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29" y="185382"/>
            <a:ext cx="3946172" cy="226289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368777" y="423333"/>
            <a:ext cx="31442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Aller à domicile pour aider</a:t>
            </a:r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eux qui ne savent pas </a:t>
            </a: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le faire par internet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47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E27238C-8EAF-4098-86E6-7723B7DAE6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/>
              <a:t>Juin 2018 :</a:t>
            </a:r>
          </a:p>
          <a:p>
            <a:endParaRPr lang="fr-FR" b="1" dirty="0"/>
          </a:p>
          <a:p>
            <a:r>
              <a:rPr lang="fr-FR" b="1" dirty="0"/>
              <a:t>Une première information</a:t>
            </a:r>
            <a:endParaRPr lang="fr-FR" b="1" dirty="0">
              <a:solidFill>
                <a:srgbClr val="CB5304"/>
              </a:solidFill>
            </a:endParaRPr>
          </a:p>
        </p:txBody>
      </p:sp>
      <p:sp>
        <p:nvSpPr>
          <p:cNvPr id="10" name="Freeform 36">
            <a:extLst>
              <a:ext uri="{FF2B5EF4-FFF2-40B4-BE49-F238E27FC236}">
                <a16:creationId xmlns="" xmlns:a16="http://schemas.microsoft.com/office/drawing/2014/main" id="{992F97B1-1891-4FCC-9E5F-BA97EDB48F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78C6C821-FEE1-4EB6-9590-C021440C77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61A74B3-E247-44D4-8C48-FAE8E2056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Image 16" descr="Capture d’écran 2019-03-07 à 23.45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10" y="1496585"/>
            <a:ext cx="7612945" cy="5220304"/>
          </a:xfrm>
          <a:prstGeom prst="rect">
            <a:avLst/>
          </a:prstGeom>
        </p:spPr>
      </p:pic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2706177" y="2210992"/>
            <a:ext cx="4603380" cy="861420"/>
          </a:xfrm>
        </p:spPr>
        <p:txBody>
          <a:bodyPr>
            <a:noAutofit/>
          </a:bodyPr>
          <a:lstStyle/>
          <a:p>
            <a:r>
              <a:rPr lang="fr-FR" sz="3200" cap="none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2400" b="1" cap="none" dirty="0" smtClean="0">
                <a:solidFill>
                  <a:srgbClr val="CB5304"/>
                </a:solidFill>
              </a:rPr>
              <a:t>Un cadeau pour l’ACI ?</a:t>
            </a:r>
            <a:r>
              <a:rPr lang="fr-FR" sz="2800" cap="none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fr-FR" sz="2800" cap="non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539111" y="1763888"/>
            <a:ext cx="224452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 smtClean="0">
                <a:solidFill>
                  <a:schemeClr val="bg1"/>
                </a:solidFill>
              </a:rPr>
              <a:t>Nov</a:t>
            </a:r>
            <a:r>
              <a:rPr lang="fr-FR" sz="3200" b="1" dirty="0" smtClean="0">
                <a:solidFill>
                  <a:schemeClr val="bg1"/>
                </a:solidFill>
              </a:rPr>
              <a:t> </a:t>
            </a:r>
            <a:r>
              <a:rPr lang="fr-FR" sz="3200" b="1" dirty="0">
                <a:solidFill>
                  <a:schemeClr val="bg1"/>
                </a:solidFill>
              </a:rPr>
              <a:t>2018 :</a:t>
            </a:r>
          </a:p>
          <a:p>
            <a:endParaRPr lang="fr-FR" sz="3200" b="1" dirty="0">
              <a:solidFill>
                <a:schemeClr val="bg1"/>
              </a:solidFill>
            </a:endParaRPr>
          </a:p>
          <a:p>
            <a:r>
              <a:rPr lang="fr-FR" sz="3200" b="1" dirty="0" smtClean="0">
                <a:solidFill>
                  <a:schemeClr val="bg1"/>
                </a:solidFill>
              </a:rPr>
              <a:t>Un rappel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a</a:t>
            </a:r>
            <a:r>
              <a:rPr lang="fr-FR" sz="3200" b="1" dirty="0" smtClean="0">
                <a:solidFill>
                  <a:schemeClr val="bg1"/>
                </a:solidFill>
              </a:rPr>
              <a:t>vec </a:t>
            </a:r>
          </a:p>
          <a:p>
            <a:r>
              <a:rPr lang="fr-FR" sz="3200" b="1" dirty="0" smtClean="0">
                <a:solidFill>
                  <a:schemeClr val="bg1"/>
                </a:solidFill>
              </a:rPr>
              <a:t>humour 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608666" y="127000"/>
            <a:ext cx="6251221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Mail envoyé à ceux </a:t>
            </a:r>
          </a:p>
          <a:p>
            <a:pPr algn="ctr"/>
            <a:r>
              <a:rPr lang="fr-FR" sz="3200" dirty="0" smtClean="0"/>
              <a:t>qui n’ont pas adhéré</a:t>
            </a:r>
            <a:endParaRPr lang="fr-FR" sz="3200" dirty="0"/>
          </a:p>
        </p:txBody>
      </p:sp>
      <p:sp>
        <p:nvSpPr>
          <p:cNvPr id="21" name="ZoneTexte 20"/>
          <p:cNvSpPr txBox="1"/>
          <p:nvPr/>
        </p:nvSpPr>
        <p:spPr>
          <a:xfrm>
            <a:off x="2596444" y="3048001"/>
            <a:ext cx="43661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B5304"/>
                </a:solidFill>
              </a:rPr>
              <a:t>Si l’ACI est un cadeau dans notre vie,</a:t>
            </a:r>
          </a:p>
          <a:p>
            <a:r>
              <a:rPr lang="fr-FR" dirty="0" smtClean="0">
                <a:solidFill>
                  <a:srgbClr val="CB5304"/>
                </a:solidFill>
              </a:rPr>
              <a:t> pourquoi ne pas </a:t>
            </a:r>
          </a:p>
          <a:p>
            <a:r>
              <a:rPr lang="fr-FR" dirty="0">
                <a:solidFill>
                  <a:srgbClr val="CB5304"/>
                </a:solidFill>
              </a:rPr>
              <a:t>l</a:t>
            </a:r>
            <a:r>
              <a:rPr lang="fr-FR" dirty="0" smtClean="0">
                <a:solidFill>
                  <a:srgbClr val="CB5304"/>
                </a:solidFill>
              </a:rPr>
              <a:t>ui dire en envoyant </a:t>
            </a:r>
          </a:p>
          <a:p>
            <a:r>
              <a:rPr lang="fr-FR" dirty="0" smtClean="0">
                <a:solidFill>
                  <a:srgbClr val="CB5304"/>
                </a:solidFill>
              </a:rPr>
              <a:t>notre adhésion ?</a:t>
            </a:r>
            <a:endParaRPr lang="fr-FR" dirty="0">
              <a:solidFill>
                <a:srgbClr val="CB5304"/>
              </a:solidFill>
            </a:endParaRPr>
          </a:p>
        </p:txBody>
      </p:sp>
      <p:pic>
        <p:nvPicPr>
          <p:cNvPr id="3" name="Image 2" descr="Capture d’écran 2019-03-08 à 00.04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221" y="4769556"/>
            <a:ext cx="1876341" cy="1269999"/>
          </a:xfrm>
          <a:prstGeom prst="rect">
            <a:avLst/>
          </a:prstGeom>
        </p:spPr>
      </p:pic>
      <p:pic>
        <p:nvPicPr>
          <p:cNvPr id="4" name="Image 3" descr="Capture d’écran 2019-03-08 à 00.07.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788" y="3466780"/>
            <a:ext cx="1347693" cy="275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54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104000"/>
                <a:satMod val="128000"/>
                <a:lumMod val="104000"/>
              </a:schemeClr>
            </a:gs>
            <a:gs pos="100000">
              <a:schemeClr val="bg2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E27238C-8EAF-4098-86E6-7723B7DAE6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="" xmlns:a16="http://schemas.microsoft.com/office/drawing/2014/main" id="{992F97B1-1891-4FCC-9E5F-BA97EDB48F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="" xmlns:a16="http://schemas.microsoft.com/office/drawing/2014/main" id="{78C6C821-FEE1-4EB6-9590-C021440C77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6458419" cy="3329581"/>
          </a:xfrm>
        </p:spPr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61A74B3-E247-44D4-8C48-FAE8E2056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C4DD1298-29D9-4D98-97F5-4A442F6BCCCC}"/>
              </a:ext>
            </a:extLst>
          </p:cNvPr>
          <p:cNvSpPr txBox="1"/>
          <p:nvPr/>
        </p:nvSpPr>
        <p:spPr>
          <a:xfrm>
            <a:off x="9621328" y="1883274"/>
            <a:ext cx="2570672" cy="255454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 err="1" smtClean="0"/>
              <a:t>Nov</a:t>
            </a:r>
            <a:r>
              <a:rPr lang="fr-FR" sz="3200" b="1" dirty="0" smtClean="0"/>
              <a:t> 2018</a:t>
            </a:r>
          </a:p>
          <a:p>
            <a:endParaRPr lang="fr-FR" sz="3200" b="1" dirty="0"/>
          </a:p>
          <a:p>
            <a:r>
              <a:rPr lang="fr-FR" sz="3200" b="1" dirty="0" smtClean="0"/>
              <a:t>Un</a:t>
            </a:r>
            <a:r>
              <a:rPr lang="fr-FR" sz="3200" b="1" dirty="0"/>
              <a:t>  rappel avec humour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1273E5BC-A8FA-4506-8E47-F4B52D34F23D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 dirty="0"/>
          </a:p>
        </p:txBody>
      </p:sp>
      <p:pic>
        <p:nvPicPr>
          <p:cNvPr id="7" name="Image 10" descr="Une image contenant capture d’écran&#10;&#10;Description générée avec un niveau de confiance très élevé">
            <a:extLst>
              <a:ext uri="{FF2B5EF4-FFF2-40B4-BE49-F238E27FC236}">
                <a16:creationId xmlns="" xmlns:a16="http://schemas.microsoft.com/office/drawing/2014/main" id="{EE03549C-DA51-4685-BCAD-A7D7B14A3A6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174" y="272734"/>
            <a:ext cx="8882331" cy="63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2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303</TotalTime>
  <Words>277</Words>
  <Application>Microsoft Macintosh PowerPoint</Application>
  <PresentationFormat>Personnalisé</PresentationFormat>
  <Paragraphs>116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Ion</vt:lpstr>
      <vt:lpstr>Recette pour  augmenter  les adhésions  Un trésorier impliqué, une animatrice en pastorale douée pour les power point une coordinatrice de territoire qui y croit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le national.   Et merci à ceux qui  ont travaillé avec moi.  Un travail d‘équipe, cela rapporte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</dc:creator>
  <cp:lastModifiedBy>Marie</cp:lastModifiedBy>
  <cp:revision>109</cp:revision>
  <cp:lastPrinted>2019-03-07T23:52:01Z</cp:lastPrinted>
  <dcterms:created xsi:type="dcterms:W3CDTF">2012-07-30T22:21:58Z</dcterms:created>
  <dcterms:modified xsi:type="dcterms:W3CDTF">2019-03-13T15:16:05Z</dcterms:modified>
</cp:coreProperties>
</file>