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handoutMasterIdLst>
    <p:handoutMasterId r:id="rId22"/>
  </p:handoutMasterIdLst>
  <p:sldIdLst>
    <p:sldId id="256" r:id="rId2"/>
    <p:sldId id="260" r:id="rId3"/>
    <p:sldId id="262" r:id="rId4"/>
    <p:sldId id="279" r:id="rId5"/>
    <p:sldId id="281" r:id="rId6"/>
    <p:sldId id="282" r:id="rId7"/>
    <p:sldId id="287" r:id="rId8"/>
    <p:sldId id="288" r:id="rId9"/>
    <p:sldId id="265" r:id="rId10"/>
    <p:sldId id="268" r:id="rId11"/>
    <p:sldId id="269" r:id="rId12"/>
    <p:sldId id="266" r:id="rId13"/>
    <p:sldId id="289" r:id="rId14"/>
    <p:sldId id="291" r:id="rId15"/>
    <p:sldId id="280" r:id="rId16"/>
    <p:sldId id="276" r:id="rId17"/>
    <p:sldId id="277" r:id="rId18"/>
    <p:sldId id="290" r:id="rId19"/>
    <p:sldId id="278" r:id="rId20"/>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44" autoAdjust="0"/>
    <p:restoredTop sz="94660"/>
  </p:normalViewPr>
  <p:slideViewPr>
    <p:cSldViewPr snapToGrid="0">
      <p:cViewPr>
        <p:scale>
          <a:sx n="71" d="100"/>
          <a:sy n="71" d="100"/>
        </p:scale>
        <p:origin x="348" y="36"/>
      </p:cViewPr>
      <p:guideLst/>
    </p:cSldViewPr>
  </p:slideViewPr>
  <p:outlineViewPr>
    <p:cViewPr>
      <p:scale>
        <a:sx n="33" d="100"/>
        <a:sy n="33" d="100"/>
      </p:scale>
      <p:origin x="0" y="-10568"/>
    </p:cViewPr>
  </p:outlineViewPr>
  <p:notesTextViewPr>
    <p:cViewPr>
      <p:scale>
        <a:sx n="1" d="1"/>
        <a:sy n="1" d="1"/>
      </p:scale>
      <p:origin x="0" y="0"/>
    </p:cViewPr>
  </p:notesTextViewPr>
  <p:sorterViewPr>
    <p:cViewPr varScale="1">
      <p:scale>
        <a:sx n="1" d="1"/>
        <a:sy n="1" d="1"/>
      </p:scale>
      <p:origin x="0" y="-1603"/>
    </p:cViewPr>
  </p:sorterViewPr>
  <p:notesViewPr>
    <p:cSldViewPr snapToGrid="0">
      <p:cViewPr varScale="1">
        <p:scale>
          <a:sx n="49" d="100"/>
          <a:sy n="49" d="100"/>
        </p:scale>
        <p:origin x="290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t guillaumin" userId="18e312919c5c93f5" providerId="LiveId" clId="{2861ABB8-88C9-4B0D-8F19-23A47F594A5D}"/>
    <pc:docChg chg="custSel modSld">
      <pc:chgData name="Laurent guillaumin" userId="18e312919c5c93f5" providerId="LiveId" clId="{2861ABB8-88C9-4B0D-8F19-23A47F594A5D}" dt="2018-03-25T12:46:58.576" v="519" actId="255"/>
      <pc:docMkLst>
        <pc:docMk/>
      </pc:docMkLst>
      <pc:sldChg chg="modNotes">
        <pc:chgData name="Laurent guillaumin" userId="18e312919c5c93f5" providerId="LiveId" clId="{2861ABB8-88C9-4B0D-8F19-23A47F594A5D}" dt="2018-03-25T12:45:42.035" v="503" actId="255"/>
        <pc:sldMkLst>
          <pc:docMk/>
          <pc:sldMk cId="4288456046" sldId="278"/>
        </pc:sldMkLst>
      </pc:sldChg>
      <pc:sldChg chg="modNotes">
        <pc:chgData name="Laurent guillaumin" userId="18e312919c5c93f5" providerId="LiveId" clId="{2861ABB8-88C9-4B0D-8F19-23A47F594A5D}" dt="2018-03-25T12:46:58.576" v="519" actId="255"/>
        <pc:sldMkLst>
          <pc:docMk/>
          <pc:sldMk cId="443255516" sldId="2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1E5101B-5477-4269-ABCB-AC42FB51F1C1}"/>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89F0D399-A709-443C-8D27-5EB70555426A}"/>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AC415352-3A3B-4147-83C0-DC609268ECE0}" type="datetimeFigureOut">
              <a:rPr lang="fr-FR" smtClean="0"/>
              <a:t>28/03/2018</a:t>
            </a:fld>
            <a:endParaRPr lang="fr-FR"/>
          </a:p>
        </p:txBody>
      </p:sp>
      <p:sp>
        <p:nvSpPr>
          <p:cNvPr id="4" name="Espace réservé du pied de page 3">
            <a:extLst>
              <a:ext uri="{FF2B5EF4-FFF2-40B4-BE49-F238E27FC236}">
                <a16:creationId xmlns:a16="http://schemas.microsoft.com/office/drawing/2014/main" id="{D0EB0379-1622-4E82-A580-778930C3ED9B}"/>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5A1BB6EA-09BE-4F5F-AE14-8CD97832ABD4}"/>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8679AADB-851D-4399-8FBB-EB7B1EC8469A}" type="slidenum">
              <a:rPr lang="fr-FR" smtClean="0"/>
              <a:t>‹N°›</a:t>
            </a:fld>
            <a:endParaRPr lang="fr-FR"/>
          </a:p>
        </p:txBody>
      </p:sp>
    </p:spTree>
    <p:extLst>
      <p:ext uri="{BB962C8B-B14F-4D97-AF65-F5344CB8AC3E}">
        <p14:creationId xmlns:p14="http://schemas.microsoft.com/office/powerpoint/2010/main" val="133070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E23C991C-1652-4B1E-84DB-0FE2BFCF253E}" type="datetimeFigureOut">
              <a:rPr lang="fr-FR" smtClean="0"/>
              <a:t>28/03/2018</a:t>
            </a:fld>
            <a:endParaRPr lang="fr-FR"/>
          </a:p>
        </p:txBody>
      </p:sp>
      <p:sp>
        <p:nvSpPr>
          <p:cNvPr id="4" name="Espace réservé de l'image des diapositives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8975" y="4822825"/>
            <a:ext cx="5511800" cy="39465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20238"/>
            <a:ext cx="2986088"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20238"/>
            <a:ext cx="2986088" cy="501650"/>
          </a:xfrm>
          <a:prstGeom prst="rect">
            <a:avLst/>
          </a:prstGeom>
        </p:spPr>
        <p:txBody>
          <a:bodyPr vert="horz" lIns="91440" tIns="45720" rIns="91440" bIns="45720" rtlCol="0" anchor="b"/>
          <a:lstStyle>
            <a:lvl1pPr algn="r">
              <a:defRPr sz="1200"/>
            </a:lvl1pPr>
          </a:lstStyle>
          <a:p>
            <a:fld id="{873D1349-3C10-40B1-8DD1-E9EB0F566AF7}" type="slidenum">
              <a:rPr lang="fr-FR" smtClean="0"/>
              <a:t>‹N°›</a:t>
            </a:fld>
            <a:endParaRPr lang="fr-FR"/>
          </a:p>
        </p:txBody>
      </p:sp>
    </p:spTree>
    <p:extLst>
      <p:ext uri="{BB962C8B-B14F-4D97-AF65-F5344CB8AC3E}">
        <p14:creationId xmlns:p14="http://schemas.microsoft.com/office/powerpoint/2010/main" val="129701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glise.catholique.fr/sengager-dans-la-societe/eglise-et-bioethique/comprendre-les-enjeux/452876-assistance-medicale-procreation/#_ftn2"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eglise.catholique.fr/sengager-dans-la-societe/eglise-et-bioethique/comprendre-les-enjeux/452876-assistance-medicale-procreation/#_ftn4" TargetMode="External"/><Relationship Id="rId4" Type="http://schemas.openxmlformats.org/officeDocument/2006/relationships/hyperlink" Target="http://eglise.catholique.fr/sengager-dans-la-societe/eglise-et-bioethique/comprendre-les-enjeux/452876-assistance-medicale-procreation/#_ftn3"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757363" y="409575"/>
            <a:ext cx="4565650" cy="2568575"/>
          </a:xfrm>
        </p:spPr>
      </p:sp>
      <p:sp>
        <p:nvSpPr>
          <p:cNvPr id="3" name="Espace réservé des notes 2"/>
          <p:cNvSpPr>
            <a:spLocks noGrp="1"/>
          </p:cNvSpPr>
          <p:nvPr>
            <p:ph type="body" idx="1"/>
          </p:nvPr>
        </p:nvSpPr>
        <p:spPr>
          <a:xfrm>
            <a:off x="688975" y="3143251"/>
            <a:ext cx="5634038" cy="5915024"/>
          </a:xfrm>
        </p:spPr>
        <p:txBody>
          <a:bodyPr/>
          <a:lstStyle/>
          <a:p>
            <a:r>
              <a:rPr lang="fr-FR" sz="1600" b="1" dirty="0"/>
              <a:t>Diapositives : </a:t>
            </a:r>
          </a:p>
          <a:p>
            <a:endParaRPr lang="fr-FR" sz="1600" dirty="0"/>
          </a:p>
          <a:p>
            <a:r>
              <a:rPr lang="fr-FR" sz="1600" dirty="0"/>
              <a:t>PMA </a:t>
            </a:r>
          </a:p>
          <a:p>
            <a:r>
              <a:rPr lang="fr-FR" sz="1600" dirty="0"/>
              <a:t>	Définition des techniques de PMA et législation</a:t>
            </a:r>
          </a:p>
          <a:p>
            <a:r>
              <a:rPr lang="fr-FR" sz="1600" dirty="0"/>
              <a:t>	Les chiffres de la PMA en France </a:t>
            </a:r>
          </a:p>
          <a:p>
            <a:r>
              <a:rPr lang="fr-FR" sz="1600" dirty="0"/>
              <a:t>	Les Femmes seules ou en couple (en Europe)</a:t>
            </a:r>
          </a:p>
          <a:p>
            <a:r>
              <a:rPr lang="fr-FR" sz="1600" dirty="0"/>
              <a:t>	Le Système bioéthique un équilibre fragile (2)</a:t>
            </a:r>
          </a:p>
          <a:p>
            <a:r>
              <a:rPr lang="fr-FR" sz="1600" dirty="0"/>
              <a:t>	Filiation / autorité parentale </a:t>
            </a:r>
          </a:p>
          <a:p>
            <a:r>
              <a:rPr lang="fr-FR" sz="1600" dirty="0"/>
              <a:t>	Etat des lieux PMA en France  fin 2017 3/3)</a:t>
            </a:r>
          </a:p>
          <a:p>
            <a:r>
              <a:rPr lang="fr-FR" sz="1600" dirty="0"/>
              <a:t>	(chiffres et opinion) </a:t>
            </a:r>
          </a:p>
          <a:p>
            <a:r>
              <a:rPr lang="fr-FR" sz="1600" dirty="0"/>
              <a:t>	Propositions du CCNE (2)</a:t>
            </a:r>
          </a:p>
          <a:p>
            <a:r>
              <a:rPr lang="fr-FR" sz="1600" dirty="0"/>
              <a:t>	Opinions et contraires </a:t>
            </a:r>
          </a:p>
          <a:p>
            <a:r>
              <a:rPr lang="fr-FR" sz="1600" dirty="0"/>
              <a:t>	Avis de l’Eglise </a:t>
            </a:r>
          </a:p>
          <a:p>
            <a:r>
              <a:rPr lang="fr-FR" sz="1600" dirty="0"/>
              <a:t>	</a:t>
            </a:r>
          </a:p>
          <a:p>
            <a:r>
              <a:rPr lang="fr-FR" sz="1600" dirty="0"/>
              <a:t>	</a:t>
            </a:r>
          </a:p>
          <a:p>
            <a:endParaRPr lang="fr-FR" sz="1600"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a:t>
            </a:fld>
            <a:endParaRPr lang="fr-FR"/>
          </a:p>
        </p:txBody>
      </p:sp>
    </p:spTree>
    <p:extLst>
      <p:ext uri="{BB962C8B-B14F-4D97-AF65-F5344CB8AC3E}">
        <p14:creationId xmlns:p14="http://schemas.microsoft.com/office/powerpoint/2010/main" val="217339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10</a:t>
            </a:fld>
            <a:endParaRPr lang="fr-FR"/>
          </a:p>
        </p:txBody>
      </p:sp>
    </p:spTree>
    <p:extLst>
      <p:ext uri="{BB962C8B-B14F-4D97-AF65-F5344CB8AC3E}">
        <p14:creationId xmlns:p14="http://schemas.microsoft.com/office/powerpoint/2010/main" val="246180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57200" y="4635500"/>
            <a:ext cx="6013450" cy="4040759"/>
          </a:xfrm>
        </p:spPr>
        <p:txBody>
          <a:bodyPr/>
          <a:lstStyle/>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11</a:t>
            </a:fld>
            <a:endParaRPr lang="fr-FR"/>
          </a:p>
        </p:txBody>
      </p:sp>
      <p:sp>
        <p:nvSpPr>
          <p:cNvPr id="5" name="Rectangle 4">
            <a:extLst>
              <a:ext uri="{FF2B5EF4-FFF2-40B4-BE49-F238E27FC236}">
                <a16:creationId xmlns:a16="http://schemas.microsoft.com/office/drawing/2014/main" id="{6A19A9F6-498A-4FF8-835F-391A975ED48D}"/>
              </a:ext>
            </a:extLst>
          </p:cNvPr>
          <p:cNvSpPr/>
          <p:nvPr/>
        </p:nvSpPr>
        <p:spPr>
          <a:xfrm>
            <a:off x="476250" y="4846549"/>
            <a:ext cx="5994400" cy="4801314"/>
          </a:xfrm>
          <a:prstGeom prst="rect">
            <a:avLst/>
          </a:prstGeom>
        </p:spPr>
        <p:txBody>
          <a:bodyPr wrap="square">
            <a:spAutoFit/>
          </a:bodyPr>
          <a:lstStyle/>
          <a:p>
            <a:r>
              <a:rPr lang="fr-FR" dirty="0"/>
              <a:t>Nota   «  La PMA ne sera plus réservée aux femmes des classes sociales les plus aisées. »CNE 126</a:t>
            </a:r>
          </a:p>
          <a:p>
            <a:endParaRPr lang="fr-FR" dirty="0"/>
          </a:p>
          <a:p>
            <a:r>
              <a:rPr lang="fr-FR" dirty="0"/>
              <a:t>Cet argument reste à relativiser  car le prix d’une IAD en Belgique pour une non résidente  est de l’ordre de 390 € /cycle. (250 €/cycle de reste à charge  pour une assurée sociale belge) </a:t>
            </a:r>
          </a:p>
          <a:p>
            <a:r>
              <a:rPr lang="fr-FR" dirty="0"/>
              <a:t> Avec une femme fertile  sur 3 cycles, hors cout des voyages  on est au prix d’une télévision grand écran. En Espagne , fonction des antécédents et de l’âge de  la patiente certaines cliniques proposent un forfait à 1750 €. </a:t>
            </a:r>
          </a:p>
          <a:p>
            <a:endParaRPr lang="fr-FR" dirty="0"/>
          </a:p>
          <a:p>
            <a:r>
              <a:rPr lang="fr-FR" dirty="0"/>
              <a:t>Par contre pour une femme qui a des difficultés à procréer , le nombre de cycles nécessaire peut plus que doubler et l’ensemble des soins (éventuellement FIV peut porter ce cout à plus de 10000€…. </a:t>
            </a:r>
          </a:p>
          <a:p>
            <a:r>
              <a:rPr lang="fr-FR" dirty="0"/>
              <a:t> </a:t>
            </a:r>
          </a:p>
        </p:txBody>
      </p:sp>
    </p:spTree>
    <p:extLst>
      <p:ext uri="{BB962C8B-B14F-4D97-AF65-F5344CB8AC3E}">
        <p14:creationId xmlns:p14="http://schemas.microsoft.com/office/powerpoint/2010/main" val="971246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73150" y="688975"/>
            <a:ext cx="4743450" cy="2668588"/>
          </a:xfrm>
        </p:spPr>
      </p:sp>
      <p:sp>
        <p:nvSpPr>
          <p:cNvPr id="3" name="Espace réservé des notes 2"/>
          <p:cNvSpPr>
            <a:spLocks noGrp="1"/>
          </p:cNvSpPr>
          <p:nvPr>
            <p:ph type="body" idx="1"/>
          </p:nvPr>
        </p:nvSpPr>
        <p:spPr>
          <a:xfrm>
            <a:off x="555625" y="3357563"/>
            <a:ext cx="5778500" cy="6400799"/>
          </a:xfrm>
        </p:spPr>
        <p:txBody>
          <a:bodyPr/>
          <a:lstStyle/>
          <a:p>
            <a:endParaRPr lang="fr-FR" dirty="0"/>
          </a:p>
          <a:p>
            <a:r>
              <a:rPr lang="fr-FR" b="1" dirty="0">
                <a:solidFill>
                  <a:srgbClr val="C00000"/>
                </a:solidFill>
              </a:rPr>
              <a:t>LE CCNE développe  un argumentaire très ambigu sur les questions d’inégalité et d’injustice de la loi actuelle  </a:t>
            </a:r>
            <a:r>
              <a:rPr lang="fr-FR" b="1" dirty="0"/>
              <a:t>: </a:t>
            </a:r>
          </a:p>
          <a:p>
            <a:r>
              <a:rPr lang="fr-FR" b="1" dirty="0"/>
              <a:t>1) il écarte les avis de la cour constitutionnelles de 2013 et l’avis de la CEDH  de 2012 qui déclarent les dispositions de la loi actuelle conformes à la Convention Européenne des droit de l’homme et non discriminatoires . Le CCNE introduit (volontairement ou de manière téléguidée ?) de la </a:t>
            </a:r>
            <a:r>
              <a:rPr lang="fr-FR" b="1" u="sng" dirty="0"/>
              <a:t>confusion entre le sentiment d’injustice et le droit . </a:t>
            </a:r>
          </a:p>
          <a:p>
            <a:r>
              <a:rPr lang="fr-FR" b="1" dirty="0"/>
              <a:t>« l</a:t>
            </a:r>
            <a:r>
              <a:rPr lang="fr-FR" dirty="0"/>
              <a:t>e maintien du cadre légal actuel qui réserve l’IAD aux couples formés d’un homme et d’une femme – </a:t>
            </a:r>
            <a:r>
              <a:rPr lang="fr-FR" b="1" dirty="0"/>
              <a:t>pourrait</a:t>
            </a:r>
            <a:r>
              <a:rPr lang="fr-FR" dirty="0"/>
              <a:t> constituer une injustice de la part de la société à l’égard des demandeuses. … » </a:t>
            </a:r>
          </a:p>
          <a:p>
            <a:r>
              <a:rPr lang="fr-FR" dirty="0"/>
              <a:t>« Le fait de réserver l’AMP aux seuls cas d’infertilité de nature pathologique </a:t>
            </a:r>
            <a:r>
              <a:rPr lang="fr-FR" b="1" dirty="0"/>
              <a:t>peut</a:t>
            </a:r>
            <a:r>
              <a:rPr lang="fr-FR" dirty="0"/>
              <a:t> être considéré comme une rupture d’égalité entre les demandeurs d’accès aux techniques de procréation. Cette différence de traitement </a:t>
            </a:r>
            <a:r>
              <a:rPr lang="fr-FR" b="1" dirty="0"/>
              <a:t>peut, </a:t>
            </a:r>
            <a:r>
              <a:rPr lang="fr-FR" dirty="0"/>
              <a:t>au contraire, être considérée comme justifiée par les différences de situation entre les demandeurs. </a:t>
            </a:r>
          </a:p>
          <a:p>
            <a:pPr lvl="1"/>
            <a:endParaRPr lang="fr-FR" dirty="0"/>
          </a:p>
          <a:p>
            <a:r>
              <a:rPr lang="fr-FR" b="1" dirty="0">
                <a:solidFill>
                  <a:srgbClr val="C00000"/>
                </a:solidFill>
              </a:rPr>
              <a:t>La relation à l’enfant dans les nouvelles structures familiales.</a:t>
            </a:r>
          </a:p>
          <a:p>
            <a:pPr marL="285750" indent="-285750">
              <a:buFont typeface="Arial" panose="020B0604020202020204" pitchFamily="34" charset="0"/>
              <a:buChar char="•"/>
            </a:pPr>
            <a:r>
              <a:rPr lang="fr-FR" dirty="0"/>
              <a:t>Dans ces nouvelles formes familiales, la relation à l’enfant peut se construire, de même que celle de l’enfant à celle ou celles qui l’entourent. Ces modèles familiaux partagent, en outre, les préoccupations générales auxquelles toute famille est confrontée, notamment en ce qui concerne les conditions d’éducation des enfants.</a:t>
            </a:r>
          </a:p>
          <a:p>
            <a:pPr marL="285750" indent="-285750">
              <a:buFont typeface="Arial" panose="020B0604020202020204" pitchFamily="34" charset="0"/>
              <a:buChar char="•"/>
            </a:pPr>
            <a:r>
              <a:rPr lang="fr-FR" dirty="0"/>
              <a:t>La relation à l’enfant à ses origines peut se construire dans cette situation particulière comme dans toute histoire familiale </a:t>
            </a:r>
            <a:r>
              <a:rPr lang="fr-FR" b="1" dirty="0"/>
              <a:t>(malgré l’absence institutionnalisée de père , de figure masculine , père juridique et géniteur tant qu’il reste anonyme ).</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solidFill>
                  <a:srgbClr val="C00000"/>
                </a:solidFill>
              </a:rPr>
              <a:t>Accès aux origines </a:t>
            </a:r>
          </a:p>
          <a:p>
            <a:r>
              <a:rPr lang="fr-FR" dirty="0"/>
              <a:t>Toutefois, entre les souhaits et la réalité il y a un écart:  une étude Suédoise de 2007 montrait que seulement 61% des parents avaient informé leurs enfants de leur origine par  PMA  avec donneur à un </a:t>
            </a:r>
            <a:r>
              <a:rPr lang="fr-FR" dirty="0" err="1"/>
              <a:t>age</a:t>
            </a:r>
            <a:r>
              <a:rPr lang="fr-FR" dirty="0"/>
              <a:t> moyen de 5 ans (et  dans la mesure ou les donneurs ne sont pas anonymes seulement 39 % les avaient informés de leur droit juridique à connaitre l’identité du donneur  !)</a:t>
            </a:r>
          </a:p>
          <a:p>
            <a:endParaRPr lang="fr-FR" dirty="0"/>
          </a:p>
          <a:p>
            <a:r>
              <a:rPr lang="fr-FR" b="1" dirty="0">
                <a:solidFill>
                  <a:srgbClr val="C00000"/>
                </a:solidFill>
              </a:rPr>
              <a:t>EN RESUME LE CCNE propose de régler une question de sentiment d’injustice des femmes célibataires et en couple en instaurant une inégalité factuelle entre enfants (privés de père et d’accès à leurs origines ) ! Autrement dit on privilégie le droit des femmes adultes aux droits des enfants à naitre. </a:t>
            </a: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12</a:t>
            </a:fld>
            <a:endParaRPr lang="fr-FR"/>
          </a:p>
        </p:txBody>
      </p:sp>
    </p:spTree>
    <p:extLst>
      <p:ext uri="{BB962C8B-B14F-4D97-AF65-F5344CB8AC3E}">
        <p14:creationId xmlns:p14="http://schemas.microsoft.com/office/powerpoint/2010/main" val="49778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08025"/>
            <a:ext cx="6013450" cy="3382963"/>
          </a:xfrm>
        </p:spPr>
      </p:sp>
      <p:sp>
        <p:nvSpPr>
          <p:cNvPr id="3" name="Espace réservé des notes 2"/>
          <p:cNvSpPr>
            <a:spLocks noGrp="1"/>
          </p:cNvSpPr>
          <p:nvPr>
            <p:ph type="body" idx="1"/>
          </p:nvPr>
        </p:nvSpPr>
        <p:spPr>
          <a:xfrm>
            <a:off x="688975" y="4193523"/>
            <a:ext cx="5511800" cy="1650065"/>
          </a:xfrm>
        </p:spPr>
        <p:txBody>
          <a:bodyPr/>
          <a:lstStyle/>
          <a:p>
            <a:pPr marL="228600" indent="-228600">
              <a:buFontTx/>
              <a:buAutoNum type="arabicParenR"/>
            </a:pPr>
            <a:r>
              <a:rPr lang="fr-FR" dirty="0"/>
              <a:t>…</a:t>
            </a:r>
            <a:r>
              <a:rPr lang="fr-FR" b="1" dirty="0">
                <a:solidFill>
                  <a:srgbClr val="C00000"/>
                </a:solidFill>
              </a:rPr>
              <a:t>FAMILLES MONOPARENTALES </a:t>
            </a:r>
            <a:r>
              <a:rPr lang="fr-FR" dirty="0"/>
              <a:t>: « Certains membres du CCNE conditionnent la démarche d’ouverture à la distinction de ces deux types de situations familiales. D’autres souhaitent que des dispositions d’accompagnement soient proposées, qui pourraient s’inspirer de celles qui s’appliquent au cadre de l’adoption, ….» </a:t>
            </a:r>
            <a:r>
              <a:rPr lang="fr-FR" i="1" dirty="0"/>
              <a:t>ndlr pour aider les célibataires à adopter. </a:t>
            </a:r>
          </a:p>
          <a:p>
            <a:pPr marL="228600" indent="-228600">
              <a:buAutoNum type="arabicParenR"/>
            </a:pPr>
            <a:r>
              <a:rPr lang="fr-FR" dirty="0"/>
              <a:t>…et alors qu’il n’existe aucune étude fiable sur les conséquences de ces nouvelles situations,  explorant le devenir des enfants (santé , réussite scolaire , relations amicales … ) </a:t>
            </a:r>
          </a:p>
          <a:p>
            <a:pPr marL="228600" indent="-228600">
              <a:buAutoNum type="arabicParen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13</a:t>
            </a:fld>
            <a:endParaRPr lang="fr-FR"/>
          </a:p>
        </p:txBody>
      </p:sp>
      <p:sp>
        <p:nvSpPr>
          <p:cNvPr id="5" name="Rectangle 4">
            <a:extLst>
              <a:ext uri="{FF2B5EF4-FFF2-40B4-BE49-F238E27FC236}">
                <a16:creationId xmlns:a16="http://schemas.microsoft.com/office/drawing/2014/main" id="{D7608CDF-2BEF-45C9-8D5A-2AB26109A7CA}"/>
              </a:ext>
            </a:extLst>
          </p:cNvPr>
          <p:cNvSpPr/>
          <p:nvPr/>
        </p:nvSpPr>
        <p:spPr>
          <a:xfrm>
            <a:off x="438150" y="5843589"/>
            <a:ext cx="6013450" cy="2862322"/>
          </a:xfrm>
          <a:prstGeom prst="rect">
            <a:avLst/>
          </a:prstGeom>
        </p:spPr>
        <p:txBody>
          <a:bodyPr wrap="square">
            <a:spAutoFit/>
          </a:bodyPr>
          <a:lstStyle/>
          <a:p>
            <a:r>
              <a:rPr lang="fr-FR" dirty="0">
                <a:solidFill>
                  <a:schemeClr val="accent5"/>
                </a:solidFill>
              </a:rPr>
              <a:t>« La Croix juin 2017 « La conclusion du CCNE s’appuie donc surtout sur le droit des femmes et leur autonomie, « la liberté des femmes de procréer ou non » (p. 18)</a:t>
            </a:r>
          </a:p>
          <a:p>
            <a:r>
              <a:rPr lang="fr-FR" b="1" dirty="0">
                <a:solidFill>
                  <a:schemeClr val="accent5"/>
                </a:solidFill>
              </a:rPr>
              <a:t>C’est un peu comme si la conclusion du CCNE se situait sur un autre terrain que l’étude elle-même. Comme si elle avait été rédigée, non pas en tirant la conclusion des « butées » (questions éthiques, comme par exemple les inégalités créées  vis-à-vis des enfants sans père ), mais a priori, en ayant recours à un autre point de vue, celui du droit des femmes seules ou en couple de même sexe.</a:t>
            </a:r>
          </a:p>
        </p:txBody>
      </p:sp>
    </p:spTree>
    <p:extLst>
      <p:ext uri="{BB962C8B-B14F-4D97-AF65-F5344CB8AC3E}">
        <p14:creationId xmlns:p14="http://schemas.microsoft.com/office/powerpoint/2010/main" val="1946837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08025"/>
            <a:ext cx="6013450" cy="3382963"/>
          </a:xfrm>
        </p:spPr>
      </p:sp>
      <p:sp>
        <p:nvSpPr>
          <p:cNvPr id="3" name="Espace réservé des notes 2"/>
          <p:cNvSpPr>
            <a:spLocks noGrp="1"/>
          </p:cNvSpPr>
          <p:nvPr>
            <p:ph type="body" idx="1"/>
          </p:nvPr>
        </p:nvSpPr>
        <p:spPr>
          <a:xfrm>
            <a:off x="438150" y="4241800"/>
            <a:ext cx="6013450" cy="1752599"/>
          </a:xfrm>
        </p:spPr>
        <p:txBody>
          <a:bodyPr/>
          <a:lstStyle/>
          <a:p>
            <a:r>
              <a:rPr lang="fr-FR" b="1" dirty="0"/>
              <a:t>L’altérité masculin féminin :</a:t>
            </a:r>
          </a:p>
          <a:p>
            <a:endParaRPr lang="fr-FR" dirty="0"/>
          </a:p>
          <a:p>
            <a:pPr marL="228600" indent="-228600">
              <a:buAutoNum type="arabicParenR"/>
            </a:pPr>
            <a:r>
              <a:rPr lang="fr-FR" b="1" dirty="0"/>
              <a:t>On peut légitimement s’inquiéter sur cette question, quand on sait qu’en plus 82-83 % des enseignants du primaire sont des enseignantes.  Ainsi un nombre substantiel d’enfant issu de PMA de couples de femmes arriveront au collège sans référence masculine …</a:t>
            </a:r>
          </a:p>
          <a:p>
            <a:endParaRPr lang="fr-FR" dirty="0"/>
          </a:p>
          <a:p>
            <a:endParaRPr lang="fr-FR" b="1" dirty="0"/>
          </a:p>
          <a:p>
            <a:pPr marL="228600" indent="-228600">
              <a:buAutoNum type="arabicParenR" startAt="2"/>
            </a:pPr>
            <a:r>
              <a:rPr lang="fr-FR" b="1" u="sng" dirty="0"/>
              <a:t>Familles monoparentales </a:t>
            </a:r>
            <a:r>
              <a:rPr lang="fr-FR" b="1" dirty="0"/>
              <a:t>, ces membres du CCNE soulignent que les études menées sont basée sur une monoparentalité moyenne de 10 ans et qu’on n’a pas d’études sur des enfants nés sans 2</a:t>
            </a:r>
            <a:r>
              <a:rPr lang="fr-FR" b="1" baseline="30000" dirty="0"/>
              <a:t>ème</a:t>
            </a:r>
            <a:r>
              <a:rPr lang="fr-FR" b="1" dirty="0"/>
              <a:t> parents.</a:t>
            </a:r>
          </a:p>
          <a:p>
            <a:endParaRPr lang="fr-FR" dirty="0"/>
          </a:p>
          <a:p>
            <a:r>
              <a:rPr lang="fr-FR" dirty="0"/>
              <a:t>3) </a:t>
            </a:r>
            <a:r>
              <a:rPr lang="fr-FR" b="1" dirty="0"/>
              <a:t>le maintien de la gratuité des dons n’est pas avérée </a:t>
            </a:r>
            <a:r>
              <a:rPr lang="fr-FR" dirty="0"/>
              <a:t>: Cette appréciation est d’autant plus crédible que si l’Etat Français, comme c’est probable est amené à renoncer à l’anonymat pour les donneurs, l’expérience montre que le nombre de donneurs s’effondre avant de remonter un peu avec  des campagnes avec des donneurs altruistes. (expérience suédoise ou le déficit de donneur conduit des couples suédois à aller à l’étranger pour une PMA !).  </a:t>
            </a:r>
          </a:p>
          <a:p>
            <a:endParaRPr lang="fr-FR" dirty="0"/>
          </a:p>
          <a:p>
            <a:r>
              <a:rPr lang="fr-FR" dirty="0"/>
              <a:t>4) Selon ces membres du CCNE la demande d’une reconnaissance sociétale risque de ne  pas être satisfaite car restant minoritaire , et sujette aux questionnement des autres enfants en milieu scolaire .</a:t>
            </a:r>
          </a:p>
          <a:p>
            <a:r>
              <a:rPr lang="fr-FR" dirty="0"/>
              <a:t>Ndlr : A la question d’un enfant : il fait quoi ton papa ? Si la réponse est Mon père c’est un donneur ….</a:t>
            </a:r>
          </a:p>
          <a:p>
            <a:endParaRPr lang="fr-FR" dirty="0"/>
          </a:p>
          <a:p>
            <a:endParaRPr lang="fr-FR" b="1" dirty="0"/>
          </a:p>
          <a:p>
            <a:endParaRPr lang="fr-FR" b="1"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14</a:t>
            </a:fld>
            <a:endParaRPr lang="fr-FR"/>
          </a:p>
        </p:txBody>
      </p:sp>
    </p:spTree>
    <p:extLst>
      <p:ext uri="{BB962C8B-B14F-4D97-AF65-F5344CB8AC3E}">
        <p14:creationId xmlns:p14="http://schemas.microsoft.com/office/powerpoint/2010/main" val="986719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38150" y="4794250"/>
            <a:ext cx="5511800" cy="4725988"/>
          </a:xfrm>
        </p:spPr>
        <p:txBody>
          <a:bodyPr/>
          <a:lstStyle/>
          <a:p>
            <a:r>
              <a:rPr lang="fr-FR" dirty="0"/>
              <a:t>En communication les opposants à la PMA pour toutes les femmes  utilisent le terme de PMA sans père . </a:t>
            </a:r>
          </a:p>
          <a:p>
            <a:r>
              <a:rPr lang="fr-FR" dirty="0"/>
              <a:t>C’est somme toute plus joli que « Insémination artificielle avec donneur anonyme …. »</a:t>
            </a:r>
          </a:p>
          <a:p>
            <a:endParaRPr lang="fr-FR" dirty="0"/>
          </a:p>
          <a:p>
            <a:r>
              <a:rPr lang="fr-FR" b="1" dirty="0"/>
              <a:t>Marlène </a:t>
            </a:r>
            <a:r>
              <a:rPr lang="fr-FR" b="1" dirty="0" err="1"/>
              <a:t>Schiappa</a:t>
            </a:r>
            <a:r>
              <a:rPr lang="fr-FR" b="1" dirty="0"/>
              <a:t> , Secrétaire d’Etat à l’égalité entre les femmes et les  hommes , ex militante LGBT  a  annoncé dès juillet 2017 puis en septembre , que la PMA serait bel et bien adoptée pour les femmes seules et les femmes en couple homosexuel . </a:t>
            </a:r>
          </a:p>
          <a:p>
            <a:r>
              <a:rPr lang="fr-FR" b="1" dirty="0"/>
              <a:t>Aurait elle maladroitement  révélé la fin d’un scénario écrit d’avance ? </a:t>
            </a:r>
          </a:p>
          <a:p>
            <a:endParaRPr lang="fr-FR" b="1" dirty="0"/>
          </a:p>
          <a:p>
            <a:pPr marL="171450" indent="-171450">
              <a:buFont typeface="Symbol" panose="05050102010706020507" pitchFamily="18" charset="2"/>
              <a:buChar char="Þ"/>
            </a:pPr>
            <a:r>
              <a:rPr lang="fr-FR" b="1" dirty="0"/>
              <a:t>On peut se demander si ce n’est pas  pour éviter que les  Etats généraux de la </a:t>
            </a:r>
            <a:r>
              <a:rPr lang="fr-FR" dirty="0"/>
              <a:t>Bioéthique n’apparaissent comme un habillage de communication que le sujet de la GPA a été rajouté  alors qu’il n’était pas prévu. </a:t>
            </a:r>
          </a:p>
          <a:p>
            <a:pPr marL="171450" indent="-171450">
              <a:buFont typeface="Symbol" panose="05050102010706020507" pitchFamily="18" charset="2"/>
              <a:buChar char="Þ"/>
            </a:pPr>
            <a:endParaRPr lang="fr-FR" dirty="0"/>
          </a:p>
          <a:p>
            <a:r>
              <a:rPr lang="fr-FR" dirty="0"/>
              <a:t>Cette démarche présente cependant  le risque que des sujets tout aussi importants mais moins passionnels  , et  moins médiatiques ne passent au second plan : modification du génome , médecine prédictive , intelligence artificielle. …</a:t>
            </a:r>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15</a:t>
            </a:fld>
            <a:endParaRPr lang="fr-FR"/>
          </a:p>
        </p:txBody>
      </p:sp>
    </p:spTree>
    <p:extLst>
      <p:ext uri="{BB962C8B-B14F-4D97-AF65-F5344CB8AC3E}">
        <p14:creationId xmlns:p14="http://schemas.microsoft.com/office/powerpoint/2010/main" val="259774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513" y="469900"/>
            <a:ext cx="6013450" cy="3382963"/>
          </a:xfrm>
        </p:spPr>
      </p:sp>
      <p:sp>
        <p:nvSpPr>
          <p:cNvPr id="3" name="Espace réservé des notes 2"/>
          <p:cNvSpPr>
            <a:spLocks noGrp="1"/>
          </p:cNvSpPr>
          <p:nvPr>
            <p:ph type="body" idx="1"/>
          </p:nvPr>
        </p:nvSpPr>
        <p:spPr>
          <a:xfrm>
            <a:off x="417513" y="4020468"/>
            <a:ext cx="6115634" cy="4846805"/>
          </a:xfrm>
        </p:spPr>
        <p:txBody>
          <a:bodyPr/>
          <a:lstStyle/>
          <a:p>
            <a:r>
              <a:rPr lang="fr-FR" dirty="0">
                <a:latin typeface="Calibri" panose="020F0502020204030204" pitchFamily="34" charset="0"/>
                <a:ea typeface="Calibri" panose="020F0502020204030204" pitchFamily="34" charset="0"/>
                <a:cs typeface="Times New Roman" panose="02020603050405020304" pitchFamily="18" charset="0"/>
              </a:rPr>
              <a:t>1) « Certaines femmes au sein de leur couple souhaitent pouvoir alterner leurs positions de mère et se succéder l’une l’autre dans les grossesses.</a:t>
            </a:r>
          </a:p>
          <a:p>
            <a:r>
              <a:rPr lang="fr-FR" dirty="0"/>
              <a:t>S’y jouent de nouvelles situations dans la façon de combiner le biologique et la structure de la parenté, et, par conséquent, de la cellule familiale et de la fratrie.  » source CCNE n°126</a:t>
            </a:r>
          </a:p>
          <a:p>
            <a:endParaRPr lang="fr-FR" dirty="0"/>
          </a:p>
          <a:p>
            <a:r>
              <a:rPr lang="fr-FR" dirty="0"/>
              <a:t>Dans ce cas la PMA demandée nécessite le recours à des dons de sperme à la FIIVETE avec échange croisé d’ovocytes . Le CCNE qui a traité uniquement le cas de l’IAD n’a pas émis d’avis  sur ce cas,  mais le législateur. s’il élargit aux couples de femmes  l’accès à la PMA , devra statuer  : Est-ce licite ? Est-ce que ça doit être remboursé ….? </a:t>
            </a:r>
          </a:p>
          <a:p>
            <a:endParaRPr lang="fr-FR" dirty="0"/>
          </a:p>
          <a:p>
            <a:r>
              <a:rPr lang="fr-FR" b="1" dirty="0"/>
              <a:t>2) Privé de père, par la loi. </a:t>
            </a:r>
            <a:r>
              <a:rPr lang="fr-FR" dirty="0"/>
              <a:t>L’élargissement de la PMA aux femmes seules et aux couples de femmes re­viendrait à décréter a priori l’existence d’enfants sans pères : « Dans le cadre parental résultant du choix des couples de femmes et des femmes seules, l’enfant n’aurait, dans son histoire, aucune image de père, connu ou inconnu, mais seulement celle d’un donneur</a:t>
            </a:r>
            <a:r>
              <a:rPr lang="fr-FR" dirty="0">
                <a:hlinkClick r:id="rId3"/>
              </a:rPr>
              <a:t>[2]</a:t>
            </a:r>
            <a:r>
              <a:rPr lang="fr-FR" dirty="0"/>
              <a:t>. » D’un point de vue psychique, le respect dû à l’enfant et à la construction de sa personnalité est gravement blessé. Du point de vue de la société où le rôle des parents est déjà bouleversé de multi­ples manières et où l’autorité est remise en question, cette absence planifiée de père est problématique. </a:t>
            </a:r>
            <a:r>
              <a:rPr lang="fr-FR" dirty="0">
                <a:hlinkClick r:id="rId4"/>
              </a:rPr>
              <a:t>[3]</a:t>
            </a:r>
            <a:r>
              <a:rPr lang="fr-FR" dirty="0"/>
              <a:t> ».</a:t>
            </a:r>
          </a:p>
          <a:p>
            <a:endParaRPr lang="fr-FR" dirty="0"/>
          </a:p>
          <a:p>
            <a:r>
              <a:rPr lang="fr-FR" b="1" dirty="0"/>
              <a:t>3) Inégalité. </a:t>
            </a:r>
            <a:r>
              <a:rPr lang="fr-FR" dirty="0"/>
              <a:t>Le CCNE reconnaît que l’ouverture de la PMA à toutes les femmes produirait une inégalité : « L’élargissement de l’accès à l’IAD pourrait être à l’origine d’»inégalités» pour les enfants qui naîtraient de telles AMP parce qu’ils se verraient privés de père dans le cas des couples de femmes, de père et d’un double lignage parental dans le cas des femmes seules</a:t>
            </a:r>
            <a:r>
              <a:rPr lang="fr-FR" dirty="0">
                <a:hlinkClick r:id="rId5"/>
              </a:rPr>
              <a:t>[4]</a:t>
            </a:r>
            <a:r>
              <a:rPr lang="fr-FR" dirty="0"/>
              <a:t>. »</a:t>
            </a:r>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16</a:t>
            </a:fld>
            <a:endParaRPr lang="fr-FR"/>
          </a:p>
        </p:txBody>
      </p:sp>
    </p:spTree>
    <p:extLst>
      <p:ext uri="{BB962C8B-B14F-4D97-AF65-F5344CB8AC3E}">
        <p14:creationId xmlns:p14="http://schemas.microsoft.com/office/powerpoint/2010/main" val="4134392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0525" y="660400"/>
            <a:ext cx="6061075" cy="3409950"/>
          </a:xfrm>
        </p:spPr>
      </p:sp>
      <p:sp>
        <p:nvSpPr>
          <p:cNvPr id="3" name="Espace réservé des notes 2"/>
          <p:cNvSpPr>
            <a:spLocks noGrp="1"/>
          </p:cNvSpPr>
          <p:nvPr>
            <p:ph type="body" idx="1"/>
          </p:nvPr>
        </p:nvSpPr>
        <p:spPr>
          <a:xfrm>
            <a:off x="390525" y="4078192"/>
            <a:ext cx="6013450" cy="4722908"/>
          </a:xfrm>
        </p:spPr>
        <p:txBody>
          <a:bodyPr/>
          <a:lstStyle/>
          <a:p>
            <a:endParaRPr lang="fr-FR" dirty="0"/>
          </a:p>
          <a:p>
            <a:r>
              <a:rPr lang="fr-FR" dirty="0"/>
              <a:t>1) « sont donc moralement illicites la fécondation d’une femme mariée par le sperme d’un donneur autre que son mari, et la fécondation par le sperme du mari d’un ovule qui ne provient pas de son épouse. </a:t>
            </a:r>
            <a:r>
              <a:rPr lang="fr-FR" b="1" dirty="0"/>
              <a:t>En outre, la fécondation artificielle d’une femme non mariée </a:t>
            </a:r>
            <a:r>
              <a:rPr lang="fr-FR" b="1" i="1" dirty="0"/>
              <a:t>(avec un homme), </a:t>
            </a:r>
            <a:r>
              <a:rPr lang="fr-FR" b="1" dirty="0"/>
              <a:t>célibataire ou veuve, quel que soit le donneur ne peut être moralement justifiée… » (Instruction </a:t>
            </a:r>
            <a:r>
              <a:rPr lang="fr-FR" b="1" dirty="0" err="1"/>
              <a:t>Donum</a:t>
            </a:r>
            <a:r>
              <a:rPr lang="fr-FR" b="1" dirty="0"/>
              <a:t> Vitae sur le respect de la vie humaine naissante et a dignité de la procréation du 22 /02/1987.)</a:t>
            </a:r>
          </a:p>
          <a:p>
            <a:endParaRPr lang="fr-FR" b="1" dirty="0"/>
          </a:p>
          <a:p>
            <a:r>
              <a:rPr lang="fr-FR" b="1" dirty="0"/>
              <a:t>2) La fiche  PMA établie par la Conférence des Evêques de France  reprend les principaux arguments développés par les partisans du statu quo minoritaires dans le CCNE.</a:t>
            </a:r>
          </a:p>
          <a:p>
            <a:endParaRPr lang="fr-FR" b="1" dirty="0"/>
          </a:p>
          <a:p>
            <a:r>
              <a:rPr lang="fr-FR" b="1" dirty="0"/>
              <a:t>Elle  souligne la faiblesse argumentaire relative à l’inégalité ressentie par les  femmes  et la non prise en compte des droits de l’enfant; </a:t>
            </a:r>
          </a:p>
          <a:p>
            <a:r>
              <a:rPr lang="fr-FR" b="1" dirty="0"/>
              <a:t>« Droits de l’enfant. </a:t>
            </a:r>
            <a:r>
              <a:rPr lang="fr-FR" dirty="0"/>
              <a:t>La Convention internationale des droits de l’enfant, signée et ratifiée par la France, pose le droit pour chaque enfant, dans la mesure du possible, « de connaître ses parents et d’être éle­vé par eux » (art. 7). </a:t>
            </a:r>
            <a:r>
              <a:rPr lang="fr-FR" b="1" dirty="0"/>
              <a:t>Organiser délibérément l’effa­cement du père n’est pas compatible avec ce droit</a:t>
            </a:r>
            <a:r>
              <a:rPr lang="fr-FR" dirty="0"/>
              <a:t>. </a:t>
            </a:r>
            <a:r>
              <a:rPr lang="fr-FR" b="1" dirty="0"/>
              <a:t>Ces droits de l’enfant sont des engagements contrai­gnants pour l’État. »</a:t>
            </a:r>
          </a:p>
          <a:p>
            <a:endParaRPr lang="fr-FR" b="1" dirty="0"/>
          </a:p>
          <a:p>
            <a:r>
              <a:rPr lang="fr-FR" b="1" dirty="0"/>
              <a:t>Cette fiche est complétée par des arguments plus « catholiques »</a:t>
            </a:r>
          </a:p>
          <a:p>
            <a:r>
              <a:rPr lang="fr-FR" b="1" dirty="0"/>
              <a:t>« Le mariage. </a:t>
            </a:r>
            <a:r>
              <a:rPr lang="fr-FR" dirty="0"/>
              <a:t>Cet élargissement de la PMA aux femmes seules affaiblit le lien entre mariage et filia­tion. L’institution du mariage constitue une base né­cessaire de la société et demeure le lieu respectueux de l’engendrement d’une nouvelle vie humaine »</a:t>
            </a:r>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17</a:t>
            </a:fld>
            <a:endParaRPr lang="fr-FR"/>
          </a:p>
        </p:txBody>
      </p:sp>
    </p:spTree>
    <p:extLst>
      <p:ext uri="{BB962C8B-B14F-4D97-AF65-F5344CB8AC3E}">
        <p14:creationId xmlns:p14="http://schemas.microsoft.com/office/powerpoint/2010/main" val="53409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7175" y="431800"/>
            <a:ext cx="6375400" cy="3586163"/>
          </a:xfrm>
        </p:spPr>
      </p:sp>
      <p:sp>
        <p:nvSpPr>
          <p:cNvPr id="3" name="Espace réservé des notes 2"/>
          <p:cNvSpPr>
            <a:spLocks noGrp="1"/>
          </p:cNvSpPr>
          <p:nvPr>
            <p:ph type="body" idx="1"/>
          </p:nvPr>
        </p:nvSpPr>
        <p:spPr>
          <a:xfrm>
            <a:off x="160254" y="4102767"/>
            <a:ext cx="6569242" cy="5487321"/>
          </a:xfrm>
        </p:spPr>
        <p:txBody>
          <a:bodyPr/>
          <a:lstStyle/>
          <a:p>
            <a:r>
              <a:rPr lang="fr-FR" sz="1600" dirty="0"/>
              <a:t>Notes pour l’animateur :  Les slides avaient  pour objet d’introduire à </a:t>
            </a:r>
            <a:r>
              <a:rPr lang="fr-FR" sz="1600" b="1" dirty="0"/>
              <a:t>la complexité</a:t>
            </a:r>
            <a:r>
              <a:rPr lang="fr-FR" sz="1600" dirty="0"/>
              <a:t> qui est souvent gommée par les médias , ou effacée par les lobbies et groupes de pression.</a:t>
            </a:r>
          </a:p>
          <a:p>
            <a:r>
              <a:rPr lang="fr-FR" sz="1600" b="1" dirty="0"/>
              <a:t>Globalement les informations rassemblées permettent d’avoir l’essentiel des données dont </a:t>
            </a:r>
            <a:r>
              <a:rPr lang="fr-FR" sz="1600" b="1" u="sng" dirty="0"/>
              <a:t>disposeront les députés pour leur travail législatif et pour   discerner l’intérêt général dans un contexte d’une double pénurie de moyens (argent pour la sécurité sociale et dons de sperme) et d’une nécessaire évolution de la loi Française pour mieux prendre en compte  des droits de l’enfants </a:t>
            </a:r>
          </a:p>
          <a:p>
            <a:endParaRPr lang="fr-FR" sz="1600" u="sng" dirty="0"/>
          </a:p>
          <a:p>
            <a:r>
              <a:rPr lang="fr-FR" b="1" dirty="0">
                <a:solidFill>
                  <a:srgbClr val="222222"/>
                </a:solidFill>
              </a:rPr>
              <a:t>SECU </a:t>
            </a:r>
            <a:r>
              <a:rPr lang="fr-FR" dirty="0">
                <a:solidFill>
                  <a:srgbClr val="222222"/>
                </a:solidFill>
              </a:rPr>
              <a:t>:/Médecins </a:t>
            </a:r>
          </a:p>
          <a:p>
            <a:r>
              <a:rPr lang="fr-FR" i="1" dirty="0">
                <a:solidFill>
                  <a:srgbClr val="222222"/>
                </a:solidFill>
                <a:latin typeface="arial" panose="020B0604020202020204" pitchFamily="34" charset="0"/>
              </a:rPr>
              <a:t>J.F. </a:t>
            </a:r>
            <a:r>
              <a:rPr lang="fr-FR" i="1" dirty="0" err="1">
                <a:solidFill>
                  <a:srgbClr val="222222"/>
                </a:solidFill>
                <a:latin typeface="arial" panose="020B0604020202020204" pitchFamily="34" charset="0"/>
              </a:rPr>
              <a:t>Mattéi</a:t>
            </a:r>
            <a:r>
              <a:rPr lang="fr-FR" i="1" dirty="0">
                <a:solidFill>
                  <a:srgbClr val="222222"/>
                </a:solidFill>
                <a:latin typeface="arial" panose="020B0604020202020204" pitchFamily="34" charset="0"/>
              </a:rPr>
              <a:t> dit bien en tout cas que sur cette question de l'extension dans notre pays des PMA aux couples de femmes seules et aux couples de femmes : </a:t>
            </a:r>
            <a:r>
              <a:rPr lang="fr-FR" b="1" i="1" dirty="0">
                <a:solidFill>
                  <a:srgbClr val="222222"/>
                </a:solidFill>
                <a:latin typeface="arial" panose="020B0604020202020204" pitchFamily="34" charset="0"/>
              </a:rPr>
              <a:t>"Si c'est une évolution purement sociétale, j'estime en tant que médecin membre de l'académie de Médecine, que je n'ai rien à en dire".</a:t>
            </a:r>
          </a:p>
          <a:p>
            <a:r>
              <a:rPr lang="fr-FR" b="1" i="1" dirty="0">
                <a:solidFill>
                  <a:srgbClr val="222222"/>
                </a:solidFill>
                <a:latin typeface="arial" panose="020B0604020202020204" pitchFamily="34" charset="0"/>
              </a:rPr>
              <a:t> </a:t>
            </a:r>
            <a:r>
              <a:rPr lang="fr-FR" dirty="0">
                <a:solidFill>
                  <a:srgbClr val="222222"/>
                </a:solidFill>
              </a:rPr>
              <a:t>Dans un article </a:t>
            </a:r>
            <a:r>
              <a:rPr lang="fr-FR" i="1" dirty="0">
                <a:solidFill>
                  <a:srgbClr val="222222"/>
                </a:solidFill>
              </a:rPr>
              <a:t> du Quotidien du Médecin de cette mi mars J.F. </a:t>
            </a:r>
            <a:r>
              <a:rPr lang="fr-FR" i="1" dirty="0" err="1">
                <a:solidFill>
                  <a:srgbClr val="222222"/>
                </a:solidFill>
              </a:rPr>
              <a:t>Delfraissy</a:t>
            </a:r>
            <a:r>
              <a:rPr lang="fr-FR" i="1" dirty="0">
                <a:solidFill>
                  <a:srgbClr val="222222"/>
                </a:solidFill>
              </a:rPr>
              <a:t>, Pt du CCNE. aborde la question du financement, rejoignant une perspective de "justice sociale". </a:t>
            </a:r>
            <a:r>
              <a:rPr lang="fr-FR" b="1" i="1" u="sng" dirty="0">
                <a:solidFill>
                  <a:srgbClr val="222222"/>
                </a:solidFill>
              </a:rPr>
              <a:t>Il est très soucieux de savoir ce que l'on peut demander au nom de la solidarité nationale</a:t>
            </a:r>
            <a:r>
              <a:rPr lang="fr-FR" b="1" i="1" dirty="0">
                <a:solidFill>
                  <a:srgbClr val="222222"/>
                </a:solidFill>
              </a:rPr>
              <a:t> !! En somme, autoriser les PMA est une chose, appeler, exiger la solidarité nationale pour un tel acte est</a:t>
            </a:r>
            <a:r>
              <a:rPr lang="fr-FR" b="1" i="1" u="sng" dirty="0">
                <a:solidFill>
                  <a:srgbClr val="222222"/>
                </a:solidFill>
              </a:rPr>
              <a:t> autre chose. </a:t>
            </a:r>
            <a:r>
              <a:rPr lang="fr-FR" i="1" dirty="0">
                <a:solidFill>
                  <a:srgbClr val="222222"/>
                </a:solidFill>
              </a:rPr>
              <a:t>Pour une PMA, donne t-on un soin curatif ou préventif de maladies comme détecter un cancer du colon ou du sein ou vacciner contre le tétanos, ou soigner un infarctus du myocarde</a:t>
            </a:r>
            <a:r>
              <a:rPr lang="fr-FR" b="1" i="1" dirty="0">
                <a:solidFill>
                  <a:srgbClr val="222222"/>
                </a:solidFill>
              </a:rPr>
              <a:t> ?? L'appel financier de tous ayant des limites, où faut il disposer </a:t>
            </a:r>
            <a:r>
              <a:rPr lang="fr-FR" b="1" i="1" dirty="0" err="1">
                <a:solidFill>
                  <a:srgbClr val="222222"/>
                </a:solidFill>
              </a:rPr>
              <a:t>sociétalement</a:t>
            </a:r>
            <a:r>
              <a:rPr lang="fr-FR" b="1" i="1" dirty="0">
                <a:solidFill>
                  <a:srgbClr val="222222"/>
                </a:solidFill>
              </a:rPr>
              <a:t> cet argent : la santé du grand âge (EPHAD), certains services d'urgence qui manquent de moyens, les migrants malades sur notre sol ….! Pour les PMA, manifestement, on est dans un autre registre, on répond surtout à une "demande" d'enfant  mais qu'il ne s'agit pas en soi de juger. Si notre Sécurité Sociale avait trop d'argent, la question ne se poserait pas trop...mais !!</a:t>
            </a:r>
            <a:endParaRPr lang="fr-FR" dirty="0">
              <a:solidFill>
                <a:srgbClr val="222222"/>
              </a:solidFill>
            </a:endParaRP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18</a:t>
            </a:fld>
            <a:endParaRPr lang="fr-FR" dirty="0"/>
          </a:p>
        </p:txBody>
      </p:sp>
    </p:spTree>
    <p:extLst>
      <p:ext uri="{BB962C8B-B14F-4D97-AF65-F5344CB8AC3E}">
        <p14:creationId xmlns:p14="http://schemas.microsoft.com/office/powerpoint/2010/main" val="3011547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6600" y="301625"/>
            <a:ext cx="5567363" cy="3132138"/>
          </a:xfrm>
        </p:spPr>
      </p:sp>
      <p:sp>
        <p:nvSpPr>
          <p:cNvPr id="3" name="Espace réservé des notes 2"/>
          <p:cNvSpPr>
            <a:spLocks noGrp="1"/>
          </p:cNvSpPr>
          <p:nvPr>
            <p:ph type="body" idx="1"/>
          </p:nvPr>
        </p:nvSpPr>
        <p:spPr>
          <a:xfrm>
            <a:off x="385011" y="3433763"/>
            <a:ext cx="6160167" cy="6086475"/>
          </a:xfrm>
        </p:spPr>
        <p:txBody>
          <a:bodyPr/>
          <a:lstStyle/>
          <a:p>
            <a:r>
              <a:rPr lang="fr-FR" dirty="0"/>
              <a:t>Plus que de confronter les points de vue nécessairement divers, ne serait-ce que parce que nous n’avons pas tous les mêmes approches anthropologiques,  les carrefours ont pour objet de s’interroger sur les enjeux  de société et les valeurs qui les sous-tendent.  </a:t>
            </a:r>
          </a:p>
          <a:p>
            <a:endParaRPr lang="fr-FR" dirty="0"/>
          </a:p>
          <a:p>
            <a:r>
              <a:rPr lang="fr-FR" b="1" i="1" dirty="0">
                <a:solidFill>
                  <a:srgbClr val="222222"/>
                </a:solidFill>
                <a:latin typeface="arial" panose="020B0604020202020204" pitchFamily="34" charset="0"/>
              </a:rPr>
              <a:t> </a:t>
            </a:r>
          </a:p>
          <a:p>
            <a:endParaRPr lang="fr-FR" b="1" i="1" dirty="0">
              <a:solidFill>
                <a:srgbClr val="222222"/>
              </a:solidFill>
              <a:latin typeface="arial" panose="020B0604020202020204" pitchFamily="34" charset="0"/>
            </a:endParaRPr>
          </a:p>
          <a:p>
            <a:br>
              <a:rPr lang="fr-FR" b="1" i="1" dirty="0">
                <a:solidFill>
                  <a:srgbClr val="222222"/>
                </a:solidFill>
                <a:latin typeface="arial" panose="020B0604020202020204" pitchFamily="34" charset="0"/>
              </a:rPr>
            </a:br>
            <a:endParaRPr lang="fr-FR" b="1" i="1" dirty="0">
              <a:solidFill>
                <a:srgbClr val="222222"/>
              </a:solidFill>
              <a:latin typeface="arial" panose="020B0604020202020204" pitchFamily="34" charset="0"/>
            </a:endParaRP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19</a:t>
            </a:fld>
            <a:endParaRPr lang="fr-FR"/>
          </a:p>
        </p:txBody>
      </p:sp>
    </p:spTree>
    <p:extLst>
      <p:ext uri="{BB962C8B-B14F-4D97-AF65-F5344CB8AC3E}">
        <p14:creationId xmlns:p14="http://schemas.microsoft.com/office/powerpoint/2010/main" val="303704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298450"/>
            <a:ext cx="5765800" cy="3243263"/>
          </a:xfrm>
        </p:spPr>
      </p:sp>
      <p:sp>
        <p:nvSpPr>
          <p:cNvPr id="3" name="Espace réservé des notes 2"/>
          <p:cNvSpPr>
            <a:spLocks noGrp="1"/>
          </p:cNvSpPr>
          <p:nvPr>
            <p:ph type="body" idx="1"/>
          </p:nvPr>
        </p:nvSpPr>
        <p:spPr>
          <a:xfrm>
            <a:off x="197644" y="3541713"/>
            <a:ext cx="6377488" cy="959491"/>
          </a:xfrm>
        </p:spPr>
        <p:txBody>
          <a:bodyPr/>
          <a:lstStyle/>
          <a:p>
            <a:pPr marL="342900" indent="-342900">
              <a:buAutoNum type="arabicParenR"/>
            </a:pPr>
            <a:r>
              <a:rPr lang="fr-FR" sz="1400" b="1" dirty="0"/>
              <a:t>AMP  = Assistance Médicale à la Procréation, acronyme utilisé initialement  par le corps médical  recouvre la même chose que la PMA. </a:t>
            </a:r>
          </a:p>
          <a:p>
            <a:r>
              <a:rPr lang="fr-FR" sz="1400" dirty="0"/>
              <a:t>    On distingue AMP endogène avec Gamètes du couple , et AMP « exogène » avec un tiers donneur </a:t>
            </a:r>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2</a:t>
            </a:fld>
            <a:endParaRPr lang="fr-FR"/>
          </a:p>
        </p:txBody>
      </p:sp>
      <p:sp>
        <p:nvSpPr>
          <p:cNvPr id="5" name="Rectangle 4">
            <a:extLst>
              <a:ext uri="{FF2B5EF4-FFF2-40B4-BE49-F238E27FC236}">
                <a16:creationId xmlns:a16="http://schemas.microsoft.com/office/drawing/2014/main" id="{F1D2F343-C304-4B86-A20A-0AA8D2AEFF6C}"/>
              </a:ext>
            </a:extLst>
          </p:cNvPr>
          <p:cNvSpPr/>
          <p:nvPr/>
        </p:nvSpPr>
        <p:spPr>
          <a:xfrm>
            <a:off x="197644" y="4616049"/>
            <a:ext cx="6494461" cy="5072735"/>
          </a:xfrm>
          <a:prstGeom prst="rect">
            <a:avLst/>
          </a:prstGeom>
        </p:spPr>
        <p:txBody>
          <a:bodyPr wrap="square">
            <a:spAutoFit/>
          </a:bodyPr>
          <a:lstStyle/>
          <a:p>
            <a:pPr>
              <a:lnSpc>
                <a:spcPct val="107000"/>
              </a:lnSpc>
              <a:spcAft>
                <a:spcPts val="800"/>
              </a:spcAft>
            </a:pPr>
            <a:r>
              <a:rPr lang="fr-FR" sz="1600" dirty="0">
                <a:latin typeface="Calibri" panose="020F0502020204030204" pitchFamily="34" charset="0"/>
                <a:ea typeface="Calibri" panose="020F0502020204030204" pitchFamily="34" charset="0"/>
                <a:cs typeface="Times New Roman" panose="02020603050405020304" pitchFamily="18" charset="0"/>
              </a:rPr>
              <a:t>2) Pour l’extension de la « PMA » aux couples de femmes et aux femmes seules on se limitera à l’accès à </a:t>
            </a:r>
            <a:r>
              <a:rPr lang="fr-FR" sz="1600" b="1" dirty="0">
                <a:latin typeface="Calibri" panose="020F0502020204030204" pitchFamily="34" charset="0"/>
                <a:ea typeface="Calibri" panose="020F0502020204030204" pitchFamily="34" charset="0"/>
                <a:cs typeface="Times New Roman" panose="02020603050405020304" pitchFamily="18" charset="0"/>
              </a:rPr>
              <a:t>l’IAD (Insémination artificielle avec Donneur </a:t>
            </a:r>
            <a:r>
              <a:rPr lang="fr-FR" sz="1600" dirty="0">
                <a:latin typeface="Calibri" panose="020F0502020204030204" pitchFamily="34" charset="0"/>
                <a:ea typeface="Calibri" panose="020F0502020204030204" pitchFamily="34" charset="0"/>
                <a:cs typeface="Times New Roman" panose="02020603050405020304" pitchFamily="18" charset="0"/>
              </a:rPr>
              <a:t>) qui a été le seul sujet traité par le CCNE. </a:t>
            </a:r>
          </a:p>
          <a:p>
            <a:pPr>
              <a:lnSpc>
                <a:spcPct val="107000"/>
              </a:lnSpc>
              <a:spcAft>
                <a:spcPts val="800"/>
              </a:spcAft>
            </a:pPr>
            <a:r>
              <a:rPr lang="fr-FR" sz="1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3) IMPORTANT : </a:t>
            </a:r>
            <a:r>
              <a:rPr lang="fr-FR"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Les </a:t>
            </a:r>
            <a:r>
              <a:rPr lang="fr-FR" sz="1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Cou</a:t>
            </a:r>
            <a:r>
              <a:rPr lang="fr-FR"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ples de femmes et les femmes célibataires demandent à avoir accès à l’IAD au nom de l’égalité des droits avec les couples hétérosexuels infertiles. Aucune des  plaintes contre l’Etat Français  pour discrimination intentées auprès de la Cour Européenne des Droits de l’Homme  par des couples de femmes auxquels la PMA avait été refusée en France n’a abouti : la loi Française sur la PMA (IAD) a été jugée non discriminatoire  à l’égard des couples de femmes puisque les situations sont différentes. La loi Française ne contrevient pas à la Convention Européenne des droits de l’homme. </a:t>
            </a:r>
          </a:p>
          <a:p>
            <a:pPr>
              <a:lnSpc>
                <a:spcPct val="107000"/>
              </a:lnSpc>
              <a:spcAft>
                <a:spcPts val="800"/>
              </a:spcAft>
            </a:pPr>
            <a:r>
              <a:rPr lang="fr-FR" sz="1400" i="1" dirty="0">
                <a:latin typeface="Calibri" panose="020F0502020204030204" pitchFamily="34" charset="0"/>
                <a:ea typeface="Calibri" panose="020F0502020204030204" pitchFamily="34" charset="0"/>
                <a:cs typeface="Times New Roman" panose="02020603050405020304" pitchFamily="18" charset="0"/>
              </a:rPr>
              <a:t>NB 1 La loi Française a supprimé la notion de vie commune de 2 ans et n’a pas retenu l’idée d’un délai de discernement entre  la détection de l’infertilité et l’engagement vers l’adoption ou une </a:t>
            </a:r>
            <a:r>
              <a:rPr lang="fr-FR" sz="1400" i="1" dirty="0" err="1">
                <a:latin typeface="Calibri" panose="020F0502020204030204" pitchFamily="34" charset="0"/>
                <a:ea typeface="Calibri" panose="020F0502020204030204" pitchFamily="34" charset="0"/>
                <a:cs typeface="Times New Roman" panose="02020603050405020304" pitchFamily="18" charset="0"/>
              </a:rPr>
              <a:t>PMAmais</a:t>
            </a:r>
            <a:r>
              <a:rPr lang="fr-FR" sz="1400" i="1" dirty="0">
                <a:latin typeface="Calibri" panose="020F0502020204030204" pitchFamily="34" charset="0"/>
                <a:ea typeface="Calibri" panose="020F0502020204030204" pitchFamily="34" charset="0"/>
                <a:cs typeface="Times New Roman" panose="02020603050405020304" pitchFamily="18" charset="0"/>
              </a:rPr>
              <a:t> seulement des essais infructueux de procréation pendant 1 an   . On observe  donc certaines dérives : 25% des couples n’auraient pas une infertilité avérée ; </a:t>
            </a:r>
            <a:r>
              <a:rPr lang="fr-FR" sz="1400" i="1" dirty="0" err="1">
                <a:latin typeface="Calibri" panose="020F0502020204030204" pitchFamily="34" charset="0"/>
                <a:ea typeface="Calibri" panose="020F0502020204030204" pitchFamily="34" charset="0"/>
                <a:cs typeface="Times New Roman" panose="02020603050405020304" pitchFamily="18" charset="0"/>
              </a:rPr>
              <a:t>Pma</a:t>
            </a:r>
            <a:r>
              <a:rPr lang="fr-FR" sz="1400" i="1" dirty="0">
                <a:latin typeface="Calibri" panose="020F0502020204030204" pitchFamily="34" charset="0"/>
                <a:ea typeface="Calibri" panose="020F0502020204030204" pitchFamily="34" charset="0"/>
                <a:cs typeface="Times New Roman" panose="02020603050405020304" pitchFamily="18" charset="0"/>
              </a:rPr>
              <a:t> engagée sur une jeune fille de 16 ans en couple à l’époque avec un compagnon de 18 ans. Aujourd’hui elle est enceinte et son compagnon de 21 ans est parti …..</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53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38150" y="4822825"/>
            <a:ext cx="6013450" cy="4065143"/>
          </a:xfrm>
        </p:spPr>
        <p:txBody>
          <a:bodyPr/>
          <a:lstStyle/>
          <a:p>
            <a:r>
              <a:rPr lang="fr-FR" dirty="0"/>
              <a:t>24839 enfants pour 145255 tentatives = 17%  donc un taux de réussite de la PMA environ 1/6.</a:t>
            </a:r>
          </a:p>
          <a:p>
            <a:r>
              <a:rPr lang="fr-FR" dirty="0"/>
              <a:t>Environ 1 enfant sur 100 est issu  d’une PMA avec donneur. </a:t>
            </a:r>
          </a:p>
          <a:p>
            <a:endParaRPr lang="fr-FR" dirty="0"/>
          </a:p>
          <a:p>
            <a:r>
              <a:rPr lang="fr-FR" dirty="0"/>
              <a:t>Dans la pratique il existe un mode de régulation non officiel qui consiste à mettre sur le dessus de la pile d’attente les dossiers des couples demandeurs de PMA qui présentent un donneur  ou une donneuse de gamètes. Bien entendu le don ne leur sera pas affecté directement anonymat oblige.</a:t>
            </a:r>
          </a:p>
          <a:p>
            <a:endParaRPr lang="fr-FR" dirty="0"/>
          </a:p>
          <a:p>
            <a:r>
              <a:rPr lang="fr-FR" dirty="0"/>
              <a:t>Mais un donneur ou une donneuse pouvant satisfaire les besoins de plusieurs demandeurs  (maximum 10 enfants par donneur de sperme) c’est l’ensemble des demandeurs qui en bénéficie </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3</a:t>
            </a:fld>
            <a:endParaRPr lang="fr-FR"/>
          </a:p>
        </p:txBody>
      </p:sp>
    </p:spTree>
    <p:extLst>
      <p:ext uri="{BB962C8B-B14F-4D97-AF65-F5344CB8AC3E}">
        <p14:creationId xmlns:p14="http://schemas.microsoft.com/office/powerpoint/2010/main" val="206768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38150" y="4635500"/>
            <a:ext cx="6013450" cy="4884737"/>
          </a:xfrm>
        </p:spPr>
        <p:txBody>
          <a:bodyPr/>
          <a:lstStyle/>
          <a:p>
            <a:r>
              <a:rPr lang="fr-FR" sz="1600" dirty="0"/>
              <a:t>Commentaires :</a:t>
            </a:r>
          </a:p>
          <a:p>
            <a:endParaRPr lang="fr-FR" sz="1600" dirty="0"/>
          </a:p>
          <a:p>
            <a:r>
              <a:rPr lang="fr-FR" sz="1600" b="1" dirty="0"/>
              <a:t>En Espagne le don de sperme est rémunéré peu de délai d’attente</a:t>
            </a:r>
            <a:r>
              <a:rPr lang="fr-FR" sz="1600" dirty="0"/>
              <a:t> . Le prix intégré dans le montant payé aux cliniques. </a:t>
            </a:r>
          </a:p>
          <a:p>
            <a:r>
              <a:rPr lang="fr-FR" sz="1600" b="1" dirty="0"/>
              <a:t>La Belgique où il est resté  gratuit, est contrainte d’importer l’essentiel du sperme du Danemark où celui-ci est rémunéré, a</a:t>
            </a:r>
            <a:r>
              <a:rPr lang="fr-FR" sz="1600" dirty="0"/>
              <a:t>vec un délai d’attente modéré</a:t>
            </a:r>
          </a:p>
          <a:p>
            <a:endParaRPr lang="fr-FR" sz="1600" b="1" dirty="0"/>
          </a:p>
          <a:p>
            <a:r>
              <a:rPr lang="fr-FR" sz="1600" b="1" dirty="0"/>
              <a:t>"FRAIS DE LABORATOIRE » ( Site du CHU Liège) : </a:t>
            </a:r>
          </a:p>
          <a:p>
            <a:r>
              <a:rPr lang="fr-FR" sz="1600" b="1" dirty="0"/>
              <a:t>1) Donneur connu</a:t>
            </a:r>
            <a:r>
              <a:rPr lang="fr-FR" sz="1600" dirty="0"/>
              <a:t> (personne de l’entourage de la receveuse) les opérations médicales d’insémination sont remboursées à 100% pour les personnes assurées sociales belges. </a:t>
            </a:r>
          </a:p>
          <a:p>
            <a:r>
              <a:rPr lang="fr-FR" sz="1600" b="1" dirty="0"/>
              <a:t>2) Donneur anonyme (prix paillettes inclus) Patiente ETRANGERE : 390 € par cycle, patiente Belge mutualiste 250 € par cycle</a:t>
            </a:r>
            <a:endParaRPr lang="fr-FR" sz="1600" dirty="0"/>
          </a:p>
          <a:p>
            <a:r>
              <a:rPr lang="fr-FR" sz="1600" dirty="0"/>
              <a:t>Donc le coût du sperme (achat au </a:t>
            </a:r>
            <a:r>
              <a:rPr lang="fr-FR" sz="1600" dirty="0" err="1"/>
              <a:t>Dannemark</a:t>
            </a:r>
            <a:r>
              <a:rPr lang="fr-FR" sz="1600" dirty="0"/>
              <a:t>, collecte , stockage) reste à la charge des demandeuses assurées sociales. </a:t>
            </a:r>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4</a:t>
            </a:fld>
            <a:endParaRPr lang="fr-FR"/>
          </a:p>
        </p:txBody>
      </p:sp>
    </p:spTree>
    <p:extLst>
      <p:ext uri="{BB962C8B-B14F-4D97-AF65-F5344CB8AC3E}">
        <p14:creationId xmlns:p14="http://schemas.microsoft.com/office/powerpoint/2010/main" val="351783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38150" y="4822825"/>
            <a:ext cx="6013450" cy="3946525"/>
          </a:xfrm>
        </p:spPr>
        <p:txBody>
          <a:bodyPr/>
          <a:lstStyle/>
          <a:p>
            <a:r>
              <a:rPr lang="fr-FR" dirty="0">
                <a:solidFill>
                  <a:srgbClr val="C00000"/>
                </a:solidFill>
              </a:rPr>
              <a:t>L’effet de la non gratuité n’est pas garanti : pénurie dramatique en Angleterre qui a très peu de donneurs de sperme </a:t>
            </a:r>
          </a:p>
          <a:p>
            <a:r>
              <a:rPr lang="fr-FR" dirty="0">
                <a:solidFill>
                  <a:srgbClr val="C00000"/>
                </a:solidFill>
              </a:rPr>
              <a:t> </a:t>
            </a:r>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5</a:t>
            </a:fld>
            <a:endParaRPr lang="fr-FR"/>
          </a:p>
        </p:txBody>
      </p:sp>
    </p:spTree>
    <p:extLst>
      <p:ext uri="{BB962C8B-B14F-4D97-AF65-F5344CB8AC3E}">
        <p14:creationId xmlns:p14="http://schemas.microsoft.com/office/powerpoint/2010/main" val="4196595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65175" y="496888"/>
            <a:ext cx="5530850" cy="3111500"/>
          </a:xfrm>
        </p:spPr>
      </p:sp>
      <p:sp>
        <p:nvSpPr>
          <p:cNvPr id="3" name="Espace réservé des notes 2"/>
          <p:cNvSpPr>
            <a:spLocks noGrp="1"/>
          </p:cNvSpPr>
          <p:nvPr>
            <p:ph type="body" idx="1"/>
          </p:nvPr>
        </p:nvSpPr>
        <p:spPr>
          <a:xfrm>
            <a:off x="408196" y="3608388"/>
            <a:ext cx="6073357" cy="6127082"/>
          </a:xfrm>
          <a:noFill/>
        </p:spPr>
        <p:txBody>
          <a:bodyPr/>
          <a:lstStyle/>
          <a:p>
            <a:r>
              <a:rPr lang="fr-FR" sz="1600" dirty="0">
                <a:solidFill>
                  <a:schemeClr val="tx2"/>
                </a:solidFill>
              </a:rPr>
              <a:t>La </a:t>
            </a:r>
            <a:r>
              <a:rPr lang="fr-FR" sz="1600" b="1" dirty="0">
                <a:solidFill>
                  <a:schemeClr val="tx2"/>
                </a:solidFill>
              </a:rPr>
              <a:t>logique </a:t>
            </a:r>
            <a:r>
              <a:rPr lang="fr-FR" sz="1600" dirty="0">
                <a:solidFill>
                  <a:schemeClr val="tx2"/>
                </a:solidFill>
              </a:rPr>
              <a:t>qui prévaut dans les pays qui ont levé l’anonymat est de considérer que le don de gamètes pour la PMA implique </a:t>
            </a:r>
            <a:r>
              <a:rPr lang="fr-FR" sz="1600" b="1" dirty="0">
                <a:solidFill>
                  <a:schemeClr val="tx2"/>
                </a:solidFill>
              </a:rPr>
              <a:t>3 personnes (le donneur (se), la receveuse, l’enfant </a:t>
            </a:r>
            <a:r>
              <a:rPr lang="fr-FR" sz="1600" dirty="0">
                <a:solidFill>
                  <a:schemeClr val="tx2"/>
                </a:solidFill>
              </a:rPr>
              <a:t>à venir n’est pas de même nature que le don du sang ou le don d’organe qui implique seulement  2 personnes (donneur-receveur)</a:t>
            </a:r>
            <a:r>
              <a:rPr lang="fr-FR" sz="1600" b="1" dirty="0">
                <a:solidFill>
                  <a:schemeClr val="tx2"/>
                </a:solidFill>
              </a:rPr>
              <a:t>, </a:t>
            </a:r>
            <a:r>
              <a:rPr lang="fr-FR" sz="1600" b="1" u="sng" dirty="0">
                <a:solidFill>
                  <a:schemeClr val="tx2"/>
                </a:solidFill>
              </a:rPr>
              <a:t>Ils sont donc amenés  à prendre en compte les droits de l’enfant  au même titre que  ceux des deux géniteurs</a:t>
            </a:r>
            <a:r>
              <a:rPr lang="fr-FR" sz="1600" u="sng" dirty="0">
                <a:solidFill>
                  <a:schemeClr val="tx2"/>
                </a:solidFill>
              </a:rPr>
              <a:t>. </a:t>
            </a:r>
            <a:r>
              <a:rPr lang="fr-FR" sz="1600" dirty="0">
                <a:solidFill>
                  <a:schemeClr val="tx2"/>
                </a:solidFill>
              </a:rPr>
              <a:t>Mais d’une manière générale la levée de l’anonymat du donneur entraine une baisse sensible des dons qui est compensée partiellement par des campagnes </a:t>
            </a:r>
          </a:p>
          <a:p>
            <a:endParaRPr lang="fr-FR" sz="1600" b="1" u="sng" dirty="0">
              <a:solidFill>
                <a:schemeClr val="tx2"/>
              </a:solidFill>
            </a:endParaRPr>
          </a:p>
          <a:p>
            <a:r>
              <a:rPr lang="fr-FR" sz="1600" b="1" u="sng" dirty="0"/>
              <a:t>EXEMPLE SUEDOIS : </a:t>
            </a:r>
            <a:r>
              <a:rPr lang="fr-FR" sz="1600" dirty="0"/>
              <a:t>La loi levant l’anonymat des donneurs date de </a:t>
            </a:r>
            <a:r>
              <a:rPr lang="fr-FR" sz="1600" b="1" dirty="0"/>
              <a:t>1985 </a:t>
            </a:r>
            <a:r>
              <a:rPr lang="fr-FR" sz="1600" dirty="0"/>
              <a:t>pour la PMA des couples hétéro , étendu en 2005 pour les couples de femmes à leur accession à la PMA  et en 2015 pour l’accession à la  PMA des femmes seules. </a:t>
            </a:r>
          </a:p>
          <a:p>
            <a:r>
              <a:rPr lang="fr-FR" sz="1600" dirty="0"/>
              <a:t>En 1985 pour pallier à la baisse de donneurs liée à la levée de l’anonymat une campagne publicitaire avait permis de faire venir des nouveaux donneurs plus « altruistes ». </a:t>
            </a:r>
          </a:p>
          <a:p>
            <a:r>
              <a:rPr lang="fr-FR" sz="1600" dirty="0"/>
              <a:t>Aujourd’hui , avec un besoin de dons étendu à toutes les femmes, et malgré une rémunération (symbolique) des donneurs de sperme, le délai d’attente est compris entre 1 et 2 ans,  et certains couples vont à l’étranger pour raccourcir ce délai.</a:t>
            </a:r>
            <a:endParaRPr lang="fr-FR" sz="1600" b="1" dirty="0"/>
          </a:p>
          <a:p>
            <a:r>
              <a:rPr lang="fr-FR" sz="1600" b="1" dirty="0"/>
              <a:t>Selon une étude publiée en 2007, 61% seulement des parents avaient informé leurs enfants (à un âge moyen de 5 ans ) de leurs origines. </a:t>
            </a:r>
            <a:r>
              <a:rPr lang="fr-FR" sz="1600" b="1" dirty="0">
                <a:solidFill>
                  <a:srgbClr val="FF0000"/>
                </a:solidFill>
              </a:rPr>
              <a:t>Mais ils n'étaient que 39% à leur avoir fait part de leurs droits légaux quant à l'identité du donneur…..</a:t>
            </a:r>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6</a:t>
            </a:fld>
            <a:endParaRPr lang="fr-FR" dirty="0"/>
          </a:p>
        </p:txBody>
      </p:sp>
    </p:spTree>
    <p:extLst>
      <p:ext uri="{BB962C8B-B14F-4D97-AF65-F5344CB8AC3E}">
        <p14:creationId xmlns:p14="http://schemas.microsoft.com/office/powerpoint/2010/main" val="242261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41313" y="579438"/>
            <a:ext cx="6207125" cy="3492500"/>
          </a:xfrm>
        </p:spPr>
      </p:sp>
      <p:sp>
        <p:nvSpPr>
          <p:cNvPr id="3" name="Espace réservé des notes 2"/>
          <p:cNvSpPr>
            <a:spLocks noGrp="1"/>
          </p:cNvSpPr>
          <p:nvPr>
            <p:ph type="body" idx="1"/>
          </p:nvPr>
        </p:nvSpPr>
        <p:spPr>
          <a:xfrm>
            <a:off x="341313" y="4255008"/>
            <a:ext cx="6207124" cy="4584192"/>
          </a:xfrm>
        </p:spPr>
        <p:txBody>
          <a:bodyPr/>
          <a:lstStyle/>
          <a:p>
            <a:r>
              <a:rPr lang="fr-FR" dirty="0"/>
              <a:t>1) En Europe , c’est l’Etat qui détermine la filiation et les règles  qui l’accompagne (par exemple </a:t>
            </a:r>
            <a:r>
              <a:rPr lang="fr-FR" dirty="0" err="1"/>
              <a:t>regles</a:t>
            </a:r>
            <a:r>
              <a:rPr lang="fr-FR" dirty="0"/>
              <a:t> de succession qui rendent obligatoire une « égalité / équité entre héritiers )</a:t>
            </a:r>
          </a:p>
          <a:p>
            <a:endParaRPr lang="fr-FR" dirty="0"/>
          </a:p>
          <a:p>
            <a:endParaRPr lang="fr-FR" i="1" dirty="0"/>
          </a:p>
          <a:p>
            <a:r>
              <a:rPr lang="fr-FR" i="1" dirty="0"/>
              <a:t>2) Disjonction entre procréation et filiation </a:t>
            </a:r>
          </a:p>
          <a:p>
            <a:r>
              <a:rPr lang="fr-FR" i="1" dirty="0"/>
              <a:t>« Sous le terme de "père", revient s’unifier de manière complexe tout ce que les disjonctions propres à la PMA amènent à séparer : le géniteur masculin (donneur de sperme), le père juridique reconnu selon les règles de filiation, la figure masculine par opposition au féminin, le double lignage généalogique par opposition à l’unicité des familles monoparentales, la différence au sein du couple, chacun de ces facteurs étant important pour l’enfant, sur un plan matériel, psychique et symbolique, dans la construction de soi, ainsi que pour la société dans son ensemble. »</a:t>
            </a:r>
          </a:p>
          <a:p>
            <a:r>
              <a:rPr lang="fr-FR" i="1" dirty="0"/>
              <a:t>(Avis CCNE n°126 de 6/2017)</a:t>
            </a:r>
          </a:p>
          <a:p>
            <a:endParaRPr lang="fr-FR" dirty="0"/>
          </a:p>
          <a:p>
            <a:endParaRPr lang="fr-FR" dirty="0"/>
          </a:p>
          <a:p>
            <a:endParaRPr lang="fr-FR" dirty="0"/>
          </a:p>
          <a:p>
            <a:endParaRPr lang="fr-FR" dirty="0"/>
          </a:p>
          <a:p>
            <a:r>
              <a:rPr lang="fr-FR" dirty="0"/>
              <a:t>4) Remarque personnelle : l’absence d’une ligne généalogique dans le cas des enfants des  femmes seules conduit à citer ce texte de Christiane Singer. :</a:t>
            </a:r>
          </a:p>
          <a:p>
            <a:endParaRPr lang="fr-FR" dirty="0"/>
          </a:p>
          <a:p>
            <a:r>
              <a:rPr lang="fr-FR" dirty="0"/>
              <a:t>« Fermez les yeux et entendez bruire  cette foule humaine dans votre dos. </a:t>
            </a:r>
            <a:r>
              <a:rPr lang="fr-FR" b="1" dirty="0"/>
              <a:t>Sentez derrière vous cette longue chaîne d’amants et d’amantes (jamais je ne me lasserai de ce vers d’Eluard) dont vous êtes en cet instant les maillons visibles. </a:t>
            </a:r>
            <a:r>
              <a:rPr lang="fr-FR" dirty="0"/>
              <a:t>Ils n’ont pas désespéré du monde et vous en êtes la preuve vivante. C’est avec cette conscience là que vous trouverez la force de vous élancer. Le passé n’est pas ce qui nous retient en arrière, mais ce qui nous ancre dans le présent et nous insuffle l’élan d’avancer. »</a:t>
            </a:r>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7</a:t>
            </a:fld>
            <a:endParaRPr lang="fr-FR"/>
          </a:p>
        </p:txBody>
      </p:sp>
    </p:spTree>
    <p:extLst>
      <p:ext uri="{BB962C8B-B14F-4D97-AF65-F5344CB8AC3E}">
        <p14:creationId xmlns:p14="http://schemas.microsoft.com/office/powerpoint/2010/main" val="2489694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8150" y="788988"/>
            <a:ext cx="6013450" cy="3382962"/>
          </a:xfrm>
        </p:spPr>
      </p:sp>
      <p:sp>
        <p:nvSpPr>
          <p:cNvPr id="3" name="Espace réservé des notes 2"/>
          <p:cNvSpPr>
            <a:spLocks noGrp="1"/>
          </p:cNvSpPr>
          <p:nvPr>
            <p:ph type="body" idx="1"/>
          </p:nvPr>
        </p:nvSpPr>
        <p:spPr>
          <a:xfrm>
            <a:off x="300789" y="4171949"/>
            <a:ext cx="6340643" cy="5348289"/>
          </a:xfrm>
        </p:spPr>
        <p:txBody>
          <a:bodyPr/>
          <a:lstStyle/>
          <a:p>
            <a:endParaRPr lang="fr-FR" dirty="0"/>
          </a:p>
          <a:p>
            <a:r>
              <a:rPr lang="fr-FR" dirty="0"/>
              <a:t>1 Ce tableau bien évidemment </a:t>
            </a:r>
            <a:r>
              <a:rPr lang="fr-FR" b="1" dirty="0"/>
              <a:t>très simplifié et non exhaustif </a:t>
            </a:r>
            <a:r>
              <a:rPr lang="fr-FR" dirty="0"/>
              <a:t>donne les modes d’établissement de la filiation et d’acquisition de l’autorité parentale .  Il a pour objet de visualiser la différence entre les deux concepts .Ne pas le commenter de façon détaillée ou répondre aux questions  et passer rapidement aux messages principaux. </a:t>
            </a:r>
          </a:p>
          <a:p>
            <a:endParaRPr lang="fr-FR" dirty="0"/>
          </a:p>
          <a:p>
            <a:r>
              <a:rPr lang="fr-FR" b="1" dirty="0"/>
              <a:t>Le droit de filiation Européen est basé sur le droit romain :  « </a:t>
            </a:r>
            <a:r>
              <a:rPr lang="pt-BR" b="1" dirty="0"/>
              <a:t>mater semper certa est pater numquam” autrement dit la femme qui accouche est toujours la mère et on n’est jamais sur de qui est le père. =&gt; </a:t>
            </a:r>
            <a:endParaRPr lang="fr-FR" b="1" dirty="0"/>
          </a:p>
          <a:p>
            <a:endParaRPr lang="fr-FR" b="1" dirty="0"/>
          </a:p>
          <a:p>
            <a:r>
              <a:rPr lang="fr-FR" dirty="0"/>
              <a:t>2 </a:t>
            </a:r>
            <a:r>
              <a:rPr lang="fr-FR" b="1" dirty="0"/>
              <a:t>Pour les femmes porteuses d’enfant  qu’elles soient mariées célibataires ou en couple lesbien la filiation est automatique </a:t>
            </a:r>
            <a:r>
              <a:rPr lang="fr-FR" dirty="0"/>
              <a:t>(C’était autrefois le cas aussi avec les filles mères qui accouchaient d’un père inconnu … et dans le cas de l’accouchement sous X il y a renoncement par la mère à la filiation)</a:t>
            </a:r>
          </a:p>
          <a:p>
            <a:endParaRPr lang="fr-FR" dirty="0"/>
          </a:p>
          <a:p>
            <a:r>
              <a:rPr lang="fr-FR" dirty="0"/>
              <a:t>Pour établir les liens de filiation, le   père doit donc « reconnaitre » l’enfant sous des formes juridiques diverses selon la situation du couple ,  </a:t>
            </a:r>
            <a:r>
              <a:rPr lang="fr-FR" b="1" dirty="0"/>
              <a:t>qu’il soit ou non le géniteur. </a:t>
            </a:r>
          </a:p>
          <a:p>
            <a:endParaRPr lang="fr-FR" dirty="0"/>
          </a:p>
          <a:p>
            <a:r>
              <a:rPr lang="fr-FR" b="1" dirty="0"/>
              <a:t>La filiation de la femme non porteuse , dans le cas de couple lesbien marié est réglé par l’avis de la cour de cassation du 22/09/2014 qui lui permet d’adopter l’enfant de sa femme. </a:t>
            </a: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8</a:t>
            </a:fld>
            <a:endParaRPr lang="fr-FR"/>
          </a:p>
        </p:txBody>
      </p:sp>
    </p:spTree>
    <p:extLst>
      <p:ext uri="{BB962C8B-B14F-4D97-AF65-F5344CB8AC3E}">
        <p14:creationId xmlns:p14="http://schemas.microsoft.com/office/powerpoint/2010/main" val="2716724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Synoptique est un rappel des 1 ers slides </a:t>
            </a:r>
          </a:p>
          <a:p>
            <a:endParaRPr lang="fr-FR" dirty="0"/>
          </a:p>
        </p:txBody>
      </p:sp>
      <p:sp>
        <p:nvSpPr>
          <p:cNvPr id="4" name="Espace réservé du numéro de diapositive 3"/>
          <p:cNvSpPr>
            <a:spLocks noGrp="1"/>
          </p:cNvSpPr>
          <p:nvPr>
            <p:ph type="sldNum" sz="quarter" idx="10"/>
          </p:nvPr>
        </p:nvSpPr>
        <p:spPr/>
        <p:txBody>
          <a:bodyPr/>
          <a:lstStyle/>
          <a:p>
            <a:fld id="{873D1349-3C10-40B1-8DD1-E9EB0F566AF7}" type="slidenum">
              <a:rPr lang="fr-FR" smtClean="0"/>
              <a:t>9</a:t>
            </a:fld>
            <a:endParaRPr lang="fr-FR"/>
          </a:p>
        </p:txBody>
      </p:sp>
    </p:spTree>
    <p:extLst>
      <p:ext uri="{BB962C8B-B14F-4D97-AF65-F5344CB8AC3E}">
        <p14:creationId xmlns:p14="http://schemas.microsoft.com/office/powerpoint/2010/main" val="1527783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pic>
        <p:nvPicPr>
          <p:cNvPr id="9" name="Image 8">
            <a:extLst>
              <a:ext uri="{FF2B5EF4-FFF2-40B4-BE49-F238E27FC236}">
                <a16:creationId xmlns:a16="http://schemas.microsoft.com/office/drawing/2014/main" id="{0E31600F-518F-4A8F-9CC0-95EF7E39473A}"/>
              </a:ext>
            </a:extLst>
          </p:cNvPr>
          <p:cNvPicPr>
            <a:picLocks noChangeAspect="1"/>
          </p:cNvPicPr>
          <p:nvPr userDrawn="1"/>
        </p:nvPicPr>
        <p:blipFill>
          <a:blip r:embed="rId2"/>
          <a:stretch>
            <a:fillRect/>
          </a:stretch>
        </p:blipFill>
        <p:spPr>
          <a:xfrm>
            <a:off x="11142662" y="290735"/>
            <a:ext cx="723900" cy="4381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3/28/2018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hyperlink" Target="https://www.google.fr/imgres?imgurl=http://www.valdemauldre-catholique-yvelines.cef.fr/Photos/BaptemeElouann.jpg&amp;imgrefurl=http://www.valdemauldre-catholique-yvelines.cef.fr/Site/Sacrements/bapteme.php&amp;docid=CTtH2yw59JCXSM&amp;tbnid=cYu9oQkAy8UP7M:&amp;vet=1&amp;w=336&amp;h=353&amp;bih=492&amp;biw=912&amp;ved=0ahUKEwjc3JjVqe_YAhWNHsAKHatWCd0QMwgsKAYwBg&amp;iact=c&amp;ictx=1" TargetMode="Externa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823FC2-04EF-48FF-A3CF-2B7ADB087581}"/>
              </a:ext>
            </a:extLst>
          </p:cNvPr>
          <p:cNvSpPr>
            <a:spLocks noGrp="1"/>
          </p:cNvSpPr>
          <p:nvPr>
            <p:ph type="ctrTitle"/>
          </p:nvPr>
        </p:nvSpPr>
        <p:spPr/>
        <p:txBody>
          <a:bodyPr/>
          <a:lstStyle/>
          <a:p>
            <a:r>
              <a:rPr lang="fr-FR" b="1" dirty="0"/>
              <a:t>PMA: Procréation médicalement assistée</a:t>
            </a:r>
          </a:p>
        </p:txBody>
      </p:sp>
      <p:sp>
        <p:nvSpPr>
          <p:cNvPr id="3" name="Sous-titre 2">
            <a:extLst>
              <a:ext uri="{FF2B5EF4-FFF2-40B4-BE49-F238E27FC236}">
                <a16:creationId xmlns:a16="http://schemas.microsoft.com/office/drawing/2014/main" id="{29D50B94-25FB-49DD-A453-FDEBABCA86C3}"/>
              </a:ext>
            </a:extLst>
          </p:cNvPr>
          <p:cNvSpPr>
            <a:spLocks noGrp="1"/>
          </p:cNvSpPr>
          <p:nvPr>
            <p:ph type="subTitle" idx="1"/>
          </p:nvPr>
        </p:nvSpPr>
        <p:spPr/>
        <p:txBody>
          <a:bodyPr/>
          <a:lstStyle/>
          <a:p>
            <a:r>
              <a:rPr lang="fr-FR" dirty="0"/>
              <a:t>Evolution  2018 des lois bioéthiques en France</a:t>
            </a:r>
          </a:p>
        </p:txBody>
      </p:sp>
      <p:pic>
        <p:nvPicPr>
          <p:cNvPr id="4" name="Image 3">
            <a:extLst>
              <a:ext uri="{FF2B5EF4-FFF2-40B4-BE49-F238E27FC236}">
                <a16:creationId xmlns:a16="http://schemas.microsoft.com/office/drawing/2014/main" id="{E7CF6BAB-C593-4336-A95C-EA4BFDE2504D}"/>
              </a:ext>
            </a:extLst>
          </p:cNvPr>
          <p:cNvPicPr>
            <a:picLocks noChangeAspect="1"/>
          </p:cNvPicPr>
          <p:nvPr/>
        </p:nvPicPr>
        <p:blipFill>
          <a:blip r:embed="rId3"/>
          <a:stretch>
            <a:fillRect/>
          </a:stretch>
        </p:blipFill>
        <p:spPr>
          <a:xfrm>
            <a:off x="9509460" y="416175"/>
            <a:ext cx="1771650" cy="1076325"/>
          </a:xfrm>
          <a:prstGeom prst="rect">
            <a:avLst/>
          </a:prstGeom>
        </p:spPr>
      </p:pic>
    </p:spTree>
    <p:extLst>
      <p:ext uri="{BB962C8B-B14F-4D97-AF65-F5344CB8AC3E}">
        <p14:creationId xmlns:p14="http://schemas.microsoft.com/office/powerpoint/2010/main" val="36479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9009" y="1173654"/>
            <a:ext cx="9329967" cy="1280890"/>
          </a:xfrm>
        </p:spPr>
        <p:txBody>
          <a:bodyPr>
            <a:noAutofit/>
          </a:bodyPr>
          <a:lstStyle/>
          <a:p>
            <a:r>
              <a:rPr lang="fr-FR" sz="2000" b="1" dirty="0">
                <a:solidFill>
                  <a:schemeClr val="accent1">
                    <a:lumMod val="75000"/>
                  </a:schemeClr>
                </a:solidFill>
              </a:rPr>
              <a:t>SONDAGE</a:t>
            </a:r>
            <a:r>
              <a:rPr lang="fr-FR" sz="2000" i="1" dirty="0"/>
              <a:t> </a:t>
            </a:r>
            <a:r>
              <a:rPr lang="fr-FR" sz="2000" dirty="0"/>
              <a:t>En 1990, seuls 24% des sondés se disaient favorables à la PMA pour les couples de femmes.  Mais le chiffre dépassait déjà la barre de la majorité absolue en 2004, où 51% des Français se déclaraient en faveur de ce droit.</a:t>
            </a:r>
          </a:p>
        </p:txBody>
      </p:sp>
      <p:pic>
        <p:nvPicPr>
          <p:cNvPr id="4" name="Espace réservé du contenu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798639" y="1618456"/>
            <a:ext cx="8594725" cy="4297362"/>
          </a:xfrm>
        </p:spPr>
      </p:pic>
      <p:pic>
        <p:nvPicPr>
          <p:cNvPr id="5" name="Espace réservé du contenu 3">
            <a:extLst>
              <a:ext uri="{FF2B5EF4-FFF2-40B4-BE49-F238E27FC236}">
                <a16:creationId xmlns:a16="http://schemas.microsoft.com/office/drawing/2014/main" id="{B9412C3A-6160-415B-8E25-FEAD92391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1431" y="2614018"/>
            <a:ext cx="5603554" cy="2801777"/>
          </a:xfrm>
          <a:prstGeom prst="rect">
            <a:avLst/>
          </a:prstGeom>
        </p:spPr>
      </p:pic>
      <p:sp>
        <p:nvSpPr>
          <p:cNvPr id="3" name="ZoneTexte 2">
            <a:extLst>
              <a:ext uri="{FF2B5EF4-FFF2-40B4-BE49-F238E27FC236}">
                <a16:creationId xmlns:a16="http://schemas.microsoft.com/office/drawing/2014/main" id="{F087F1CB-ADBC-4BCC-8139-9D70A5035E38}"/>
              </a:ext>
            </a:extLst>
          </p:cNvPr>
          <p:cNvSpPr txBox="1"/>
          <p:nvPr/>
        </p:nvSpPr>
        <p:spPr>
          <a:xfrm>
            <a:off x="1914088" y="5575269"/>
            <a:ext cx="9045265" cy="923330"/>
          </a:xfrm>
          <a:prstGeom prst="rect">
            <a:avLst/>
          </a:prstGeom>
          <a:noFill/>
        </p:spPr>
        <p:txBody>
          <a:bodyPr wrap="square" rtlCol="0">
            <a:spAutoFit/>
          </a:bodyPr>
          <a:lstStyle/>
          <a:p>
            <a:r>
              <a:rPr lang="fr-FR" dirty="0"/>
              <a:t>Un autre sondage IFOP réalisé pour le Forum Européen de bioéthique (La Croix du 3/01/2018) donne </a:t>
            </a:r>
            <a:r>
              <a:rPr lang="fr-FR" b="1" dirty="0"/>
              <a:t>60% </a:t>
            </a:r>
            <a:r>
              <a:rPr lang="fr-FR" dirty="0"/>
              <a:t>de Français favorables à l’accès à la PMA des couples de femme à la PMA et </a:t>
            </a:r>
            <a:r>
              <a:rPr lang="fr-FR" b="1" dirty="0"/>
              <a:t>57% </a:t>
            </a:r>
            <a:r>
              <a:rPr lang="fr-FR" dirty="0"/>
              <a:t>pour l’accès à la PMA des femmes seules</a:t>
            </a:r>
          </a:p>
        </p:txBody>
      </p:sp>
      <p:sp>
        <p:nvSpPr>
          <p:cNvPr id="7" name="Titre 1">
            <a:extLst>
              <a:ext uri="{FF2B5EF4-FFF2-40B4-BE49-F238E27FC236}">
                <a16:creationId xmlns:a16="http://schemas.microsoft.com/office/drawing/2014/main" id="{7F84EEA6-CF7F-4E93-ACD5-1651B55D437D}"/>
              </a:ext>
            </a:extLst>
          </p:cNvPr>
          <p:cNvSpPr txBox="1">
            <a:spLocks/>
          </p:cNvSpPr>
          <p:nvPr/>
        </p:nvSpPr>
        <p:spPr>
          <a:xfrm>
            <a:off x="1677065" y="152012"/>
            <a:ext cx="9461787" cy="76004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a:solidFill>
                  <a:schemeClr val="accent1">
                    <a:lumMod val="75000"/>
                  </a:schemeClr>
                </a:solidFill>
              </a:rPr>
              <a:t>Etat des lieux en France fin 2017 </a:t>
            </a:r>
            <a:endParaRPr lang="fr-FR" b="1" dirty="0">
              <a:solidFill>
                <a:schemeClr val="accent1">
                  <a:lumMod val="75000"/>
                </a:schemeClr>
              </a:solidFill>
            </a:endParaRPr>
          </a:p>
        </p:txBody>
      </p:sp>
    </p:spTree>
    <p:extLst>
      <p:ext uri="{BB962C8B-B14F-4D97-AF65-F5344CB8AC3E}">
        <p14:creationId xmlns:p14="http://schemas.microsoft.com/office/powerpoint/2010/main" val="82694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5361" y="1255059"/>
            <a:ext cx="8911687" cy="788410"/>
          </a:xfrm>
        </p:spPr>
        <p:txBody>
          <a:bodyPr>
            <a:noAutofit/>
          </a:bodyPr>
          <a:lstStyle/>
          <a:p>
            <a:r>
              <a:rPr lang="fr-FR" sz="2000" b="1" dirty="0">
                <a:solidFill>
                  <a:schemeClr val="accent1">
                    <a:lumMod val="75000"/>
                  </a:schemeClr>
                </a:solidFill>
              </a:rPr>
              <a:t>SONDAGE:</a:t>
            </a:r>
            <a:r>
              <a:rPr lang="fr-FR" sz="2000" b="1" i="1" dirty="0">
                <a:solidFill>
                  <a:srgbClr val="FF0000"/>
                </a:solidFill>
              </a:rPr>
              <a:t> </a:t>
            </a:r>
            <a:r>
              <a:rPr lang="fr-FR" sz="2000" dirty="0"/>
              <a:t>Volonté de voir la PMA étendue aux couples de femmes et aux femmes seules remboursée par la Sécurité sociale</a:t>
            </a:r>
          </a:p>
        </p:txBody>
      </p:sp>
      <p:pic>
        <p:nvPicPr>
          <p:cNvPr id="4" name="Espace réservé du contenu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798639" y="1618456"/>
            <a:ext cx="8594725" cy="4297362"/>
          </a:xfrm>
        </p:spPr>
      </p:pic>
      <p:pic>
        <p:nvPicPr>
          <p:cNvPr id="5" name="Espace réservé du contenu 3">
            <a:extLst>
              <a:ext uri="{FF2B5EF4-FFF2-40B4-BE49-F238E27FC236}">
                <a16:creationId xmlns:a16="http://schemas.microsoft.com/office/drawing/2014/main" id="{CAD668B4-3E36-45FC-803D-4C20A69B5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275" y="2043469"/>
            <a:ext cx="6303857" cy="3151928"/>
          </a:xfrm>
          <a:prstGeom prst="rect">
            <a:avLst/>
          </a:prstGeom>
        </p:spPr>
      </p:pic>
      <p:sp>
        <p:nvSpPr>
          <p:cNvPr id="3" name="ZoneTexte 2">
            <a:extLst>
              <a:ext uri="{FF2B5EF4-FFF2-40B4-BE49-F238E27FC236}">
                <a16:creationId xmlns:a16="http://schemas.microsoft.com/office/drawing/2014/main" id="{4D523ECA-D3E5-4952-B52E-D07F0C0595CC}"/>
              </a:ext>
            </a:extLst>
          </p:cNvPr>
          <p:cNvSpPr txBox="1"/>
          <p:nvPr/>
        </p:nvSpPr>
        <p:spPr>
          <a:xfrm>
            <a:off x="1426127" y="5283693"/>
            <a:ext cx="10184235" cy="1200329"/>
          </a:xfrm>
          <a:prstGeom prst="rect">
            <a:avLst/>
          </a:prstGeom>
          <a:noFill/>
        </p:spPr>
        <p:txBody>
          <a:bodyPr wrap="square" rtlCol="0">
            <a:spAutoFit/>
          </a:bodyPr>
          <a:lstStyle/>
          <a:p>
            <a:r>
              <a:rPr lang="fr-FR" dirty="0"/>
              <a:t>L’infertilité « sociétale » ne relève pas d’une pathologie ou d’un risque pathologique  et le CCNE conclut que : « </a:t>
            </a:r>
            <a:r>
              <a:rPr lang="fr-FR" b="1" dirty="0"/>
              <a:t>la charge pécuniaire de l’utilisation des techniques de PMA/IAD hors des indications médicales ne saurait porter sur les moyens financiers de l’assurance maladie ».</a:t>
            </a:r>
          </a:p>
        </p:txBody>
      </p:sp>
      <p:sp>
        <p:nvSpPr>
          <p:cNvPr id="8" name="Titre 1">
            <a:extLst>
              <a:ext uri="{FF2B5EF4-FFF2-40B4-BE49-F238E27FC236}">
                <a16:creationId xmlns:a16="http://schemas.microsoft.com/office/drawing/2014/main" id="{16D1F43A-F7D5-417D-B4CD-FB476198BAF6}"/>
              </a:ext>
            </a:extLst>
          </p:cNvPr>
          <p:cNvSpPr txBox="1">
            <a:spLocks/>
          </p:cNvSpPr>
          <p:nvPr/>
        </p:nvSpPr>
        <p:spPr>
          <a:xfrm>
            <a:off x="1677065" y="152012"/>
            <a:ext cx="9461787" cy="76004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a:solidFill>
                  <a:schemeClr val="accent1">
                    <a:lumMod val="75000"/>
                  </a:schemeClr>
                </a:solidFill>
              </a:rPr>
              <a:t>Etat des lieux en France fin 2017 </a:t>
            </a:r>
            <a:endParaRPr lang="fr-FR" b="1" dirty="0">
              <a:solidFill>
                <a:schemeClr val="accent1">
                  <a:lumMod val="75000"/>
                </a:schemeClr>
              </a:solidFill>
            </a:endParaRPr>
          </a:p>
        </p:txBody>
      </p:sp>
    </p:spTree>
    <p:extLst>
      <p:ext uri="{BB962C8B-B14F-4D97-AF65-F5344CB8AC3E}">
        <p14:creationId xmlns:p14="http://schemas.microsoft.com/office/powerpoint/2010/main" val="339120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0205" y="191604"/>
            <a:ext cx="8911687" cy="638271"/>
          </a:xfrm>
        </p:spPr>
        <p:txBody>
          <a:bodyPr>
            <a:normAutofit fontScale="90000"/>
          </a:bodyPr>
          <a:lstStyle/>
          <a:p>
            <a:pPr algn="ctr"/>
            <a:r>
              <a:rPr lang="fr-FR" b="1" dirty="0"/>
              <a:t>Recommandations du CCNE</a:t>
            </a:r>
            <a:br>
              <a:rPr lang="fr-FR" dirty="0"/>
            </a:br>
            <a:endParaRPr lang="fr-FR" dirty="0"/>
          </a:p>
        </p:txBody>
      </p:sp>
      <p:sp>
        <p:nvSpPr>
          <p:cNvPr id="3" name="Espace réservé du contenu 2"/>
          <p:cNvSpPr>
            <a:spLocks noGrp="1"/>
          </p:cNvSpPr>
          <p:nvPr>
            <p:ph sz="quarter" idx="13"/>
          </p:nvPr>
        </p:nvSpPr>
        <p:spPr/>
        <p:txBody>
          <a:bodyPr>
            <a:normAutofit fontScale="25000" lnSpcReduction="20000"/>
          </a:bodyPr>
          <a:lstStyle/>
          <a:p>
            <a:pPr marL="0" indent="0">
              <a:buNone/>
            </a:pPr>
            <a:endParaRPr lang="fr-FR" sz="2400" dirty="0"/>
          </a:p>
        </p:txBody>
      </p:sp>
      <p:sp>
        <p:nvSpPr>
          <p:cNvPr id="6" name="ZoneTexte 5">
            <a:extLst>
              <a:ext uri="{FF2B5EF4-FFF2-40B4-BE49-F238E27FC236}">
                <a16:creationId xmlns:a16="http://schemas.microsoft.com/office/drawing/2014/main" id="{02272180-F1B1-4263-A8B9-FC9F942DFA65}"/>
              </a:ext>
            </a:extLst>
          </p:cNvPr>
          <p:cNvSpPr txBox="1"/>
          <p:nvPr/>
        </p:nvSpPr>
        <p:spPr>
          <a:xfrm>
            <a:off x="928380" y="1139415"/>
            <a:ext cx="10841373" cy="2031325"/>
          </a:xfrm>
          <a:prstGeom prst="rect">
            <a:avLst/>
          </a:prstGeom>
          <a:noFill/>
        </p:spPr>
        <p:txBody>
          <a:bodyPr wrap="square" rtlCol="0">
            <a:spAutoFit/>
          </a:bodyPr>
          <a:lstStyle/>
          <a:p>
            <a:pPr marL="285750" indent="-285750">
              <a:buFont typeface="Arial" panose="020B0604020202020204" pitchFamily="34" charset="0"/>
              <a:buChar char="•"/>
            </a:pPr>
            <a:r>
              <a:rPr lang="fr-FR" dirty="0"/>
              <a:t>      Le Comité consultatif national d'éthique (CCNE) s'est prononcé </a:t>
            </a:r>
            <a:r>
              <a:rPr lang="fr-FR" b="1" u="sng" dirty="0"/>
              <a:t>majoritairement</a:t>
            </a:r>
            <a:r>
              <a:rPr lang="fr-FR" dirty="0"/>
              <a:t> en juin 2017 pour l'ouverture de l’IAD aux couples de femmes et aux femmes célibataires </a:t>
            </a:r>
            <a:r>
              <a:rPr lang="fr-FR" b="1" dirty="0"/>
              <a:t>sous réserve la prise en compte des conditions d’accès et de faisabilité.</a:t>
            </a:r>
            <a:r>
              <a:rPr lang="fr-FR" dirty="0"/>
              <a:t> Les arguments avancés :</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endParaRPr lang="fr-FR" b="1" dirty="0"/>
          </a:p>
          <a:p>
            <a:endParaRPr lang="fr-FR" b="1" dirty="0"/>
          </a:p>
          <a:p>
            <a:pPr lvl="1"/>
            <a:endParaRPr lang="fr-FR" dirty="0"/>
          </a:p>
        </p:txBody>
      </p:sp>
      <p:sp>
        <p:nvSpPr>
          <p:cNvPr id="7" name="ZoneTexte 6">
            <a:extLst>
              <a:ext uri="{FF2B5EF4-FFF2-40B4-BE49-F238E27FC236}">
                <a16:creationId xmlns:a16="http://schemas.microsoft.com/office/drawing/2014/main" id="{9474C1B7-E89A-4AD2-9071-243496C64451}"/>
              </a:ext>
            </a:extLst>
          </p:cNvPr>
          <p:cNvSpPr txBox="1"/>
          <p:nvPr/>
        </p:nvSpPr>
        <p:spPr>
          <a:xfrm>
            <a:off x="849854" y="2155078"/>
            <a:ext cx="11034176" cy="3761628"/>
          </a:xfrm>
          <a:prstGeom prst="rect">
            <a:avLst/>
          </a:prstGeom>
          <a:noFill/>
        </p:spPr>
        <p:txBody>
          <a:bodyPr wrap="square" rtlCol="0">
            <a:spAutoFit/>
          </a:bodyPr>
          <a:lstStyle/>
          <a:p>
            <a:endParaRPr lang="fr-FR" b="1" dirty="0">
              <a:solidFill>
                <a:schemeClr val="accent5"/>
              </a:solidFill>
            </a:endParaRPr>
          </a:p>
          <a:p>
            <a:r>
              <a:rPr lang="fr-FR" b="1" dirty="0">
                <a:solidFill>
                  <a:schemeClr val="accent1">
                    <a:lumMod val="75000"/>
                  </a:schemeClr>
                </a:solidFill>
              </a:rPr>
              <a:t>- La demande des femmes et la reconnaissance de leur autonomie.</a:t>
            </a:r>
            <a:endParaRPr lang="fr-FR" dirty="0">
              <a:solidFill>
                <a:schemeClr val="accent1">
                  <a:lumMod val="75000"/>
                </a:schemeClr>
              </a:solidFill>
            </a:endParaRPr>
          </a:p>
          <a:p>
            <a:r>
              <a:rPr lang="fr-FR" b="1" dirty="0">
                <a:solidFill>
                  <a:schemeClr val="accent1">
                    <a:lumMod val="75000"/>
                  </a:schemeClr>
                </a:solidFill>
              </a:rPr>
              <a:t>- L’absence de violence faite à un tiers dans la technique de la PMA </a:t>
            </a:r>
            <a:r>
              <a:rPr lang="fr-FR" dirty="0">
                <a:solidFill>
                  <a:schemeClr val="accent1">
                    <a:lumMod val="75000"/>
                  </a:schemeClr>
                </a:solidFill>
              </a:rPr>
              <a:t> (par rapport à la GPA où il y a violence vis-à-vis de la mère porteuse)</a:t>
            </a:r>
          </a:p>
          <a:p>
            <a:r>
              <a:rPr lang="fr-FR" b="1" dirty="0">
                <a:solidFill>
                  <a:schemeClr val="accent1">
                    <a:lumMod val="75000"/>
                  </a:schemeClr>
                </a:solidFill>
              </a:rPr>
              <a:t>- La possibilité d’adaptation des enfants à une enfance sans père.</a:t>
            </a:r>
            <a:r>
              <a:rPr lang="fr-FR" b="1" dirty="0">
                <a:solidFill>
                  <a:srgbClr val="0070C0"/>
                </a:solidFill>
              </a:rPr>
              <a:t> </a:t>
            </a:r>
          </a:p>
          <a:p>
            <a:pPr marL="742950" lvl="1" indent="-285750">
              <a:buFont typeface="Arial" panose="020B0604020202020204" pitchFamily="34" charset="0"/>
              <a:buChar char="•"/>
            </a:pPr>
            <a:r>
              <a:rPr lang="fr-FR" dirty="0"/>
              <a:t>moyennant notamment une information progressive des enfants sur leur « origine » à partir de 3 ans.</a:t>
            </a:r>
          </a:p>
          <a:p>
            <a:pPr marL="742950" lvl="1" indent="-285750">
              <a:buFont typeface="Arial" panose="020B0604020202020204" pitchFamily="34" charset="0"/>
              <a:buChar char="•"/>
            </a:pPr>
            <a:r>
              <a:rPr lang="fr-FR" dirty="0"/>
              <a:t>malgré le </a:t>
            </a:r>
            <a:r>
              <a:rPr lang="fr-FR" b="1" dirty="0">
                <a:solidFill>
                  <a:schemeClr val="accent1">
                    <a:lumMod val="75000"/>
                  </a:schemeClr>
                </a:solidFill>
              </a:rPr>
              <a:t>risque d’ inégalité </a:t>
            </a:r>
            <a:r>
              <a:rPr lang="fr-FR" dirty="0"/>
              <a:t>pour les enfants qui naîtraient de telles AMP parce qu’ils se verraient privés de père dans le cas des couples de femmes, de père et d’un double lignage parental dans le cas des femmes seules. »</a:t>
            </a:r>
          </a:p>
          <a:p>
            <a:r>
              <a:rPr lang="fr-FR" dirty="0">
                <a:solidFill>
                  <a:srgbClr val="0070C0"/>
                </a:solidFill>
              </a:rPr>
              <a:t>  </a:t>
            </a:r>
          </a:p>
          <a:p>
            <a:r>
              <a:rPr lang="fr-FR" dirty="0">
                <a:solidFill>
                  <a:schemeClr val="accent1">
                    <a:lumMod val="75000"/>
                  </a:schemeClr>
                </a:solidFill>
              </a:rPr>
              <a:t>Le risque que le statu quo législatif contribue à la </a:t>
            </a:r>
            <a:r>
              <a:rPr lang="fr-FR" b="1" dirty="0">
                <a:solidFill>
                  <a:schemeClr val="accent1">
                    <a:lumMod val="75000"/>
                  </a:schemeClr>
                </a:solidFill>
              </a:rPr>
              <a:t>stigmatisation de ces nouvelles formes de vie familiale </a:t>
            </a:r>
            <a:r>
              <a:rPr lang="fr-FR" dirty="0">
                <a:solidFill>
                  <a:schemeClr val="accent1">
                    <a:lumMod val="75000"/>
                  </a:schemeClr>
                </a:solidFill>
              </a:rPr>
              <a:t>et puisse constituer une </a:t>
            </a:r>
            <a:r>
              <a:rPr lang="fr-FR" b="1" dirty="0">
                <a:solidFill>
                  <a:schemeClr val="accent1">
                    <a:lumMod val="75000"/>
                  </a:schemeClr>
                </a:solidFill>
              </a:rPr>
              <a:t>injustice</a:t>
            </a:r>
            <a:r>
              <a:rPr lang="fr-FR" dirty="0">
                <a:solidFill>
                  <a:schemeClr val="accent1">
                    <a:lumMod val="75000"/>
                  </a:schemeClr>
                </a:solidFill>
              </a:rPr>
              <a:t> de la société l’égard des demandeuses.  </a:t>
            </a:r>
          </a:p>
        </p:txBody>
      </p:sp>
    </p:spTree>
    <p:extLst>
      <p:ext uri="{BB962C8B-B14F-4D97-AF65-F5344CB8AC3E}">
        <p14:creationId xmlns:p14="http://schemas.microsoft.com/office/powerpoint/2010/main" val="286851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normAutofit fontScale="25000" lnSpcReduction="20000"/>
          </a:bodyPr>
          <a:lstStyle/>
          <a:p>
            <a:pPr marL="0" indent="0">
              <a:buNone/>
            </a:pPr>
            <a:endParaRPr lang="fr-FR" sz="2400" dirty="0"/>
          </a:p>
        </p:txBody>
      </p:sp>
      <p:sp>
        <p:nvSpPr>
          <p:cNvPr id="7" name="ZoneTexte 6">
            <a:extLst>
              <a:ext uri="{FF2B5EF4-FFF2-40B4-BE49-F238E27FC236}">
                <a16:creationId xmlns:a16="http://schemas.microsoft.com/office/drawing/2014/main" id="{9474C1B7-E89A-4AD2-9071-243496C64451}"/>
              </a:ext>
            </a:extLst>
          </p:cNvPr>
          <p:cNvSpPr txBox="1"/>
          <p:nvPr/>
        </p:nvSpPr>
        <p:spPr>
          <a:xfrm>
            <a:off x="731520" y="1241922"/>
            <a:ext cx="11134165" cy="3970318"/>
          </a:xfrm>
          <a:prstGeom prst="rect">
            <a:avLst/>
          </a:prstGeom>
          <a:noFill/>
        </p:spPr>
        <p:txBody>
          <a:bodyPr wrap="square" rtlCol="0">
            <a:spAutoFit/>
          </a:bodyPr>
          <a:lstStyle/>
          <a:p>
            <a:r>
              <a:rPr lang="fr-FR" b="1" dirty="0">
                <a:solidFill>
                  <a:schemeClr val="accent1">
                    <a:lumMod val="75000"/>
                  </a:schemeClr>
                </a:solidFill>
              </a:rPr>
              <a:t>Les interrogations sur les conditions d’accès et de faisabilité :</a:t>
            </a:r>
          </a:p>
          <a:p>
            <a:endParaRPr lang="fr-FR" dirty="0"/>
          </a:p>
          <a:p>
            <a:pPr marL="285750" indent="-285750">
              <a:buFont typeface="Arial" panose="020B0604020202020204" pitchFamily="34" charset="0"/>
              <a:buChar char="•"/>
            </a:pPr>
            <a:r>
              <a:rPr lang="fr-FR" dirty="0"/>
              <a:t>Rassembler dans un même avis les situations différentes des couples de femmes et des femmes seules suscite des réserves  en raison de la plus grande vulnérabilité des familles monoparentales.(en terme économiques , logement , éducation …)</a:t>
            </a:r>
          </a:p>
          <a:p>
            <a:endParaRPr lang="fr-FR" dirty="0"/>
          </a:p>
          <a:p>
            <a:pPr marL="285750" indent="-285750">
              <a:buFont typeface="Arial" panose="020B0604020202020204" pitchFamily="34" charset="0"/>
              <a:buChar char="•"/>
            </a:pPr>
            <a:r>
              <a:rPr lang="fr-FR" dirty="0"/>
              <a:t>Le risque de remise en cause de la solidarité nationale et de la gratuité du don des éléments humains du fait de la pénurie de gamètes : des campagnes énergiques et répétées dans le temps sont une absolue nécessité</a:t>
            </a:r>
          </a:p>
          <a:p>
            <a:endParaRPr lang="fr-FR" dirty="0"/>
          </a:p>
          <a:p>
            <a:pPr marL="285750" indent="-285750">
              <a:buFont typeface="Arial" panose="020B0604020202020204" pitchFamily="34" charset="0"/>
              <a:buChar char="•"/>
            </a:pPr>
            <a:r>
              <a:rPr lang="fr-FR" dirty="0"/>
              <a:t> </a:t>
            </a:r>
            <a:r>
              <a:rPr lang="fr-FR" b="1" dirty="0"/>
              <a:t>La charge pécunière de l’utilisation des techniques de la PMA hors des indications médicales ne sauraient être supportées par l’assurance maladie</a:t>
            </a:r>
            <a:r>
              <a:rPr lang="fr-FR" dirty="0"/>
              <a:t>. </a:t>
            </a:r>
          </a:p>
          <a:p>
            <a:endParaRPr lang="fr-FR" b="1" dirty="0"/>
          </a:p>
          <a:p>
            <a:pPr marL="285750" indent="-285750">
              <a:buFont typeface="Arial" panose="020B0604020202020204" pitchFamily="34" charset="0"/>
              <a:buChar char="•"/>
            </a:pPr>
            <a:endParaRPr lang="fr-FR" dirty="0"/>
          </a:p>
        </p:txBody>
      </p:sp>
      <p:sp>
        <p:nvSpPr>
          <p:cNvPr id="9" name="Titre 1">
            <a:extLst>
              <a:ext uri="{FF2B5EF4-FFF2-40B4-BE49-F238E27FC236}">
                <a16:creationId xmlns:a16="http://schemas.microsoft.com/office/drawing/2014/main" id="{870F2C4A-7AF1-4B95-AE0A-E3D380119242}"/>
              </a:ext>
            </a:extLst>
          </p:cNvPr>
          <p:cNvSpPr>
            <a:spLocks noGrp="1"/>
          </p:cNvSpPr>
          <p:nvPr>
            <p:ph type="title"/>
          </p:nvPr>
        </p:nvSpPr>
        <p:spPr>
          <a:xfrm>
            <a:off x="2420205" y="191604"/>
            <a:ext cx="8911687" cy="638271"/>
          </a:xfrm>
        </p:spPr>
        <p:txBody>
          <a:bodyPr>
            <a:normAutofit fontScale="90000"/>
          </a:bodyPr>
          <a:lstStyle/>
          <a:p>
            <a:pPr algn="ctr"/>
            <a:r>
              <a:rPr lang="fr-FR" b="1" dirty="0"/>
              <a:t>Recommandations du CCNE</a:t>
            </a:r>
            <a:br>
              <a:rPr lang="fr-FR" dirty="0"/>
            </a:br>
            <a:endParaRPr lang="fr-FR" dirty="0"/>
          </a:p>
        </p:txBody>
      </p:sp>
    </p:spTree>
    <p:extLst>
      <p:ext uri="{BB962C8B-B14F-4D97-AF65-F5344CB8AC3E}">
        <p14:creationId xmlns:p14="http://schemas.microsoft.com/office/powerpoint/2010/main" val="300081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normAutofit fontScale="25000" lnSpcReduction="20000"/>
          </a:bodyPr>
          <a:lstStyle/>
          <a:p>
            <a:pPr marL="0" indent="0">
              <a:buNone/>
            </a:pPr>
            <a:endParaRPr lang="fr-FR" sz="2400" dirty="0"/>
          </a:p>
        </p:txBody>
      </p:sp>
      <p:sp>
        <p:nvSpPr>
          <p:cNvPr id="7" name="ZoneTexte 6">
            <a:extLst>
              <a:ext uri="{FF2B5EF4-FFF2-40B4-BE49-F238E27FC236}">
                <a16:creationId xmlns:a16="http://schemas.microsoft.com/office/drawing/2014/main" id="{9474C1B7-E89A-4AD2-9071-243496C64451}"/>
              </a:ext>
            </a:extLst>
          </p:cNvPr>
          <p:cNvSpPr txBox="1"/>
          <p:nvPr/>
        </p:nvSpPr>
        <p:spPr>
          <a:xfrm>
            <a:off x="1003383" y="1392663"/>
            <a:ext cx="10982911" cy="4339650"/>
          </a:xfrm>
          <a:prstGeom prst="rect">
            <a:avLst/>
          </a:prstGeom>
          <a:noFill/>
        </p:spPr>
        <p:txBody>
          <a:bodyPr wrap="square" rtlCol="0">
            <a:spAutoFit/>
          </a:bodyPr>
          <a:lstStyle/>
          <a:p>
            <a:endParaRPr lang="fr-FR" b="1" dirty="0"/>
          </a:p>
          <a:p>
            <a:r>
              <a:rPr lang="fr-FR" b="1" dirty="0">
                <a:solidFill>
                  <a:schemeClr val="accent1">
                    <a:lumMod val="75000"/>
                  </a:schemeClr>
                </a:solidFill>
              </a:rPr>
              <a:t>Près de 30% des membres du CCNE qui ont contribué à la réflexion et à la rédaction des attendus de l’avis,  préconisent le </a:t>
            </a:r>
            <a:r>
              <a:rPr lang="fr-FR" b="1" u="sng" dirty="0">
                <a:solidFill>
                  <a:schemeClr val="accent1">
                    <a:lumMod val="75000"/>
                  </a:schemeClr>
                </a:solidFill>
              </a:rPr>
              <a:t>maintien du statu quo législatif</a:t>
            </a:r>
            <a:r>
              <a:rPr lang="fr-FR" dirty="0"/>
              <a:t>, qui leur apparait comme un moindre risque.  Ils considèrent notamment que :</a:t>
            </a:r>
          </a:p>
          <a:p>
            <a:endParaRPr lang="fr-FR" dirty="0"/>
          </a:p>
          <a:p>
            <a:pPr marL="285750" indent="-285750">
              <a:buFont typeface="Arial" panose="020B0604020202020204" pitchFamily="34" charset="0"/>
              <a:buChar char="•"/>
            </a:pPr>
            <a:r>
              <a:rPr lang="fr-FR" dirty="0"/>
              <a:t>« </a:t>
            </a:r>
            <a:r>
              <a:rPr lang="fr-FR" b="1" dirty="0"/>
              <a:t>le rôle d’un père, en interaction et coopération avec celui de la mère, est essentiel dans la construction de la personnalité de l’enfant et de son rapport à la diver­sité de la société, dont l’altérité masculin-féminin. »</a:t>
            </a:r>
          </a:p>
          <a:p>
            <a:endParaRPr lang="fr-FR" b="1" dirty="0"/>
          </a:p>
          <a:p>
            <a:pPr marL="285750" indent="-285750">
              <a:buFont typeface="Arial" panose="020B0604020202020204" pitchFamily="34" charset="0"/>
              <a:buChar char="•"/>
            </a:pPr>
            <a:r>
              <a:rPr lang="fr-FR" b="1" dirty="0"/>
              <a:t>Institutionnaliser des familles mono parentales  alors qu’elles sont plus fragiles est « paradoxal »</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La faisabilité de l’extension avec maintien de la gratuité des dons n’est pas avérée </a:t>
            </a:r>
            <a:r>
              <a:rPr lang="fr-FR" dirty="0"/>
              <a:t>:  </a:t>
            </a:r>
          </a:p>
          <a:p>
            <a:pPr marL="742950" lvl="1" indent="-285750">
              <a:buFont typeface="Arial" panose="020B0604020202020204" pitchFamily="34" charset="0"/>
              <a:buChar char="•"/>
            </a:pPr>
            <a:r>
              <a:rPr lang="fr-FR" sz="1400" dirty="0"/>
              <a:t>l’expérience internationale des pays pratiquant la gratuité des dons (Belgique , Canada ) montrent que les campagnes de promotion du don de sperme ne permettront pas de couvrir les besoins nouveaux générés par l’extension aux femmes seules et aux couples de femmes de l’accès à la PMA /IAD. </a:t>
            </a:r>
          </a:p>
          <a:p>
            <a:pPr marL="285750" indent="-285750">
              <a:buFont typeface="Arial" panose="020B0604020202020204" pitchFamily="34" charset="0"/>
              <a:buChar char="•"/>
            </a:pPr>
            <a:endParaRPr lang="fr-FR" dirty="0"/>
          </a:p>
        </p:txBody>
      </p:sp>
      <p:sp>
        <p:nvSpPr>
          <p:cNvPr id="8" name="Titre 1">
            <a:extLst>
              <a:ext uri="{FF2B5EF4-FFF2-40B4-BE49-F238E27FC236}">
                <a16:creationId xmlns:a16="http://schemas.microsoft.com/office/drawing/2014/main" id="{02E10C5A-7579-47CF-BF7C-50B7D1C29BDF}"/>
              </a:ext>
            </a:extLst>
          </p:cNvPr>
          <p:cNvSpPr>
            <a:spLocks noGrp="1"/>
          </p:cNvSpPr>
          <p:nvPr>
            <p:ph type="title"/>
          </p:nvPr>
        </p:nvSpPr>
        <p:spPr>
          <a:xfrm>
            <a:off x="2420205" y="191604"/>
            <a:ext cx="8911687" cy="638271"/>
          </a:xfrm>
        </p:spPr>
        <p:txBody>
          <a:bodyPr>
            <a:normAutofit fontScale="90000"/>
          </a:bodyPr>
          <a:lstStyle/>
          <a:p>
            <a:pPr algn="ctr"/>
            <a:r>
              <a:rPr lang="fr-FR" b="1" dirty="0"/>
              <a:t>Recommandations du CCNE</a:t>
            </a:r>
            <a:br>
              <a:rPr lang="fr-FR" dirty="0"/>
            </a:br>
            <a:endParaRPr lang="fr-FR" dirty="0"/>
          </a:p>
        </p:txBody>
      </p:sp>
    </p:spTree>
    <p:extLst>
      <p:ext uri="{BB962C8B-B14F-4D97-AF65-F5344CB8AC3E}">
        <p14:creationId xmlns:p14="http://schemas.microsoft.com/office/powerpoint/2010/main" val="49645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16D13C-06FA-430E-BA0D-9A15F7ACC4A1}"/>
              </a:ext>
            </a:extLst>
          </p:cNvPr>
          <p:cNvSpPr>
            <a:spLocks noGrp="1"/>
          </p:cNvSpPr>
          <p:nvPr>
            <p:ph type="title"/>
          </p:nvPr>
        </p:nvSpPr>
        <p:spPr>
          <a:xfrm>
            <a:off x="1804307" y="113580"/>
            <a:ext cx="8911687" cy="659406"/>
          </a:xfrm>
        </p:spPr>
        <p:txBody>
          <a:bodyPr/>
          <a:lstStyle/>
          <a:p>
            <a:pPr algn="ctr"/>
            <a:r>
              <a:rPr lang="fr-FR" b="1" dirty="0"/>
              <a:t>Opinions - contraires</a:t>
            </a:r>
          </a:p>
        </p:txBody>
      </p:sp>
      <p:pic>
        <p:nvPicPr>
          <p:cNvPr id="5" name="Espace réservé du contenu 3">
            <a:extLst>
              <a:ext uri="{FF2B5EF4-FFF2-40B4-BE49-F238E27FC236}">
                <a16:creationId xmlns:a16="http://schemas.microsoft.com/office/drawing/2014/main" id="{FABFEB92-2908-4D95-8770-DE9223764F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87153" y="2947332"/>
            <a:ext cx="6918854" cy="3459427"/>
          </a:xfrm>
        </p:spPr>
      </p:pic>
      <p:pic>
        <p:nvPicPr>
          <p:cNvPr id="6" name="Espace réservé du contenu 3">
            <a:extLst>
              <a:ext uri="{FF2B5EF4-FFF2-40B4-BE49-F238E27FC236}">
                <a16:creationId xmlns:a16="http://schemas.microsoft.com/office/drawing/2014/main" id="{480EEE13-0951-4036-8A7E-24A965601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781" y="1277966"/>
            <a:ext cx="5065390" cy="2540999"/>
          </a:xfrm>
          <a:prstGeom prst="rect">
            <a:avLst/>
          </a:prstGeom>
        </p:spPr>
      </p:pic>
      <p:sp>
        <p:nvSpPr>
          <p:cNvPr id="3" name="ZoneTexte 2">
            <a:extLst>
              <a:ext uri="{FF2B5EF4-FFF2-40B4-BE49-F238E27FC236}">
                <a16:creationId xmlns:a16="http://schemas.microsoft.com/office/drawing/2014/main" id="{718F5690-9EF3-4EDB-8661-4EAE49E591EE}"/>
              </a:ext>
            </a:extLst>
          </p:cNvPr>
          <p:cNvSpPr txBox="1"/>
          <p:nvPr/>
        </p:nvSpPr>
        <p:spPr>
          <a:xfrm rot="1502643">
            <a:off x="8097946" y="1536993"/>
            <a:ext cx="3091517" cy="646331"/>
          </a:xfrm>
          <a:prstGeom prst="rect">
            <a:avLst/>
          </a:prstGeom>
          <a:solidFill>
            <a:schemeClr val="accent2">
              <a:lumMod val="60000"/>
              <a:lumOff val="40000"/>
            </a:schemeClr>
          </a:solidFill>
        </p:spPr>
        <p:txBody>
          <a:bodyPr wrap="square" rtlCol="0">
            <a:spAutoFit/>
          </a:bodyPr>
          <a:lstStyle/>
          <a:p>
            <a:pPr algn="ctr"/>
            <a:r>
              <a:rPr lang="fr-FR" dirty="0"/>
              <a:t>Droit à l’enfant ou droits de l’enfant ? </a:t>
            </a:r>
          </a:p>
        </p:txBody>
      </p:sp>
    </p:spTree>
    <p:extLst>
      <p:ext uri="{BB962C8B-B14F-4D97-AF65-F5344CB8AC3E}">
        <p14:creationId xmlns:p14="http://schemas.microsoft.com/office/powerpoint/2010/main" val="2683553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6383" y="1262687"/>
            <a:ext cx="5635279" cy="1280890"/>
          </a:xfrm>
        </p:spPr>
        <p:txBody>
          <a:bodyPr>
            <a:normAutofit/>
          </a:bodyPr>
          <a:lstStyle/>
          <a:p>
            <a:r>
              <a:rPr lang="fr-FR" sz="2400" b="1" dirty="0"/>
              <a:t>Deux mères = une mère et un père ?</a:t>
            </a:r>
            <a:br>
              <a:rPr lang="fr-FR" sz="2400" b="1" dirty="0"/>
            </a:br>
            <a:r>
              <a:rPr lang="fr-FR" sz="2400" b="1" dirty="0"/>
              <a:t>Une mère = une mère et un père ? </a:t>
            </a:r>
          </a:p>
        </p:txBody>
      </p:sp>
      <p:pic>
        <p:nvPicPr>
          <p:cNvPr id="4" name="Espace réservé du contenu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87688" y="1340768"/>
            <a:ext cx="5715000" cy="5391150"/>
          </a:xfrm>
        </p:spPr>
      </p:pic>
      <p:pic>
        <p:nvPicPr>
          <p:cNvPr id="5" name="Espace réservé du contenu 3">
            <a:extLst>
              <a:ext uri="{FF2B5EF4-FFF2-40B4-BE49-F238E27FC236}">
                <a16:creationId xmlns:a16="http://schemas.microsoft.com/office/drawing/2014/main" id="{04B6DA35-5B5D-4A72-B368-CCEF1DDFB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459" y="2070608"/>
            <a:ext cx="4757207" cy="4487632"/>
          </a:xfrm>
          <a:prstGeom prst="rect">
            <a:avLst/>
          </a:prstGeom>
        </p:spPr>
      </p:pic>
      <p:sp>
        <p:nvSpPr>
          <p:cNvPr id="6" name="Titre 1">
            <a:extLst>
              <a:ext uri="{FF2B5EF4-FFF2-40B4-BE49-F238E27FC236}">
                <a16:creationId xmlns:a16="http://schemas.microsoft.com/office/drawing/2014/main" id="{B7781629-3B7C-FF4A-A790-0E5A7206A02E}"/>
              </a:ext>
            </a:extLst>
          </p:cNvPr>
          <p:cNvSpPr txBox="1">
            <a:spLocks/>
          </p:cNvSpPr>
          <p:nvPr/>
        </p:nvSpPr>
        <p:spPr>
          <a:xfrm>
            <a:off x="2550981" y="238361"/>
            <a:ext cx="8911687" cy="6594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dirty="0"/>
              <a:t>Opinions - contraires</a:t>
            </a:r>
          </a:p>
        </p:txBody>
      </p:sp>
      <p:pic>
        <p:nvPicPr>
          <p:cNvPr id="3" name="Image 2">
            <a:extLst>
              <a:ext uri="{FF2B5EF4-FFF2-40B4-BE49-F238E27FC236}">
                <a16:creationId xmlns:a16="http://schemas.microsoft.com/office/drawing/2014/main" id="{F35E7D9C-0486-4F5C-902E-4F8842B2678F}"/>
              </a:ext>
            </a:extLst>
          </p:cNvPr>
          <p:cNvPicPr>
            <a:picLocks noChangeAspect="1"/>
          </p:cNvPicPr>
          <p:nvPr/>
        </p:nvPicPr>
        <p:blipFill>
          <a:blip r:embed="rId4"/>
          <a:stretch>
            <a:fillRect/>
          </a:stretch>
        </p:blipFill>
        <p:spPr>
          <a:xfrm>
            <a:off x="7860319" y="1495337"/>
            <a:ext cx="3602349" cy="2392524"/>
          </a:xfrm>
          <a:prstGeom prst="rect">
            <a:avLst/>
          </a:prstGeom>
        </p:spPr>
      </p:pic>
      <p:pic>
        <p:nvPicPr>
          <p:cNvPr id="7" name="Image 6">
            <a:extLst>
              <a:ext uri="{FF2B5EF4-FFF2-40B4-BE49-F238E27FC236}">
                <a16:creationId xmlns:a16="http://schemas.microsoft.com/office/drawing/2014/main" id="{BC27944B-650E-45DC-BAFF-027BFB87E857}"/>
              </a:ext>
            </a:extLst>
          </p:cNvPr>
          <p:cNvPicPr>
            <a:picLocks noChangeAspect="1"/>
          </p:cNvPicPr>
          <p:nvPr/>
        </p:nvPicPr>
        <p:blipFill>
          <a:blip r:embed="rId5"/>
          <a:stretch>
            <a:fillRect/>
          </a:stretch>
        </p:blipFill>
        <p:spPr>
          <a:xfrm>
            <a:off x="8391644" y="4025059"/>
            <a:ext cx="2712955" cy="2706859"/>
          </a:xfrm>
          <a:prstGeom prst="rect">
            <a:avLst/>
          </a:prstGeom>
        </p:spPr>
      </p:pic>
    </p:spTree>
    <p:extLst>
      <p:ext uri="{BB962C8B-B14F-4D97-AF65-F5344CB8AC3E}">
        <p14:creationId xmlns:p14="http://schemas.microsoft.com/office/powerpoint/2010/main" val="95180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342628"/>
            <a:ext cx="8911687" cy="705996"/>
          </a:xfrm>
        </p:spPr>
        <p:txBody>
          <a:bodyPr/>
          <a:lstStyle/>
          <a:p>
            <a:pPr algn="ctr"/>
            <a:r>
              <a:rPr lang="fr-FR" b="1" dirty="0"/>
              <a:t>Que dit l’Eglise Catholique ? </a:t>
            </a:r>
          </a:p>
        </p:txBody>
      </p:sp>
      <p:pic>
        <p:nvPicPr>
          <p:cNvPr id="4" name="Espace réservé du contenu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37725" y="1298576"/>
            <a:ext cx="4916553" cy="4937125"/>
          </a:xfrm>
        </p:spPr>
      </p:pic>
      <p:sp>
        <p:nvSpPr>
          <p:cNvPr id="7" name="ZoneTexte 6">
            <a:extLst>
              <a:ext uri="{FF2B5EF4-FFF2-40B4-BE49-F238E27FC236}">
                <a16:creationId xmlns:a16="http://schemas.microsoft.com/office/drawing/2014/main" id="{8A503DEE-FE8A-4FEA-A475-6566B1F40C8F}"/>
              </a:ext>
            </a:extLst>
          </p:cNvPr>
          <p:cNvSpPr txBox="1"/>
          <p:nvPr/>
        </p:nvSpPr>
        <p:spPr>
          <a:xfrm>
            <a:off x="806824" y="1766632"/>
            <a:ext cx="8370566" cy="4770537"/>
          </a:xfrm>
          <a:prstGeom prst="rect">
            <a:avLst/>
          </a:prstGeom>
          <a:noFill/>
        </p:spPr>
        <p:txBody>
          <a:bodyPr wrap="square" rtlCol="0">
            <a:spAutoFit/>
          </a:bodyPr>
          <a:lstStyle/>
          <a:p>
            <a:r>
              <a:rPr lang="fr-FR" sz="1600" dirty="0"/>
              <a:t>              Pour l’Eglise Catholique  : </a:t>
            </a:r>
            <a:r>
              <a:rPr lang="fr-FR" sz="1600" b="1" dirty="0"/>
              <a:t>La souffrance des époux qui ne peuvent avoir d’enfants </a:t>
            </a:r>
            <a:r>
              <a:rPr lang="fr-FR" sz="1600" dirty="0"/>
              <a:t>ou qui craignent de mettre au monde un enfant handicapé est une souffrance que </a:t>
            </a:r>
            <a:r>
              <a:rPr lang="fr-FR" sz="1600" b="1" dirty="0"/>
              <a:t>tous doivent comprendre et  apprécier comme il convient</a:t>
            </a:r>
            <a:r>
              <a:rPr lang="fr-FR" sz="1600" dirty="0"/>
              <a:t>. La procréation n’est morale et licite que dans le cadre du </a:t>
            </a:r>
            <a:r>
              <a:rPr lang="fr-FR" sz="1600" b="1" dirty="0"/>
              <a:t>mariage entre un homme et une femme</a:t>
            </a:r>
            <a:r>
              <a:rPr lang="fr-FR" sz="1600" dirty="0"/>
              <a:t>.  </a:t>
            </a:r>
          </a:p>
          <a:p>
            <a:endParaRPr lang="fr-FR" sz="1600" dirty="0"/>
          </a:p>
          <a:p>
            <a:pPr marL="285750" indent="-285750">
              <a:buFont typeface="Arial" panose="020B0604020202020204" pitchFamily="34" charset="0"/>
              <a:buChar char="•"/>
            </a:pPr>
            <a:r>
              <a:rPr lang="fr-FR" sz="1600" dirty="0"/>
              <a:t> De ce fait l’Eglise porte une jugement </a:t>
            </a:r>
            <a:r>
              <a:rPr lang="fr-FR" sz="1600" b="1" dirty="0"/>
              <a:t>moral négatif sur toute fécondation artificielle avec donneur de gamètes)</a:t>
            </a:r>
            <a:r>
              <a:rPr lang="fr-FR" sz="1600" dirty="0"/>
              <a:t>:.</a:t>
            </a:r>
          </a:p>
          <a:p>
            <a:pPr marL="285750" indent="-285750">
              <a:buFont typeface="Arial" panose="020B0604020202020204" pitchFamily="34" charset="0"/>
              <a:buChar char="•"/>
            </a:pPr>
            <a:r>
              <a:rPr lang="fr-FR" sz="1600" b="1" dirty="0"/>
              <a:t>Alors que l’adoption, </a:t>
            </a:r>
            <a:r>
              <a:rPr lang="fr-FR" sz="1600" dirty="0"/>
              <a:t>où l’enfant recueilli est orphelin ou abandonné</a:t>
            </a:r>
            <a:r>
              <a:rPr lang="fr-FR" sz="1600" b="1" dirty="0"/>
              <a:t>, répare une injustice de fait.  </a:t>
            </a:r>
          </a:p>
          <a:p>
            <a:endParaRPr lang="fr-FR" sz="1600" b="1" dirty="0"/>
          </a:p>
          <a:p>
            <a:pPr marL="285750" indent="-285750">
              <a:buFont typeface="Arial" panose="020B0604020202020204" pitchFamily="34" charset="0"/>
              <a:buChar char="•"/>
            </a:pPr>
            <a:r>
              <a:rPr lang="fr-FR" sz="1600" dirty="0"/>
              <a:t>Elle souhaite  influencer le cadre légal  pour qu’il protège les droits des plus vulnérables, et notamment, </a:t>
            </a:r>
            <a:r>
              <a:rPr lang="fr-FR" sz="1600" b="1" dirty="0"/>
              <a:t>dans le cadre de l’institution matrimoniale,  « le droit pour l’enfant à être conçu mis au monde  et éduqué par ses parents. »</a:t>
            </a:r>
          </a:p>
          <a:p>
            <a:r>
              <a:rPr lang="fr-FR" sz="1600" dirty="0"/>
              <a:t> </a:t>
            </a:r>
          </a:p>
          <a:p>
            <a:pPr marL="285750" indent="-285750">
              <a:buFont typeface="Arial" panose="020B0604020202020204" pitchFamily="34" charset="0"/>
              <a:buChar char="•"/>
            </a:pPr>
            <a:r>
              <a:rPr lang="fr-FR" sz="1600" dirty="0"/>
              <a:t>Mais , quelles que soient les modalités de sa procréation, « </a:t>
            </a:r>
            <a:r>
              <a:rPr lang="fr-FR" sz="1600" b="1" dirty="0"/>
              <a:t>tout enfant qui vient au monde devra être accueilli comme un don vivant de la bonté divine et être éduqué avec amour. » </a:t>
            </a:r>
          </a:p>
          <a:p>
            <a:endParaRPr lang="fr-FR" sz="1600" i="1" dirty="0"/>
          </a:p>
        </p:txBody>
      </p:sp>
      <p:pic>
        <p:nvPicPr>
          <p:cNvPr id="5" name="Image 4">
            <a:extLst>
              <a:ext uri="{FF2B5EF4-FFF2-40B4-BE49-F238E27FC236}">
                <a16:creationId xmlns:a16="http://schemas.microsoft.com/office/drawing/2014/main" id="{E88F60B4-D00A-4E19-A336-FCCEA2CC6140}"/>
              </a:ext>
            </a:extLst>
          </p:cNvPr>
          <p:cNvPicPr>
            <a:picLocks noChangeAspect="1"/>
          </p:cNvPicPr>
          <p:nvPr/>
        </p:nvPicPr>
        <p:blipFill>
          <a:blip r:embed="rId4"/>
          <a:stretch>
            <a:fillRect/>
          </a:stretch>
        </p:blipFill>
        <p:spPr>
          <a:xfrm>
            <a:off x="9330999" y="1766632"/>
            <a:ext cx="2380031" cy="1535812"/>
          </a:xfrm>
          <a:prstGeom prst="rect">
            <a:avLst/>
          </a:prstGeom>
        </p:spPr>
      </p:pic>
      <p:sp>
        <p:nvSpPr>
          <p:cNvPr id="8" name="AutoShape 2" descr="Image associée">
            <a:hlinkClick r:id="rId5"/>
            <a:extLst>
              <a:ext uri="{FF2B5EF4-FFF2-40B4-BE49-F238E27FC236}">
                <a16:creationId xmlns:a16="http://schemas.microsoft.com/office/drawing/2014/main" id="{A59F7AAC-1073-402E-A928-3EBC4186CFA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a:extLst>
              <a:ext uri="{FF2B5EF4-FFF2-40B4-BE49-F238E27FC236}">
                <a16:creationId xmlns:a16="http://schemas.microsoft.com/office/drawing/2014/main" id="{FB7E67F2-676B-4367-B44A-BD03D1EB6331}"/>
              </a:ext>
            </a:extLst>
          </p:cNvPr>
          <p:cNvPicPr>
            <a:picLocks noChangeAspect="1"/>
          </p:cNvPicPr>
          <p:nvPr/>
        </p:nvPicPr>
        <p:blipFill>
          <a:blip r:embed="rId6"/>
          <a:stretch>
            <a:fillRect/>
          </a:stretch>
        </p:blipFill>
        <p:spPr>
          <a:xfrm>
            <a:off x="9331000" y="4292578"/>
            <a:ext cx="2380030" cy="1582349"/>
          </a:xfrm>
          <a:prstGeom prst="rect">
            <a:avLst/>
          </a:prstGeom>
        </p:spPr>
      </p:pic>
    </p:spTree>
    <p:extLst>
      <p:ext uri="{BB962C8B-B14F-4D97-AF65-F5344CB8AC3E}">
        <p14:creationId xmlns:p14="http://schemas.microsoft.com/office/powerpoint/2010/main" val="3674635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9FEABC-0A4F-4D51-AFB1-350B75226425}"/>
              </a:ext>
            </a:extLst>
          </p:cNvPr>
          <p:cNvSpPr>
            <a:spLocks noGrp="1"/>
          </p:cNvSpPr>
          <p:nvPr>
            <p:ph type="title"/>
          </p:nvPr>
        </p:nvSpPr>
        <p:spPr>
          <a:xfrm>
            <a:off x="2425145" y="246606"/>
            <a:ext cx="8911687" cy="709739"/>
          </a:xfrm>
        </p:spPr>
        <p:txBody>
          <a:bodyPr/>
          <a:lstStyle/>
          <a:p>
            <a:pPr algn="ctr"/>
            <a:r>
              <a:rPr lang="fr-FR" b="1" dirty="0"/>
              <a:t>Résumé des questions posées  </a:t>
            </a:r>
          </a:p>
        </p:txBody>
      </p:sp>
      <p:sp>
        <p:nvSpPr>
          <p:cNvPr id="4" name="Espace réservé du contenu 2">
            <a:extLst>
              <a:ext uri="{FF2B5EF4-FFF2-40B4-BE49-F238E27FC236}">
                <a16:creationId xmlns:a16="http://schemas.microsoft.com/office/drawing/2014/main" id="{092FCC64-DAA2-4140-984B-83DC2529085E}"/>
              </a:ext>
            </a:extLst>
          </p:cNvPr>
          <p:cNvSpPr>
            <a:spLocks noGrp="1"/>
          </p:cNvSpPr>
          <p:nvPr>
            <p:ph idx="1"/>
          </p:nvPr>
        </p:nvSpPr>
        <p:spPr>
          <a:xfrm>
            <a:off x="1026253" y="1168666"/>
            <a:ext cx="11165747" cy="5511567"/>
          </a:xfrm>
        </p:spPr>
        <p:txBody>
          <a:bodyPr>
            <a:normAutofit fontScale="92500" lnSpcReduction="10000"/>
          </a:bodyPr>
          <a:lstStyle/>
          <a:p>
            <a:r>
              <a:rPr lang="fr-FR" b="1" dirty="0">
                <a:solidFill>
                  <a:srgbClr val="0070C0"/>
                </a:solidFill>
              </a:rPr>
              <a:t>     </a:t>
            </a:r>
            <a:r>
              <a:rPr lang="fr-FR" b="1" u="sng" dirty="0">
                <a:solidFill>
                  <a:schemeClr val="accent1">
                    <a:lumMod val="75000"/>
                  </a:schemeClr>
                </a:solidFill>
              </a:rPr>
              <a:t>Questions de Principe </a:t>
            </a:r>
          </a:p>
          <a:p>
            <a:pPr lvl="1"/>
            <a:r>
              <a:rPr lang="fr-FR" b="1" dirty="0">
                <a:solidFill>
                  <a:schemeClr val="tx1"/>
                </a:solidFill>
              </a:rPr>
              <a:t>Faut-il ouvrir la PMA/IAD aux couples de femmes ? (en 2011 41000 couples dont 7175 ont déjà des enfants )</a:t>
            </a:r>
          </a:p>
          <a:p>
            <a:pPr lvl="1"/>
            <a:r>
              <a:rPr lang="fr-FR" b="1" dirty="0">
                <a:solidFill>
                  <a:schemeClr val="tx1"/>
                </a:solidFill>
              </a:rPr>
              <a:t>Faut il ouvrir la PMA/IAD  aux femmes seules ? </a:t>
            </a:r>
          </a:p>
          <a:p>
            <a:pPr lvl="1"/>
            <a:r>
              <a:rPr lang="fr-FR" b="1" dirty="0">
                <a:solidFill>
                  <a:schemeClr val="tx1"/>
                </a:solidFill>
              </a:rPr>
              <a:t>L’assurance maladie doit-elle prendre en charge une procédure qui ne relève pas du soin ?</a:t>
            </a:r>
          </a:p>
          <a:p>
            <a:pPr lvl="1"/>
            <a:r>
              <a:rPr lang="fr-FR" b="1" dirty="0">
                <a:solidFill>
                  <a:schemeClr val="tx1"/>
                </a:solidFill>
              </a:rPr>
              <a:t>Faut-il distinguer les opérations techniques d’insémination qui seraient remboursables au même titre que les opérations de grossesse et un reste à charge qui couvrirait les couts de collecte, de stockage et de gestion du sperme ?</a:t>
            </a:r>
          </a:p>
          <a:p>
            <a:r>
              <a:rPr lang="fr-FR" b="1" u="sng" dirty="0">
                <a:solidFill>
                  <a:schemeClr val="accent1">
                    <a:lumMod val="75000"/>
                  </a:schemeClr>
                </a:solidFill>
              </a:rPr>
              <a:t>Questions de faisabilité </a:t>
            </a:r>
            <a:r>
              <a:rPr lang="fr-FR" b="1" dirty="0">
                <a:solidFill>
                  <a:schemeClr val="accent1">
                    <a:lumMod val="75000"/>
                  </a:schemeClr>
                </a:solidFill>
              </a:rPr>
              <a:t>dans le cadre du système bioéthique Français (volontariat gratuité du don, anonymat du donneur) et dans un contexte de pénuries de gamètes.</a:t>
            </a:r>
          </a:p>
          <a:p>
            <a:pPr lvl="1"/>
            <a:r>
              <a:rPr lang="fr-FR" b="1" dirty="0">
                <a:solidFill>
                  <a:schemeClr val="tx1"/>
                </a:solidFill>
              </a:rPr>
              <a:t>Faudra-t-il donner la priorité à l’AMP pour les couples d’hommes et de femmes touchés par l’infertilité pathologique  ? (aujourd’hui 2 ans d’attente)</a:t>
            </a:r>
            <a:endParaRPr lang="fr-FR" dirty="0">
              <a:solidFill>
                <a:schemeClr val="tx1"/>
              </a:solidFill>
            </a:endParaRPr>
          </a:p>
          <a:p>
            <a:pPr lvl="1"/>
            <a:r>
              <a:rPr lang="fr-FR" b="1" dirty="0">
                <a:solidFill>
                  <a:schemeClr val="tx1"/>
                </a:solidFill>
              </a:rPr>
              <a:t>Faudra-t-il favoriser le don de gamètes en rémunérant ou en indemnisant les donneurs ? (risque de « marchandisation »)</a:t>
            </a:r>
            <a:endParaRPr lang="fr-FR" dirty="0">
              <a:solidFill>
                <a:schemeClr val="tx1"/>
              </a:solidFill>
            </a:endParaRPr>
          </a:p>
          <a:p>
            <a:r>
              <a:rPr lang="fr-FR" b="1" u="sng" dirty="0">
                <a:solidFill>
                  <a:schemeClr val="accent1">
                    <a:lumMod val="75000"/>
                  </a:schemeClr>
                </a:solidFill>
              </a:rPr>
              <a:t>Questions relatives au droit de l’enfant </a:t>
            </a:r>
            <a:r>
              <a:rPr lang="fr-FR" b="1" dirty="0">
                <a:solidFill>
                  <a:schemeClr val="accent1">
                    <a:lumMod val="75000"/>
                  </a:schemeClr>
                </a:solidFill>
              </a:rPr>
              <a:t>à connaître ses origines  et au principe d’anonymat des donneurs </a:t>
            </a:r>
          </a:p>
          <a:p>
            <a:pPr lvl="1"/>
            <a:r>
              <a:rPr lang="fr-FR" b="1" dirty="0">
                <a:solidFill>
                  <a:schemeClr val="tx1"/>
                </a:solidFill>
              </a:rPr>
              <a:t>Quelles évolutions juridiques à prévoir pour donner accès aux enfants à leur origine ?  </a:t>
            </a:r>
          </a:p>
          <a:p>
            <a:pPr lvl="1"/>
            <a:r>
              <a:rPr lang="fr-FR" b="1" dirty="0">
                <a:solidFill>
                  <a:schemeClr val="tx1"/>
                </a:solidFill>
              </a:rPr>
              <a:t>Faut il renoncer à l’anonymat comme moyen de protection du donneur et de la donataire et le remplacer par des dispositions juridiques  ? (</a:t>
            </a:r>
            <a:r>
              <a:rPr lang="fr-FR" b="1" dirty="0" err="1">
                <a:solidFill>
                  <a:schemeClr val="tx1"/>
                </a:solidFill>
              </a:rPr>
              <a:t>cf</a:t>
            </a:r>
            <a:r>
              <a:rPr lang="fr-FR" b="1" dirty="0">
                <a:solidFill>
                  <a:schemeClr val="tx1"/>
                </a:solidFill>
              </a:rPr>
              <a:t> modèle suédois ….) </a:t>
            </a:r>
          </a:p>
          <a:p>
            <a:endParaRPr lang="fr-FR" dirty="0"/>
          </a:p>
        </p:txBody>
      </p:sp>
    </p:spTree>
    <p:extLst>
      <p:ext uri="{BB962C8B-B14F-4D97-AF65-F5344CB8AC3E}">
        <p14:creationId xmlns:p14="http://schemas.microsoft.com/office/powerpoint/2010/main" val="443255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34871" y="233082"/>
            <a:ext cx="8169742" cy="878542"/>
          </a:xfrm>
        </p:spPr>
        <p:txBody>
          <a:bodyPr/>
          <a:lstStyle/>
          <a:p>
            <a:pPr algn="ctr"/>
            <a:r>
              <a:rPr lang="fr-FR" b="1" dirty="0"/>
              <a:t>Bonne réflexion à tous …</a:t>
            </a:r>
          </a:p>
        </p:txBody>
      </p:sp>
      <p:pic>
        <p:nvPicPr>
          <p:cNvPr id="4" name="Espace réservé du contenu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063553" y="1340769"/>
            <a:ext cx="8146475" cy="5403275"/>
          </a:xfrm>
        </p:spPr>
      </p:pic>
      <p:pic>
        <p:nvPicPr>
          <p:cNvPr id="5" name="Espace réservé du contenu 3">
            <a:extLst>
              <a:ext uri="{FF2B5EF4-FFF2-40B4-BE49-F238E27FC236}">
                <a16:creationId xmlns:a16="http://schemas.microsoft.com/office/drawing/2014/main" id="{E43961F9-55FE-4BD7-9902-DC08BE61CC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5048" y="1340769"/>
            <a:ext cx="6418868" cy="4257413"/>
          </a:xfrm>
          <a:prstGeom prst="rect">
            <a:avLst/>
          </a:prstGeom>
        </p:spPr>
      </p:pic>
      <p:pic>
        <p:nvPicPr>
          <p:cNvPr id="6" name="Espace réservé du contenu 3">
            <a:extLst>
              <a:ext uri="{FF2B5EF4-FFF2-40B4-BE49-F238E27FC236}">
                <a16:creationId xmlns:a16="http://schemas.microsoft.com/office/drawing/2014/main" id="{C70C4BB3-2D11-4778-BDE4-5B331C6B8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547" y="1340768"/>
            <a:ext cx="4100330" cy="4257413"/>
          </a:xfrm>
          <a:prstGeom prst="rect">
            <a:avLst/>
          </a:prstGeom>
        </p:spPr>
      </p:pic>
    </p:spTree>
    <p:extLst>
      <p:ext uri="{BB962C8B-B14F-4D97-AF65-F5344CB8AC3E}">
        <p14:creationId xmlns:p14="http://schemas.microsoft.com/office/powerpoint/2010/main" val="428845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9836" y="281105"/>
            <a:ext cx="8911687" cy="642628"/>
          </a:xfrm>
        </p:spPr>
        <p:txBody>
          <a:bodyPr>
            <a:noAutofit/>
          </a:bodyPr>
          <a:lstStyle/>
          <a:p>
            <a:pPr algn="ctr"/>
            <a:r>
              <a:rPr lang="fr-FR" b="1" dirty="0"/>
              <a:t>Qu'est ce que la PMA ? </a:t>
            </a:r>
          </a:p>
        </p:txBody>
      </p:sp>
      <p:pic>
        <p:nvPicPr>
          <p:cNvPr id="10" name="Espace réservé du contenu 9">
            <a:extLst>
              <a:ext uri="{FF2B5EF4-FFF2-40B4-BE49-F238E27FC236}">
                <a16:creationId xmlns:a16="http://schemas.microsoft.com/office/drawing/2014/main" id="{C5DFF4DC-E5ED-4420-A5DD-3D677AA57B8A}"/>
              </a:ext>
            </a:extLst>
          </p:cNvPr>
          <p:cNvPicPr>
            <a:picLocks noGrp="1" noChangeAspect="1"/>
          </p:cNvPicPr>
          <p:nvPr>
            <p:ph sz="quarter" idx="13"/>
          </p:nvPr>
        </p:nvPicPr>
        <p:blipFill>
          <a:blip r:embed="rId3"/>
          <a:stretch>
            <a:fillRect/>
          </a:stretch>
        </p:blipFill>
        <p:spPr/>
      </p:pic>
      <p:sp>
        <p:nvSpPr>
          <p:cNvPr id="5" name="ZoneTexte 4">
            <a:extLst>
              <a:ext uri="{FF2B5EF4-FFF2-40B4-BE49-F238E27FC236}">
                <a16:creationId xmlns:a16="http://schemas.microsoft.com/office/drawing/2014/main" id="{8D9CCE8A-D20B-4816-85D4-C4AA29F6B604}"/>
              </a:ext>
            </a:extLst>
          </p:cNvPr>
          <p:cNvSpPr txBox="1"/>
          <p:nvPr/>
        </p:nvSpPr>
        <p:spPr>
          <a:xfrm>
            <a:off x="671119" y="1206870"/>
            <a:ext cx="11148969" cy="923330"/>
          </a:xfrm>
          <a:prstGeom prst="rect">
            <a:avLst/>
          </a:prstGeom>
          <a:noFill/>
        </p:spPr>
        <p:txBody>
          <a:bodyPr wrap="square" rtlCol="0">
            <a:spAutoFit/>
          </a:bodyPr>
          <a:lstStyle/>
          <a:p>
            <a:r>
              <a:rPr lang="fr-FR" dirty="0"/>
              <a:t> La PMA ou </a:t>
            </a:r>
            <a:r>
              <a:rPr lang="fr-FR" b="1" dirty="0"/>
              <a:t>Procréation Médicalement Assistée </a:t>
            </a:r>
            <a:r>
              <a:rPr lang="fr-FR" dirty="0"/>
              <a:t>désigne l’ensemble  des techniques médicales consistant à manipuler spermatozoïdes et/ou ovules pour aboutir à une fécondation et aider un couple infertile ou une femme à avoir un enfant.</a:t>
            </a:r>
          </a:p>
        </p:txBody>
      </p:sp>
      <p:sp>
        <p:nvSpPr>
          <p:cNvPr id="6" name="ZoneTexte 5">
            <a:extLst>
              <a:ext uri="{FF2B5EF4-FFF2-40B4-BE49-F238E27FC236}">
                <a16:creationId xmlns:a16="http://schemas.microsoft.com/office/drawing/2014/main" id="{4EB28E35-84A9-43F8-977A-66C67A3D081E}"/>
              </a:ext>
            </a:extLst>
          </p:cNvPr>
          <p:cNvSpPr txBox="1"/>
          <p:nvPr/>
        </p:nvSpPr>
        <p:spPr>
          <a:xfrm>
            <a:off x="666926" y="2270725"/>
            <a:ext cx="8942664" cy="1908215"/>
          </a:xfrm>
          <a:prstGeom prst="rect">
            <a:avLst/>
          </a:prstGeom>
          <a:noFill/>
        </p:spPr>
        <p:txBody>
          <a:bodyPr wrap="square" rtlCol="0">
            <a:spAutoFit/>
          </a:bodyPr>
          <a:lstStyle/>
          <a:p>
            <a:r>
              <a:rPr lang="fr-FR" dirty="0"/>
              <a:t>La PMA comprend </a:t>
            </a:r>
            <a:r>
              <a:rPr lang="fr-FR" b="1" dirty="0"/>
              <a:t>l'insémination artificielle </a:t>
            </a:r>
            <a:r>
              <a:rPr lang="fr-FR" sz="1600" dirty="0"/>
              <a:t>qui consiste à introduire artificiellement le sperme du conjoint ou d'un donneur au niveau du col de l'utérus ou dans la cavité utérine de la femme pour aboutir à la fécondation d'un ovule. </a:t>
            </a:r>
          </a:p>
          <a:p>
            <a:endParaRPr lang="fr-FR" dirty="0"/>
          </a:p>
          <a:p>
            <a:r>
              <a:rPr lang="fr-FR" dirty="0"/>
              <a:t>Elle comprend aussi la </a:t>
            </a:r>
            <a:r>
              <a:rPr lang="fr-FR" b="1" dirty="0"/>
              <a:t>fécondation in vitro (FIV)</a:t>
            </a:r>
            <a:r>
              <a:rPr lang="fr-FR" dirty="0"/>
              <a:t> </a:t>
            </a:r>
            <a:r>
              <a:rPr lang="fr-FR" sz="1600" dirty="0"/>
              <a:t>qui consiste à recueillir ovules et spermatozoïdes, à procéder à une fécondation artificielle pour ensuite à introduire le(s) embryon(s) obtenu(s) dans l'utérus de la femme.</a:t>
            </a:r>
          </a:p>
        </p:txBody>
      </p:sp>
      <p:sp>
        <p:nvSpPr>
          <p:cNvPr id="7" name="ZoneTexte 6">
            <a:extLst>
              <a:ext uri="{FF2B5EF4-FFF2-40B4-BE49-F238E27FC236}">
                <a16:creationId xmlns:a16="http://schemas.microsoft.com/office/drawing/2014/main" id="{5C7C5CDA-B780-422D-A25D-E2515D5A61FB}"/>
              </a:ext>
            </a:extLst>
          </p:cNvPr>
          <p:cNvSpPr txBox="1"/>
          <p:nvPr/>
        </p:nvSpPr>
        <p:spPr>
          <a:xfrm>
            <a:off x="666926" y="4268571"/>
            <a:ext cx="10746298" cy="2308324"/>
          </a:xfrm>
          <a:prstGeom prst="rect">
            <a:avLst/>
          </a:prstGeom>
          <a:noFill/>
        </p:spPr>
        <p:txBody>
          <a:bodyPr wrap="square" rtlCol="0">
            <a:spAutoFit/>
          </a:bodyPr>
          <a:lstStyle/>
          <a:p>
            <a:r>
              <a:rPr lang="fr-FR" dirty="0"/>
              <a:t>En France, la PMA est jusqu’à présent réservée aux couples composés d’un </a:t>
            </a:r>
            <a:r>
              <a:rPr lang="fr-FR" b="1" dirty="0"/>
              <a:t>homme et d’une femme vivants « en âge de procréer » et qui souffrent d’une infertilité médicalement constatée  ou bien qui risquent de transmettre une maladie grave à l’enfant, avec les gamètes d’au moins un membre du couple (Article L2141-2 du Code de la Santé Publique)</a:t>
            </a:r>
            <a:r>
              <a:rPr lang="fr-FR" dirty="0"/>
              <a:t>. </a:t>
            </a:r>
          </a:p>
          <a:p>
            <a:r>
              <a:rPr lang="fr-FR" sz="1600" i="1" dirty="0"/>
              <a:t>NB La nécessité de vie commune depuis 2 ans n’est plus spécifiée dans le droit depuis 2011.</a:t>
            </a:r>
          </a:p>
          <a:p>
            <a:endParaRPr lang="fr-FR" dirty="0"/>
          </a:p>
          <a:p>
            <a:r>
              <a:rPr lang="fr-FR" dirty="0"/>
              <a:t>Il n’y a pas d’âge limite clairement fixé pour bénéficier d’une PMA mais l’assurance maladie prend en charge la PMA à condition que </a:t>
            </a:r>
            <a:r>
              <a:rPr lang="fr-FR" b="1" dirty="0"/>
              <a:t>la femme n’ait pas dépassé 43 ans</a:t>
            </a:r>
            <a:r>
              <a:rPr lang="fr-FR" dirty="0"/>
              <a:t>.</a:t>
            </a:r>
          </a:p>
        </p:txBody>
      </p:sp>
      <p:pic>
        <p:nvPicPr>
          <p:cNvPr id="8" name="Image 7">
            <a:extLst>
              <a:ext uri="{FF2B5EF4-FFF2-40B4-BE49-F238E27FC236}">
                <a16:creationId xmlns:a16="http://schemas.microsoft.com/office/drawing/2014/main" id="{A79B369D-8430-4DF6-8265-AF22C4F0F394}"/>
              </a:ext>
            </a:extLst>
          </p:cNvPr>
          <p:cNvPicPr>
            <a:picLocks noChangeAspect="1"/>
          </p:cNvPicPr>
          <p:nvPr/>
        </p:nvPicPr>
        <p:blipFill>
          <a:blip r:embed="rId4"/>
          <a:stretch>
            <a:fillRect/>
          </a:stretch>
        </p:blipFill>
        <p:spPr>
          <a:xfrm>
            <a:off x="9836390" y="2876628"/>
            <a:ext cx="1684491" cy="1263369"/>
          </a:xfrm>
          <a:prstGeom prst="rect">
            <a:avLst/>
          </a:prstGeom>
        </p:spPr>
      </p:pic>
      <p:pic>
        <p:nvPicPr>
          <p:cNvPr id="12" name="Image 11">
            <a:extLst>
              <a:ext uri="{FF2B5EF4-FFF2-40B4-BE49-F238E27FC236}">
                <a16:creationId xmlns:a16="http://schemas.microsoft.com/office/drawing/2014/main" id="{7EF8CF75-BCF0-4C7F-9D01-B5BA007B1D41}"/>
              </a:ext>
            </a:extLst>
          </p:cNvPr>
          <p:cNvPicPr>
            <a:picLocks noChangeAspect="1"/>
          </p:cNvPicPr>
          <p:nvPr/>
        </p:nvPicPr>
        <p:blipFill>
          <a:blip r:embed="rId3"/>
          <a:stretch>
            <a:fillRect/>
          </a:stretch>
        </p:blipFill>
        <p:spPr>
          <a:xfrm>
            <a:off x="9836390" y="1861436"/>
            <a:ext cx="1684491" cy="1103802"/>
          </a:xfrm>
          <a:prstGeom prst="rect">
            <a:avLst/>
          </a:prstGeom>
        </p:spPr>
      </p:pic>
    </p:spTree>
    <p:extLst>
      <p:ext uri="{BB962C8B-B14F-4D97-AF65-F5344CB8AC3E}">
        <p14:creationId xmlns:p14="http://schemas.microsoft.com/office/powerpoint/2010/main" val="38698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334222"/>
            <a:ext cx="8911687" cy="640445"/>
          </a:xfrm>
        </p:spPr>
        <p:txBody>
          <a:bodyPr>
            <a:normAutofit fontScale="90000"/>
          </a:bodyPr>
          <a:lstStyle/>
          <a:p>
            <a:pPr algn="ctr"/>
            <a:r>
              <a:rPr lang="fr-FR" b="1" dirty="0"/>
              <a:t>Chiffres de la PMA en France </a:t>
            </a:r>
            <a:br>
              <a:rPr lang="fr-FR" sz="3200" dirty="0"/>
            </a:br>
            <a:endParaRPr lang="fr-FR" sz="3200" dirty="0"/>
          </a:p>
        </p:txBody>
      </p:sp>
      <p:sp>
        <p:nvSpPr>
          <p:cNvPr id="3" name="Espace réservé du contenu 2"/>
          <p:cNvSpPr>
            <a:spLocks noGrp="1"/>
          </p:cNvSpPr>
          <p:nvPr>
            <p:ph sz="quarter" idx="13"/>
          </p:nvPr>
        </p:nvSpPr>
        <p:spPr/>
        <p:txBody>
          <a:bodyPr>
            <a:normAutofit fontScale="25000" lnSpcReduction="20000"/>
          </a:bodyPr>
          <a:lstStyle/>
          <a:p>
            <a:pPr marL="0" indent="0">
              <a:buNone/>
            </a:pPr>
            <a:r>
              <a:rPr lang="fr-FR" sz="2800" dirty="0"/>
              <a:t> </a:t>
            </a:r>
          </a:p>
        </p:txBody>
      </p:sp>
      <p:sp>
        <p:nvSpPr>
          <p:cNvPr id="4" name="ZoneTexte 3">
            <a:extLst>
              <a:ext uri="{FF2B5EF4-FFF2-40B4-BE49-F238E27FC236}">
                <a16:creationId xmlns:a16="http://schemas.microsoft.com/office/drawing/2014/main" id="{97F4B1A0-3311-4D24-94BC-2598B438ABB1}"/>
              </a:ext>
            </a:extLst>
          </p:cNvPr>
          <p:cNvSpPr txBox="1"/>
          <p:nvPr/>
        </p:nvSpPr>
        <p:spPr>
          <a:xfrm>
            <a:off x="462845" y="1359018"/>
            <a:ext cx="11356622" cy="4524315"/>
          </a:xfrm>
          <a:prstGeom prst="rect">
            <a:avLst/>
          </a:prstGeom>
          <a:noFill/>
        </p:spPr>
        <p:txBody>
          <a:bodyPr wrap="square" rtlCol="0">
            <a:spAutoFit/>
          </a:bodyPr>
          <a:lstStyle/>
          <a:p>
            <a:pPr marL="285750" indent="-285750">
              <a:buFont typeface="Arial" panose="020B0604020202020204" pitchFamily="34" charset="0"/>
              <a:buChar char="•"/>
            </a:pPr>
            <a:r>
              <a:rPr lang="fr-FR" b="1" dirty="0"/>
              <a:t> En 2015</a:t>
            </a:r>
          </a:p>
          <a:p>
            <a:pPr marL="742950" lvl="1" indent="-285750">
              <a:buFont typeface="Arial" panose="020B0604020202020204" pitchFamily="34" charset="0"/>
              <a:buChar char="•"/>
            </a:pPr>
            <a:r>
              <a:rPr lang="fr-FR" b="1" dirty="0"/>
              <a:t>145.255 "tentatives" de PMA </a:t>
            </a:r>
            <a:r>
              <a:rPr lang="fr-FR" dirty="0"/>
              <a:t>dont 97% réalisées avec les spermatozoïdes et ovules des deux membres du couple, </a:t>
            </a:r>
          </a:p>
          <a:p>
            <a:pPr marL="742950" lvl="1" indent="-285750">
              <a:buFont typeface="Arial" panose="020B0604020202020204" pitchFamily="34" charset="0"/>
              <a:buChar char="•"/>
            </a:pPr>
            <a:r>
              <a:rPr lang="fr-FR" b="1" dirty="0"/>
              <a:t>3% avec donneur de gamètes </a:t>
            </a:r>
            <a:r>
              <a:rPr lang="fr-FR" dirty="0"/>
              <a:t>(sperme ou ovule)</a:t>
            </a:r>
          </a:p>
          <a:p>
            <a:endParaRPr lang="fr-FR" dirty="0"/>
          </a:p>
          <a:p>
            <a:pPr marL="742950" lvl="1" indent="-285750">
              <a:buFont typeface="Arial" panose="020B0604020202020204" pitchFamily="34" charset="0"/>
              <a:buChar char="•"/>
            </a:pPr>
            <a:r>
              <a:rPr lang="fr-FR" b="1" dirty="0"/>
              <a:t>24.839 </a:t>
            </a:r>
            <a:r>
              <a:rPr lang="fr-FR" dirty="0"/>
              <a:t>enfants nés en 2015 ont été Les enfants conçus après PMA soit 3,1% du nombre total de naissances . </a:t>
            </a:r>
            <a:r>
              <a:rPr lang="fr-FR" b="1" dirty="0"/>
              <a:t>Un nouveau-né sur 32 est issu d'une PMA.</a:t>
            </a:r>
          </a:p>
          <a:p>
            <a:endParaRPr lang="fr-FR" b="1" dirty="0"/>
          </a:p>
          <a:p>
            <a:pPr marL="285750" indent="-285750">
              <a:buFont typeface="Arial" panose="020B0604020202020204" pitchFamily="34" charset="0"/>
              <a:buChar char="•"/>
            </a:pPr>
            <a:r>
              <a:rPr lang="fr-FR" b="1" dirty="0"/>
              <a:t>Il y a pénurie du nombre de donneurs de gamètes en France. </a:t>
            </a:r>
          </a:p>
          <a:p>
            <a:pPr marL="285750" indent="-285750">
              <a:buFont typeface="Arial" panose="020B0604020202020204" pitchFamily="34" charset="0"/>
              <a:buChar char="•"/>
            </a:pPr>
            <a:r>
              <a:rPr lang="fr-FR" dirty="0"/>
              <a:t>Il faudrait 300 donneurs de sperme de plus et 900 donneuses d’ovules de plus pour couvrir les besoins des 3000 couples en attente de PMA</a:t>
            </a:r>
            <a:r>
              <a:rPr lang="fr-FR" b="1" dirty="0"/>
              <a:t>.(délai 18 mois-2ans)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Pour être donneur de spermatozoïdes il faut avoir plus de 18 ans et moins de 45 ans. </a:t>
            </a:r>
          </a:p>
          <a:p>
            <a:r>
              <a:rPr lang="fr-FR" dirty="0"/>
              <a:t>Pour faire face à la pénurie de dons en France </a:t>
            </a:r>
            <a:r>
              <a:rPr lang="fr-FR" b="1" dirty="0"/>
              <a:t>le nombre d’enfants que peut avoir un même donneur a été porté de 5 à 10 enfants.</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61843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CBCBDF-AD6A-4B44-AE8F-192C81F76037}"/>
              </a:ext>
            </a:extLst>
          </p:cNvPr>
          <p:cNvSpPr>
            <a:spLocks noGrp="1"/>
          </p:cNvSpPr>
          <p:nvPr>
            <p:ph type="title"/>
          </p:nvPr>
        </p:nvSpPr>
        <p:spPr>
          <a:xfrm>
            <a:off x="1021976" y="171954"/>
            <a:ext cx="10758269" cy="701131"/>
          </a:xfrm>
        </p:spPr>
        <p:txBody>
          <a:bodyPr/>
          <a:lstStyle/>
          <a:p>
            <a:r>
              <a:rPr lang="fr-FR" b="1" dirty="0"/>
              <a:t>PMA : Couples de femmes et femmes seules</a:t>
            </a:r>
          </a:p>
        </p:txBody>
      </p:sp>
      <p:pic>
        <p:nvPicPr>
          <p:cNvPr id="4" name="Espace réservé du contenu 3">
            <a:extLst>
              <a:ext uri="{FF2B5EF4-FFF2-40B4-BE49-F238E27FC236}">
                <a16:creationId xmlns:a16="http://schemas.microsoft.com/office/drawing/2014/main" id="{E7C33EA0-F963-4D44-83D2-75BC3E0C0D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87415" y="972903"/>
            <a:ext cx="4350630" cy="5276895"/>
          </a:xfrm>
        </p:spPr>
      </p:pic>
      <p:sp>
        <p:nvSpPr>
          <p:cNvPr id="6" name="ZoneTexte 5">
            <a:extLst>
              <a:ext uri="{FF2B5EF4-FFF2-40B4-BE49-F238E27FC236}">
                <a16:creationId xmlns:a16="http://schemas.microsoft.com/office/drawing/2014/main" id="{7BF31CB0-AD27-4FB8-BE8F-74474470AB8B}"/>
              </a:ext>
            </a:extLst>
          </p:cNvPr>
          <p:cNvSpPr txBox="1"/>
          <p:nvPr/>
        </p:nvSpPr>
        <p:spPr>
          <a:xfrm>
            <a:off x="1343163" y="4501156"/>
            <a:ext cx="5744251" cy="1200329"/>
          </a:xfrm>
          <a:prstGeom prst="rect">
            <a:avLst/>
          </a:prstGeom>
          <a:noFill/>
        </p:spPr>
        <p:txBody>
          <a:bodyPr wrap="square" rtlCol="0">
            <a:spAutoFit/>
          </a:bodyPr>
          <a:lstStyle/>
          <a:p>
            <a:r>
              <a:rPr lang="fr-FR" b="1" dirty="0"/>
              <a:t>Recours à la PMA à l’étranger </a:t>
            </a:r>
            <a:r>
              <a:rPr lang="fr-FR" dirty="0"/>
              <a:t>: </a:t>
            </a:r>
          </a:p>
          <a:p>
            <a:pPr marL="285750" indent="-285750">
              <a:buFontTx/>
              <a:buChar char="-"/>
            </a:pPr>
            <a:r>
              <a:rPr lang="fr-FR" dirty="0"/>
              <a:t>2000 à 3000 Françaises par an ne pouvant bénéficier de PMA en France vont en </a:t>
            </a:r>
          </a:p>
          <a:p>
            <a:pPr marL="285750" indent="-285750">
              <a:buFontTx/>
              <a:buChar char="-"/>
            </a:pPr>
            <a:r>
              <a:rPr lang="fr-FR" dirty="0"/>
              <a:t>Belgique   Espagne   </a:t>
            </a:r>
            <a:endParaRPr lang="fr-FR" dirty="0">
              <a:solidFill>
                <a:srgbClr val="C00000"/>
              </a:solidFill>
            </a:endParaRPr>
          </a:p>
        </p:txBody>
      </p:sp>
      <p:sp>
        <p:nvSpPr>
          <p:cNvPr id="7" name="ZoneTexte 6">
            <a:extLst>
              <a:ext uri="{FF2B5EF4-FFF2-40B4-BE49-F238E27FC236}">
                <a16:creationId xmlns:a16="http://schemas.microsoft.com/office/drawing/2014/main" id="{38FA95F8-0131-4208-98D4-00B5A1E6C83C}"/>
              </a:ext>
            </a:extLst>
          </p:cNvPr>
          <p:cNvSpPr txBox="1"/>
          <p:nvPr/>
        </p:nvSpPr>
        <p:spPr>
          <a:xfrm>
            <a:off x="1343164" y="1156515"/>
            <a:ext cx="5744251" cy="2585323"/>
          </a:xfrm>
          <a:prstGeom prst="rect">
            <a:avLst/>
          </a:prstGeom>
          <a:noFill/>
        </p:spPr>
        <p:txBody>
          <a:bodyPr wrap="square" rtlCol="0">
            <a:spAutoFit/>
          </a:bodyPr>
          <a:lstStyle/>
          <a:p>
            <a:r>
              <a:rPr lang="fr-FR" dirty="0"/>
              <a:t>Les femmes qui souhaitent procréer en dehors d’une sexualité avec un partenaire masculin peuvent exercer leur </a:t>
            </a:r>
            <a:r>
              <a:rPr lang="fr-FR" b="1" dirty="0"/>
              <a:t>autonomie</a:t>
            </a:r>
            <a:r>
              <a:rPr lang="fr-FR" dirty="0"/>
              <a:t> dans la </a:t>
            </a:r>
            <a:r>
              <a:rPr lang="fr-FR" b="1" dirty="0"/>
              <a:t>sphère privée</a:t>
            </a:r>
            <a:r>
              <a:rPr lang="fr-FR" dirty="0"/>
              <a:t> par </a:t>
            </a:r>
          </a:p>
          <a:p>
            <a:endParaRPr lang="fr-FR" dirty="0"/>
          </a:p>
          <a:p>
            <a:r>
              <a:rPr lang="fr-FR" b="1" dirty="0"/>
              <a:t>- auto-insémination</a:t>
            </a:r>
            <a:r>
              <a:rPr lang="fr-FR" dirty="0"/>
              <a:t> du sperme de donneurs de leur entourage, ou de donneurs anonymes (ex acquisition de sperme via internet sur catalogue de la société danoise </a:t>
            </a:r>
            <a:r>
              <a:rPr lang="fr-FR" dirty="0" err="1"/>
              <a:t>Cryos</a:t>
            </a:r>
            <a:r>
              <a:rPr lang="fr-FR" dirty="0"/>
              <a:t>).</a:t>
            </a:r>
          </a:p>
        </p:txBody>
      </p:sp>
    </p:spTree>
    <p:extLst>
      <p:ext uri="{BB962C8B-B14F-4D97-AF65-F5344CB8AC3E}">
        <p14:creationId xmlns:p14="http://schemas.microsoft.com/office/powerpoint/2010/main" val="148211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357A80-68A6-4A7C-942E-CFA83A51F795}"/>
              </a:ext>
            </a:extLst>
          </p:cNvPr>
          <p:cNvSpPr>
            <a:spLocks noGrp="1"/>
          </p:cNvSpPr>
          <p:nvPr>
            <p:ph type="title"/>
          </p:nvPr>
        </p:nvSpPr>
        <p:spPr>
          <a:xfrm>
            <a:off x="620785" y="141461"/>
            <a:ext cx="10854039" cy="511729"/>
          </a:xfrm>
        </p:spPr>
        <p:txBody>
          <a:bodyPr>
            <a:normAutofit fontScale="90000"/>
          </a:bodyPr>
          <a:lstStyle/>
          <a:p>
            <a:r>
              <a:rPr lang="fr-FR" b="1" dirty="0"/>
              <a:t>Système bioéthique Français : un équilibre fragile</a:t>
            </a:r>
            <a:r>
              <a:rPr lang="fr-FR" dirty="0"/>
              <a:t> </a:t>
            </a:r>
          </a:p>
        </p:txBody>
      </p:sp>
      <p:sp>
        <p:nvSpPr>
          <p:cNvPr id="5" name="Espace réservé du contenu 4">
            <a:extLst>
              <a:ext uri="{FF2B5EF4-FFF2-40B4-BE49-F238E27FC236}">
                <a16:creationId xmlns:a16="http://schemas.microsoft.com/office/drawing/2014/main" id="{587205FB-1BC3-4497-AA2D-42301F6A43BA}"/>
              </a:ext>
            </a:extLst>
          </p:cNvPr>
          <p:cNvSpPr txBox="1">
            <a:spLocks noGrp="1"/>
          </p:cNvSpPr>
          <p:nvPr>
            <p:ph idx="1"/>
          </p:nvPr>
        </p:nvSpPr>
        <p:spPr>
          <a:xfrm>
            <a:off x="1294269" y="2545634"/>
            <a:ext cx="9507070" cy="4242187"/>
          </a:xfrm>
          <a:prstGeom prst="rect">
            <a:avLst/>
          </a:prstGeom>
          <a:noFill/>
        </p:spPr>
        <p:txBody>
          <a:bodyPr wrap="square" rtlCol="0">
            <a:spAutoFit/>
          </a:bodyPr>
          <a:lstStyle/>
          <a:p>
            <a:pPr marL="914400" lvl="2" indent="0">
              <a:buNone/>
            </a:pPr>
            <a:r>
              <a:rPr lang="fr-FR" sz="2000" b="1" dirty="0">
                <a:solidFill>
                  <a:schemeClr val="accent1">
                    <a:lumMod val="75000"/>
                  </a:schemeClr>
                </a:solidFill>
              </a:rPr>
              <a:t>90% des Français sont favorables à la gratuité du don de gamètes, mais :</a:t>
            </a:r>
          </a:p>
          <a:p>
            <a:pPr lvl="1" algn="just"/>
            <a:r>
              <a:rPr lang="fr-FR" dirty="0"/>
              <a:t>L’élargissement de l’accès à l’IAD aux couples de femmes et/ou aux femmes célibataires , si les campagnes de promotions des dons de sperme sont insuffisantes  provoquera un </a:t>
            </a:r>
            <a:r>
              <a:rPr lang="fr-FR" b="1" dirty="0"/>
              <a:t>accroissement de la pénurie, </a:t>
            </a:r>
          </a:p>
          <a:p>
            <a:pPr lvl="2" algn="just"/>
            <a:r>
              <a:rPr lang="fr-FR" b="1" dirty="0"/>
              <a:t> allongement des délais d’attente=&gt; questions de priorité entre couples hétérosexuels à l’infertilité « pathologique »  et couples de femmes et femmes célibataires  à l’infertilité « sociétale».</a:t>
            </a:r>
          </a:p>
          <a:p>
            <a:pPr lvl="1" algn="just"/>
            <a:r>
              <a:rPr lang="fr-FR" dirty="0"/>
              <a:t>Face à une </a:t>
            </a:r>
            <a:r>
              <a:rPr lang="fr-FR" b="1" dirty="0"/>
              <a:t>demande croissante </a:t>
            </a:r>
            <a:r>
              <a:rPr lang="fr-FR" dirty="0"/>
              <a:t>pour pallier à la </a:t>
            </a:r>
            <a:r>
              <a:rPr lang="fr-FR" b="1" dirty="0"/>
              <a:t>rareté de l’offre </a:t>
            </a:r>
            <a:r>
              <a:rPr lang="fr-FR" dirty="0"/>
              <a:t>des gamètes certains pays (Danemark , Espagne ,…) ont fait le choix avec succès de </a:t>
            </a:r>
            <a:r>
              <a:rPr lang="fr-FR" b="1" dirty="0"/>
              <a:t>rémunérer les « donneurs » de sperme</a:t>
            </a:r>
            <a:r>
              <a:rPr lang="fr-FR" dirty="0"/>
              <a:t>.. </a:t>
            </a:r>
            <a:endParaRPr lang="fr-FR" dirty="0">
              <a:solidFill>
                <a:srgbClr val="C00000"/>
              </a:solidFill>
            </a:endParaRPr>
          </a:p>
          <a:p>
            <a:pPr lvl="2" algn="just"/>
            <a:r>
              <a:rPr lang="fr-FR" b="1" dirty="0"/>
              <a:t>La rémunération des donneurs de gamètes pourrait ouvrir </a:t>
            </a:r>
            <a:r>
              <a:rPr lang="fr-FR" sz="1600" b="1" dirty="0"/>
              <a:t>le risque d’une marchandisation de proche en proche de l’ensemble des produits du corps humain</a:t>
            </a:r>
            <a:r>
              <a:rPr lang="fr-FR" sz="1600" dirty="0"/>
              <a:t>. </a:t>
            </a:r>
            <a:endParaRPr lang="fr-FR" sz="1600" b="1" dirty="0"/>
          </a:p>
          <a:p>
            <a:endParaRPr lang="fr-FR" dirty="0"/>
          </a:p>
        </p:txBody>
      </p:sp>
      <p:pic>
        <p:nvPicPr>
          <p:cNvPr id="4" name="Image 3">
            <a:extLst>
              <a:ext uri="{FF2B5EF4-FFF2-40B4-BE49-F238E27FC236}">
                <a16:creationId xmlns:a16="http://schemas.microsoft.com/office/drawing/2014/main" id="{6E2DB087-8898-4F7D-BABF-BF2B8FB790CE}"/>
              </a:ext>
            </a:extLst>
          </p:cNvPr>
          <p:cNvPicPr>
            <a:picLocks noChangeAspect="1"/>
          </p:cNvPicPr>
          <p:nvPr/>
        </p:nvPicPr>
        <p:blipFill>
          <a:blip r:embed="rId3"/>
          <a:stretch>
            <a:fillRect/>
          </a:stretch>
        </p:blipFill>
        <p:spPr>
          <a:xfrm>
            <a:off x="10352281" y="917097"/>
            <a:ext cx="1839719" cy="1274176"/>
          </a:xfrm>
          <a:prstGeom prst="rect">
            <a:avLst/>
          </a:prstGeom>
        </p:spPr>
      </p:pic>
      <p:sp>
        <p:nvSpPr>
          <p:cNvPr id="3" name="ZoneTexte 2">
            <a:extLst>
              <a:ext uri="{FF2B5EF4-FFF2-40B4-BE49-F238E27FC236}">
                <a16:creationId xmlns:a16="http://schemas.microsoft.com/office/drawing/2014/main" id="{F9350AE5-5056-47BB-BA4E-3ED2BDF9B36E}"/>
              </a:ext>
            </a:extLst>
          </p:cNvPr>
          <p:cNvSpPr txBox="1"/>
          <p:nvPr/>
        </p:nvSpPr>
        <p:spPr>
          <a:xfrm>
            <a:off x="1627093" y="914400"/>
            <a:ext cx="8592671" cy="1323439"/>
          </a:xfrm>
          <a:prstGeom prst="rect">
            <a:avLst/>
          </a:prstGeom>
          <a:noFill/>
        </p:spPr>
        <p:txBody>
          <a:bodyPr wrap="square" rtlCol="0">
            <a:spAutoFit/>
          </a:bodyPr>
          <a:lstStyle/>
          <a:p>
            <a:pPr marL="0" lvl="2" algn="just"/>
            <a:r>
              <a:rPr lang="fr-FR" sz="2000" dirty="0"/>
              <a:t>Le système bioéthique Français , en ce qui concerne le don d’organes (et d’éléments du corps humain) est basé sur les principes de</a:t>
            </a:r>
            <a:r>
              <a:rPr lang="fr-FR" sz="2000" b="1" dirty="0"/>
              <a:t> volontariat du donneur (se), son anonymat, et de la gratuité du don.</a:t>
            </a:r>
          </a:p>
        </p:txBody>
      </p:sp>
    </p:spTree>
    <p:extLst>
      <p:ext uri="{BB962C8B-B14F-4D97-AF65-F5344CB8AC3E}">
        <p14:creationId xmlns:p14="http://schemas.microsoft.com/office/powerpoint/2010/main" val="43662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99FF70-3207-478D-8736-E053B772D32A}"/>
              </a:ext>
            </a:extLst>
          </p:cNvPr>
          <p:cNvSpPr>
            <a:spLocks noGrp="1"/>
          </p:cNvSpPr>
          <p:nvPr>
            <p:ph idx="1"/>
          </p:nvPr>
        </p:nvSpPr>
        <p:spPr>
          <a:xfrm>
            <a:off x="847493" y="1241571"/>
            <a:ext cx="8928684" cy="5436066"/>
          </a:xfrm>
        </p:spPr>
        <p:txBody>
          <a:bodyPr>
            <a:normAutofit/>
          </a:bodyPr>
          <a:lstStyle/>
          <a:p>
            <a:r>
              <a:rPr lang="fr-FR" sz="1900" b="1" dirty="0">
                <a:solidFill>
                  <a:schemeClr val="accent1">
                    <a:lumMod val="75000"/>
                  </a:schemeClr>
                </a:solidFill>
              </a:rPr>
              <a:t>88% des Français sont favorables au maintien de l’anonymat du donneur , mais </a:t>
            </a:r>
          </a:p>
          <a:p>
            <a:pPr lvl="1"/>
            <a:r>
              <a:rPr lang="fr-FR" sz="1900" dirty="0"/>
              <a:t>L’anonymat du donneur qui protège les droits de celui-ci et de la receveuse, contrevient aux droits de l’enfant à connaître ses origines </a:t>
            </a:r>
            <a:r>
              <a:rPr lang="fr-FR" sz="1900" b="1" dirty="0"/>
              <a:t>:  </a:t>
            </a:r>
          </a:p>
          <a:p>
            <a:pPr lvl="2"/>
            <a:r>
              <a:rPr lang="fr-FR" sz="1700" b="1" dirty="0">
                <a:solidFill>
                  <a:schemeClr val="accent1">
                    <a:lumMod val="75000"/>
                  </a:schemeClr>
                </a:solidFill>
              </a:rPr>
              <a:t>L’article 8 de la convention européenne des droits de l’homme  spécifie que le droit de connaître ses origines relève de l’intérêt supérieur de l’enfant</a:t>
            </a:r>
            <a:r>
              <a:rPr lang="fr-FR" sz="1700" dirty="0">
                <a:solidFill>
                  <a:schemeClr val="accent1">
                    <a:lumMod val="75000"/>
                  </a:schemeClr>
                </a:solidFill>
              </a:rPr>
              <a:t>. </a:t>
            </a:r>
          </a:p>
          <a:p>
            <a:pPr lvl="1"/>
            <a:r>
              <a:rPr lang="fr-FR" sz="1900" dirty="0"/>
              <a:t>Didier Sicard (ancien </a:t>
            </a:r>
            <a:r>
              <a:rPr lang="fr-FR" sz="1800" dirty="0"/>
              <a:t>Président CCNE) : « . </a:t>
            </a:r>
            <a:r>
              <a:rPr lang="fr-FR" sz="1800" b="1" dirty="0"/>
              <a:t>L’ouverture de la PMA aux couples de femmes, aboutira in fine, à la levée de l’anonymat des dons de gamètes. Tout simplement parce que leurs enfants feront pression pour connaitre leur géniteur. »</a:t>
            </a:r>
          </a:p>
          <a:p>
            <a:pPr lvl="1"/>
            <a:r>
              <a:rPr lang="fr-FR" sz="1800" dirty="0"/>
              <a:t>D’autres pays (Allemagne, Suisse, Suède , Grande Bretagne …) ont levé depuis longtemps l’anonymat autorisant les enfants nés de la PMA à accéder à leurs origines biologique à leur majorité.</a:t>
            </a:r>
          </a:p>
          <a:p>
            <a:pPr lvl="2"/>
            <a:r>
              <a:rPr lang="fr-FR" b="1" dirty="0">
                <a:solidFill>
                  <a:schemeClr val="tx1"/>
                </a:solidFill>
              </a:rPr>
              <a:t>Mais au prix en général d’une baisse du nombre de donneurs </a:t>
            </a:r>
          </a:p>
        </p:txBody>
      </p:sp>
      <p:pic>
        <p:nvPicPr>
          <p:cNvPr id="4" name="Image 3">
            <a:extLst>
              <a:ext uri="{FF2B5EF4-FFF2-40B4-BE49-F238E27FC236}">
                <a16:creationId xmlns:a16="http://schemas.microsoft.com/office/drawing/2014/main" id="{8BFDE401-37D3-4E9E-ACC6-77F7A9E92B74}"/>
              </a:ext>
            </a:extLst>
          </p:cNvPr>
          <p:cNvPicPr>
            <a:picLocks noChangeAspect="1"/>
          </p:cNvPicPr>
          <p:nvPr/>
        </p:nvPicPr>
        <p:blipFill>
          <a:blip r:embed="rId3"/>
          <a:stretch>
            <a:fillRect/>
          </a:stretch>
        </p:blipFill>
        <p:spPr>
          <a:xfrm>
            <a:off x="9776177" y="2226027"/>
            <a:ext cx="2247900" cy="2857500"/>
          </a:xfrm>
          <a:prstGeom prst="rect">
            <a:avLst/>
          </a:prstGeom>
        </p:spPr>
      </p:pic>
      <p:sp>
        <p:nvSpPr>
          <p:cNvPr id="7" name="Titre 1">
            <a:extLst>
              <a:ext uri="{FF2B5EF4-FFF2-40B4-BE49-F238E27FC236}">
                <a16:creationId xmlns:a16="http://schemas.microsoft.com/office/drawing/2014/main" id="{88F10F45-08B1-4D43-BFDF-5A26085ABA2D}"/>
              </a:ext>
            </a:extLst>
          </p:cNvPr>
          <p:cNvSpPr txBox="1">
            <a:spLocks/>
          </p:cNvSpPr>
          <p:nvPr/>
        </p:nvSpPr>
        <p:spPr>
          <a:xfrm>
            <a:off x="620785" y="141461"/>
            <a:ext cx="10854039" cy="511729"/>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a:t>Système bioéthique Français : un équilibre fragile</a:t>
            </a:r>
            <a:r>
              <a:rPr lang="fr-FR"/>
              <a:t> </a:t>
            </a:r>
            <a:endParaRPr lang="fr-FR" dirty="0"/>
          </a:p>
        </p:txBody>
      </p:sp>
    </p:spTree>
    <p:extLst>
      <p:ext uri="{BB962C8B-B14F-4D97-AF65-F5344CB8AC3E}">
        <p14:creationId xmlns:p14="http://schemas.microsoft.com/office/powerpoint/2010/main" val="214559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BB132-8AFD-4D55-88E9-FD3F13C4978F}"/>
              </a:ext>
            </a:extLst>
          </p:cNvPr>
          <p:cNvSpPr>
            <a:spLocks noGrp="1"/>
          </p:cNvSpPr>
          <p:nvPr>
            <p:ph type="title"/>
          </p:nvPr>
        </p:nvSpPr>
        <p:spPr>
          <a:xfrm>
            <a:off x="1677798" y="186828"/>
            <a:ext cx="9935871" cy="640445"/>
          </a:xfrm>
        </p:spPr>
        <p:txBody>
          <a:bodyPr/>
          <a:lstStyle/>
          <a:p>
            <a:pPr algn="ctr"/>
            <a:r>
              <a:rPr lang="fr-FR" b="1" dirty="0"/>
              <a:t>Filiation /autorité parentale /PMA</a:t>
            </a:r>
            <a:endParaRPr lang="fr-FR" dirty="0"/>
          </a:p>
        </p:txBody>
      </p:sp>
      <p:sp>
        <p:nvSpPr>
          <p:cNvPr id="3" name="Espace réservé du contenu 2">
            <a:extLst>
              <a:ext uri="{FF2B5EF4-FFF2-40B4-BE49-F238E27FC236}">
                <a16:creationId xmlns:a16="http://schemas.microsoft.com/office/drawing/2014/main" id="{99836E4B-91B9-4539-A60B-FF5AD9BEB7B9}"/>
              </a:ext>
            </a:extLst>
          </p:cNvPr>
          <p:cNvSpPr>
            <a:spLocks noGrp="1"/>
          </p:cNvSpPr>
          <p:nvPr>
            <p:ph idx="1"/>
          </p:nvPr>
        </p:nvSpPr>
        <p:spPr>
          <a:xfrm>
            <a:off x="1214726" y="567841"/>
            <a:ext cx="10645628" cy="6021381"/>
          </a:xfrm>
        </p:spPr>
        <p:txBody>
          <a:bodyPr>
            <a:normAutofit fontScale="85000" lnSpcReduction="20000"/>
          </a:bodyPr>
          <a:lstStyle/>
          <a:p>
            <a:endParaRPr lang="fr-FR" b="1" dirty="0"/>
          </a:p>
          <a:p>
            <a:r>
              <a:rPr lang="fr-FR" sz="2400" b="1" dirty="0"/>
              <a:t>FILIATION : lien juridique rattachant une personne à son père et où sa mère , créant des droits et des devoirs réciproques ( nom de famille, obligation de contribuer à son entretien, succession )</a:t>
            </a:r>
            <a:r>
              <a:rPr lang="fr-FR" sz="2400" dirty="0"/>
              <a:t> </a:t>
            </a:r>
          </a:p>
          <a:p>
            <a:pPr lvl="1"/>
            <a:r>
              <a:rPr lang="fr-FR" sz="2100" dirty="0"/>
              <a:t>Depuis 1/072006 la loi ne fait plus de différence entre filiation légitime (couple marié) et naturelle (ordonnance du 4/07/2005)</a:t>
            </a:r>
          </a:p>
          <a:p>
            <a:pPr lvl="1"/>
            <a:r>
              <a:rPr lang="fr-FR" sz="2100" b="1" dirty="0">
                <a:solidFill>
                  <a:schemeClr val="accent1">
                    <a:lumMod val="75000"/>
                  </a:schemeClr>
                </a:solidFill>
              </a:rPr>
              <a:t>Seule l’adoption est un mode d’établissement possible de la filiation pour les homosexuels et les célibataires </a:t>
            </a:r>
          </a:p>
          <a:p>
            <a:pPr lvl="1"/>
            <a:r>
              <a:rPr lang="fr-FR" sz="2400" dirty="0"/>
              <a:t>la loi Française interdit d’établir un lien de filiation avec le donneur de gamètes (Article 311-19 du Code Civil)</a:t>
            </a:r>
            <a:endParaRPr lang="fr-FR" sz="2100" b="1" dirty="0">
              <a:solidFill>
                <a:srgbClr val="0070C0"/>
              </a:solidFill>
            </a:endParaRPr>
          </a:p>
          <a:p>
            <a:r>
              <a:rPr lang="fr-FR" sz="2600" b="1" i="1" dirty="0"/>
              <a:t>L’IAD introduit une disjonction entre procréation et filiation : le donneur (ou géniteur) est distinct du « père » juridique. Avec les couples de femmes et les femmes seules il y aura toujours un donneur (géniteur) mais plus de « père ». </a:t>
            </a:r>
          </a:p>
          <a:p>
            <a:r>
              <a:rPr lang="fr-FR" sz="2300" b="1" dirty="0"/>
              <a:t>AUTORITE PARENTALE : (article 371-1 du code civil)  ensemble de droits et de devoirs ayant pour finalité l'intérêt de l'enfant mineur :  veiller sur l'enfant , sa santé , son éducation, son patrimoine . </a:t>
            </a:r>
          </a:p>
          <a:p>
            <a:pPr lvl="1"/>
            <a:r>
              <a:rPr lang="fr-FR" sz="2100" dirty="0"/>
              <a:t>Elle peut être déléguée, partagée avec quelqu’un qui n’ a aucun lien de filiation avec l’enfant (beau père dans les familles recomposées par ex. ). Elle peut aussi être retirée à l'un des deux parents (défaillant…ou absent) sans que la filiation ne soit remise en cause. </a:t>
            </a:r>
          </a:p>
        </p:txBody>
      </p:sp>
    </p:spTree>
    <p:extLst>
      <p:ext uri="{BB962C8B-B14F-4D97-AF65-F5344CB8AC3E}">
        <p14:creationId xmlns:p14="http://schemas.microsoft.com/office/powerpoint/2010/main" val="228901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5593643-9177-4BB3-82B7-6655109C8EFC}"/>
              </a:ext>
            </a:extLst>
          </p:cNvPr>
          <p:cNvSpPr txBox="1"/>
          <p:nvPr/>
        </p:nvSpPr>
        <p:spPr>
          <a:xfrm>
            <a:off x="411233" y="4093285"/>
            <a:ext cx="2533129" cy="2308324"/>
          </a:xfrm>
          <a:prstGeom prst="rect">
            <a:avLst/>
          </a:prstGeom>
          <a:solidFill>
            <a:schemeClr val="bg1">
              <a:lumMod val="95000"/>
            </a:schemeClr>
          </a:solidFill>
        </p:spPr>
        <p:txBody>
          <a:bodyPr wrap="square" rtlCol="0">
            <a:spAutoFit/>
          </a:bodyPr>
          <a:lstStyle/>
          <a:p>
            <a:r>
              <a:rPr lang="fr-FR" sz="1600" dirty="0"/>
              <a:t>Un changement  de législation relative à l’accès à la PMA des couples de femmes et femmes seules a pour seule conséquence de supprimer la nécessité pour les femmes de partir à l’étranger   </a:t>
            </a:r>
          </a:p>
        </p:txBody>
      </p:sp>
      <p:pic>
        <p:nvPicPr>
          <p:cNvPr id="10" name="Image 9">
            <a:extLst>
              <a:ext uri="{FF2B5EF4-FFF2-40B4-BE49-F238E27FC236}">
                <a16:creationId xmlns:a16="http://schemas.microsoft.com/office/drawing/2014/main" id="{8F48C06F-B793-4D53-8C3B-F5CAD1A6418D}"/>
              </a:ext>
            </a:extLst>
          </p:cNvPr>
          <p:cNvPicPr>
            <a:picLocks noChangeAspect="1"/>
          </p:cNvPicPr>
          <p:nvPr/>
        </p:nvPicPr>
        <p:blipFill>
          <a:blip r:embed="rId3"/>
          <a:stretch>
            <a:fillRect/>
          </a:stretch>
        </p:blipFill>
        <p:spPr>
          <a:xfrm>
            <a:off x="3135102" y="967477"/>
            <a:ext cx="8478567" cy="5528261"/>
          </a:xfrm>
          <a:prstGeom prst="rect">
            <a:avLst/>
          </a:prstGeom>
        </p:spPr>
      </p:pic>
      <p:pic>
        <p:nvPicPr>
          <p:cNvPr id="4" name="Image 3">
            <a:extLst>
              <a:ext uri="{FF2B5EF4-FFF2-40B4-BE49-F238E27FC236}">
                <a16:creationId xmlns:a16="http://schemas.microsoft.com/office/drawing/2014/main" id="{D58C40A8-6819-48B7-9DB2-2C48B5EDC27D}"/>
              </a:ext>
            </a:extLst>
          </p:cNvPr>
          <p:cNvPicPr>
            <a:picLocks noChangeAspect="1"/>
          </p:cNvPicPr>
          <p:nvPr/>
        </p:nvPicPr>
        <p:blipFill>
          <a:blip r:embed="rId4"/>
          <a:stretch>
            <a:fillRect/>
          </a:stretch>
        </p:blipFill>
        <p:spPr>
          <a:xfrm>
            <a:off x="214757" y="1279983"/>
            <a:ext cx="2926079" cy="1828800"/>
          </a:xfrm>
          <a:prstGeom prst="rect">
            <a:avLst/>
          </a:prstGeom>
        </p:spPr>
      </p:pic>
      <p:sp>
        <p:nvSpPr>
          <p:cNvPr id="8" name="Titre 1">
            <a:extLst>
              <a:ext uri="{FF2B5EF4-FFF2-40B4-BE49-F238E27FC236}">
                <a16:creationId xmlns:a16="http://schemas.microsoft.com/office/drawing/2014/main" id="{504CAB7B-A8C9-45A7-848C-7ADC112409F7}"/>
              </a:ext>
            </a:extLst>
          </p:cNvPr>
          <p:cNvSpPr txBox="1">
            <a:spLocks/>
          </p:cNvSpPr>
          <p:nvPr/>
        </p:nvSpPr>
        <p:spPr>
          <a:xfrm>
            <a:off x="1677798" y="186828"/>
            <a:ext cx="9935871" cy="6404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a:t>Filiation /autorité parentale /PMA</a:t>
            </a:r>
            <a:endParaRPr lang="fr-FR" dirty="0"/>
          </a:p>
        </p:txBody>
      </p:sp>
    </p:spTree>
    <p:extLst>
      <p:ext uri="{BB962C8B-B14F-4D97-AF65-F5344CB8AC3E}">
        <p14:creationId xmlns:p14="http://schemas.microsoft.com/office/powerpoint/2010/main" val="358551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7065" y="152012"/>
            <a:ext cx="9461787" cy="760043"/>
          </a:xfrm>
        </p:spPr>
        <p:txBody>
          <a:bodyPr/>
          <a:lstStyle/>
          <a:p>
            <a:pPr algn="ctr"/>
            <a:r>
              <a:rPr lang="fr-FR" b="1" dirty="0">
                <a:solidFill>
                  <a:schemeClr val="accent1">
                    <a:lumMod val="75000"/>
                  </a:schemeClr>
                </a:solidFill>
              </a:rPr>
              <a:t>Etat des lieux en France fin 2017 </a:t>
            </a:r>
          </a:p>
        </p:txBody>
      </p:sp>
      <p:pic>
        <p:nvPicPr>
          <p:cNvPr id="4" name="Espace réservé du contenu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51785" y="1556793"/>
            <a:ext cx="3419653" cy="4937125"/>
          </a:xfrm>
        </p:spPr>
      </p:pic>
      <p:pic>
        <p:nvPicPr>
          <p:cNvPr id="5" name="Espace réservé du contenu 3">
            <a:extLst>
              <a:ext uri="{FF2B5EF4-FFF2-40B4-BE49-F238E27FC236}">
                <a16:creationId xmlns:a16="http://schemas.microsoft.com/office/drawing/2014/main" id="{8C97BE57-DD69-4165-87DF-AD48D394B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542" y="1556792"/>
            <a:ext cx="3441273" cy="4968339"/>
          </a:xfrm>
          <a:prstGeom prst="rect">
            <a:avLst/>
          </a:prstGeom>
        </p:spPr>
      </p:pic>
      <p:sp>
        <p:nvSpPr>
          <p:cNvPr id="7" name="ZoneTexte 6">
            <a:extLst>
              <a:ext uri="{FF2B5EF4-FFF2-40B4-BE49-F238E27FC236}">
                <a16:creationId xmlns:a16="http://schemas.microsoft.com/office/drawing/2014/main" id="{79400A57-69D8-4571-843C-9CD0C5DFC468}"/>
              </a:ext>
            </a:extLst>
          </p:cNvPr>
          <p:cNvSpPr txBox="1"/>
          <p:nvPr/>
        </p:nvSpPr>
        <p:spPr>
          <a:xfrm>
            <a:off x="5282521" y="2471300"/>
            <a:ext cx="6443313" cy="3139321"/>
          </a:xfrm>
          <a:prstGeom prst="rect">
            <a:avLst/>
          </a:prstGeom>
          <a:solidFill>
            <a:schemeClr val="bg1">
              <a:lumMod val="95000"/>
            </a:schemeClr>
          </a:solidFill>
        </p:spPr>
        <p:txBody>
          <a:bodyPr wrap="square" rtlCol="0">
            <a:spAutoFit/>
          </a:bodyPr>
          <a:lstStyle/>
          <a:p>
            <a:r>
              <a:rPr lang="fr-FR" b="1" dirty="0"/>
              <a:t>Extrait de l’introduction de l’avis du CCNE (Comité Consultatif National de Ethique ) de juin 2017 </a:t>
            </a:r>
            <a:r>
              <a:rPr lang="fr-FR" dirty="0"/>
              <a:t>:</a:t>
            </a:r>
          </a:p>
          <a:p>
            <a:endParaRPr lang="fr-FR" dirty="0"/>
          </a:p>
          <a:p>
            <a:r>
              <a:rPr lang="fr-FR" b="1" dirty="0"/>
              <a:t>La demande d’IAD (Insémination Artificielle avec donneur des couples de femmes et des femmes seules </a:t>
            </a:r>
            <a:r>
              <a:rPr lang="fr-FR" dirty="0"/>
              <a:t>est de deux ordres :</a:t>
            </a:r>
          </a:p>
          <a:p>
            <a:pPr marL="400050" indent="-400050">
              <a:buAutoNum type="romanLcParenR"/>
            </a:pPr>
            <a:r>
              <a:rPr lang="fr-FR" dirty="0"/>
              <a:t>Le </a:t>
            </a:r>
            <a:r>
              <a:rPr lang="fr-FR" b="1" dirty="0"/>
              <a:t>recours à la technique </a:t>
            </a:r>
            <a:r>
              <a:rPr lang="fr-FR" dirty="0"/>
              <a:t>pour procréer sans partenaire masculin en dehors de toute infertilité d’origine pathologique. </a:t>
            </a:r>
          </a:p>
          <a:p>
            <a:pPr marL="400050" indent="-400050">
              <a:buAutoNum type="romanLcParenR"/>
            </a:pPr>
            <a:r>
              <a:rPr lang="fr-FR" dirty="0"/>
              <a:t>La </a:t>
            </a:r>
            <a:r>
              <a:rPr lang="fr-FR" b="1" dirty="0"/>
              <a:t>reconnaissance et l’institutionnalisation par la société de ce mode de procréation</a:t>
            </a:r>
            <a:r>
              <a:rPr lang="fr-FR" dirty="0"/>
              <a:t>.  </a:t>
            </a:r>
          </a:p>
        </p:txBody>
      </p:sp>
    </p:spTree>
    <p:extLst>
      <p:ext uri="{BB962C8B-B14F-4D97-AF65-F5344CB8AC3E}">
        <p14:creationId xmlns:p14="http://schemas.microsoft.com/office/powerpoint/2010/main" val="1971250269"/>
      </p:ext>
    </p:extLst>
  </p:cSld>
  <p:clrMapOvr>
    <a:masterClrMapping/>
  </p:clrMapOvr>
</p:sld>
</file>

<file path=ppt/theme/theme1.xml><?xml version="1.0" encoding="utf-8"?>
<a:theme xmlns:a="http://schemas.openxmlformats.org/drawingml/2006/main" name="Brin">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10449</TotalTime>
  <Words>2593</Words>
  <Application>Microsoft Office PowerPoint</Application>
  <PresentationFormat>Grand écran</PresentationFormat>
  <Paragraphs>290</Paragraphs>
  <Slides>19</Slides>
  <Notes>19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Arial</vt:lpstr>
      <vt:lpstr>Calibri</vt:lpstr>
      <vt:lpstr>Century Gothic</vt:lpstr>
      <vt:lpstr>Symbol</vt:lpstr>
      <vt:lpstr>Times New Roman</vt:lpstr>
      <vt:lpstr>Wingdings 3</vt:lpstr>
      <vt:lpstr>Brin</vt:lpstr>
      <vt:lpstr>PMA: Procréation médicalement assistée</vt:lpstr>
      <vt:lpstr>Qu'est ce que la PMA ? </vt:lpstr>
      <vt:lpstr>Chiffres de la PMA en France  </vt:lpstr>
      <vt:lpstr>PMA : Couples de femmes et femmes seules</vt:lpstr>
      <vt:lpstr>Système bioéthique Français : un équilibre fragile </vt:lpstr>
      <vt:lpstr>Présentation PowerPoint</vt:lpstr>
      <vt:lpstr>Filiation /autorité parentale /PMA</vt:lpstr>
      <vt:lpstr>Présentation PowerPoint</vt:lpstr>
      <vt:lpstr>Etat des lieux en France fin 2017 </vt:lpstr>
      <vt:lpstr>SONDAGE En 1990, seuls 24% des sondés se disaient favorables à la PMA pour les couples de femmes.  Mais le chiffre dépassait déjà la barre de la majorité absolue en 2004, où 51% des Français se déclaraient en faveur de ce droit.</vt:lpstr>
      <vt:lpstr>SONDAGE: Volonté de voir la PMA étendue aux couples de femmes et aux femmes seules remboursée par la Sécurité sociale</vt:lpstr>
      <vt:lpstr>Recommandations du CCNE </vt:lpstr>
      <vt:lpstr>Recommandations du CCNE </vt:lpstr>
      <vt:lpstr>Recommandations du CCNE </vt:lpstr>
      <vt:lpstr>Opinions - contraires</vt:lpstr>
      <vt:lpstr>Deux mères = une mère et un père ? Une mère = une mère et un père ? </vt:lpstr>
      <vt:lpstr>Que dit l’Eglise Catholique ? </vt:lpstr>
      <vt:lpstr>Résumé des questions posées  </vt:lpstr>
      <vt:lpstr>Bonne réflexion à tous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PMA en France</dc:title>
  <dc:creator>Laurent guillaumin</dc:creator>
  <cp:lastModifiedBy>Navail Brigitte</cp:lastModifiedBy>
  <cp:revision>226</cp:revision>
  <cp:lastPrinted>2018-01-23T22:21:21Z</cp:lastPrinted>
  <dcterms:created xsi:type="dcterms:W3CDTF">2018-01-20T12:40:04Z</dcterms:created>
  <dcterms:modified xsi:type="dcterms:W3CDTF">2018-03-28T12:44:56Z</dcterms:modified>
</cp:coreProperties>
</file>