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0693400" cy="7556500"/>
  <p:notesSz cx="6858000" cy="9144000"/>
  <p:embeddedFontLst>
    <p:embeddedFont>
      <p:font typeface="Century Gothic Paneuropean Bold" charset="1" panose="020B0702020202020204"/>
      <p:regular r:id="rId8"/>
    </p:embeddedFont>
    <p:embeddedFont>
      <p:font typeface="Baskerville Display PT Bold" charset="1" panose="02030702080406020203"/>
      <p:regular r:id="rId9"/>
    </p:embeddedFont>
    <p:embeddedFont>
      <p:font typeface="Baskerville Display PT Italics" charset="1" panose="02030602080406090203"/>
      <p:regular r:id="rId10"/>
    </p:embeddedFont>
    <p:embeddedFont>
      <p:font typeface="Baskerville Display PT" charset="1" panose="02030602080406020203"/>
      <p:regular r:id="rId11"/>
    </p:embeddedFont>
    <p:embeddedFont>
      <p:font typeface="Century Gothic Paneuropean" charset="1" panose="020B0502020202020204"/>
      <p:regular r:id="rId12"/>
    </p:embeddedFont>
    <p:embeddedFont>
      <p:font typeface="Century Gothic Paneuropean Italics" charset="1" panose="020B0502020202090204"/>
      <p:regular r:id="rId13"/>
    </p:embeddedFont>
    <p:embeddedFont>
      <p:font typeface="Century Gothic Paneuropean Bold Italics" charset="1" panose="020B07020202020902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18" Target="../media/image17.jpe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Relationship Id="rId8" Target="../media/image7.jpe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jpeg" Type="http://schemas.openxmlformats.org/officeDocument/2006/relationships/image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64000" y="-228182"/>
            <a:ext cx="3563999" cy="8033699"/>
            <a:chOff x="0" y="0"/>
            <a:chExt cx="1769142" cy="39878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69142" cy="3987866"/>
            </a:xfrm>
            <a:custGeom>
              <a:avLst/>
              <a:gdLst/>
              <a:ahLst/>
              <a:cxnLst/>
              <a:rect r="r" b="b" t="t" l="l"/>
              <a:pathLst>
                <a:path h="3987866" w="1769142">
                  <a:moveTo>
                    <a:pt x="0" y="0"/>
                  </a:moveTo>
                  <a:lnTo>
                    <a:pt x="1769142" y="0"/>
                  </a:lnTo>
                  <a:lnTo>
                    <a:pt x="1769142" y="3987866"/>
                  </a:lnTo>
                  <a:lnTo>
                    <a:pt x="0" y="398786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4" id="4"/>
          <p:cNvSpPr/>
          <p:nvPr/>
        </p:nvSpPr>
        <p:spPr>
          <a:xfrm>
            <a:off x="532968" y="4030249"/>
            <a:ext cx="2583357" cy="0"/>
          </a:xfrm>
          <a:prstGeom prst="line">
            <a:avLst/>
          </a:prstGeom>
          <a:ln cap="flat" w="9525">
            <a:solidFill>
              <a:srgbClr val="408018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3583050" y="0"/>
            <a:ext cx="0" cy="7560000"/>
          </a:xfrm>
          <a:prstGeom prst="line">
            <a:avLst/>
          </a:prstGeom>
          <a:ln cap="flat" w="38100">
            <a:solidFill>
              <a:srgbClr val="97BE0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7158480" y="6793234"/>
            <a:ext cx="3533520" cy="315289"/>
            <a:chOff x="0" y="0"/>
            <a:chExt cx="1266334" cy="11299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66334" cy="112992"/>
            </a:xfrm>
            <a:custGeom>
              <a:avLst/>
              <a:gdLst/>
              <a:ahLst/>
              <a:cxnLst/>
              <a:rect r="r" b="b" t="t" l="l"/>
              <a:pathLst>
                <a:path h="112992" w="1266334">
                  <a:moveTo>
                    <a:pt x="0" y="0"/>
                  </a:moveTo>
                  <a:lnTo>
                    <a:pt x="1266334" y="0"/>
                  </a:lnTo>
                  <a:lnTo>
                    <a:pt x="1266334" y="112992"/>
                  </a:lnTo>
                  <a:lnTo>
                    <a:pt x="0" y="112992"/>
                  </a:lnTo>
                  <a:close/>
                </a:path>
              </a:pathLst>
            </a:custGeom>
            <a:solidFill>
              <a:srgbClr val="4C8484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1266334" cy="1225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sp>
        <p:nvSpPr>
          <p:cNvPr name="AutoShape 9" id="9"/>
          <p:cNvSpPr/>
          <p:nvPr/>
        </p:nvSpPr>
        <p:spPr>
          <a:xfrm>
            <a:off x="7147050" y="0"/>
            <a:ext cx="0" cy="7560000"/>
          </a:xfrm>
          <a:prstGeom prst="line">
            <a:avLst/>
          </a:prstGeom>
          <a:ln cap="flat" w="38100">
            <a:solidFill>
              <a:srgbClr val="97BE0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7461374" y="323042"/>
            <a:ext cx="2695254" cy="1732556"/>
            <a:chOff x="0" y="0"/>
            <a:chExt cx="3593672" cy="2310075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3593672" cy="2310075"/>
              <a:chOff x="0" y="0"/>
              <a:chExt cx="913631" cy="587298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913631" cy="587298"/>
              </a:xfrm>
              <a:custGeom>
                <a:avLst/>
                <a:gdLst/>
                <a:ahLst/>
                <a:cxnLst/>
                <a:rect r="r" b="b" t="t" l="l"/>
                <a:pathLst>
                  <a:path h="587298" w="913631">
                    <a:moveTo>
                      <a:pt x="456816" y="0"/>
                    </a:moveTo>
                    <a:cubicBezTo>
                      <a:pt x="204523" y="0"/>
                      <a:pt x="0" y="131471"/>
                      <a:pt x="0" y="293649"/>
                    </a:cubicBezTo>
                    <a:cubicBezTo>
                      <a:pt x="0" y="455827"/>
                      <a:pt x="204523" y="587298"/>
                      <a:pt x="456816" y="587298"/>
                    </a:cubicBezTo>
                    <a:cubicBezTo>
                      <a:pt x="709108" y="587298"/>
                      <a:pt x="913631" y="455827"/>
                      <a:pt x="913631" y="293649"/>
                    </a:cubicBezTo>
                    <a:cubicBezTo>
                      <a:pt x="913631" y="131471"/>
                      <a:pt x="709108" y="0"/>
                      <a:pt x="45681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85653" y="36009"/>
                <a:ext cx="742326" cy="49623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497"/>
                  </a:lnSpc>
                </a:pPr>
              </a:p>
            </p:txBody>
          </p:sp>
        </p:grpSp>
        <p:sp>
          <p:nvSpPr>
            <p:cNvPr name="Freeform 14" id="14"/>
            <p:cNvSpPr/>
            <p:nvPr/>
          </p:nvSpPr>
          <p:spPr>
            <a:xfrm flipH="false" flipV="false" rot="0">
              <a:off x="797565" y="514546"/>
              <a:ext cx="2085324" cy="956283"/>
            </a:xfrm>
            <a:custGeom>
              <a:avLst/>
              <a:gdLst/>
              <a:ahLst/>
              <a:cxnLst/>
              <a:rect r="r" b="b" t="t" l="l"/>
              <a:pathLst>
                <a:path h="956283" w="2085324">
                  <a:moveTo>
                    <a:pt x="0" y="0"/>
                  </a:moveTo>
                  <a:lnTo>
                    <a:pt x="2085325" y="0"/>
                  </a:lnTo>
                  <a:lnTo>
                    <a:pt x="2085325" y="956283"/>
                  </a:lnTo>
                  <a:lnTo>
                    <a:pt x="0" y="956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17573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487418" y="1586050"/>
              <a:ext cx="2705619" cy="209479"/>
            </a:xfrm>
            <a:custGeom>
              <a:avLst/>
              <a:gdLst/>
              <a:ahLst/>
              <a:cxnLst/>
              <a:rect r="r" b="b" t="t" l="l"/>
              <a:pathLst>
                <a:path h="209479" w="2705619">
                  <a:moveTo>
                    <a:pt x="0" y="0"/>
                  </a:moveTo>
                  <a:lnTo>
                    <a:pt x="2705619" y="0"/>
                  </a:lnTo>
                  <a:lnTo>
                    <a:pt x="2705619" y="209479"/>
                  </a:lnTo>
                  <a:lnTo>
                    <a:pt x="0" y="2094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" t="-596392" r="0" b="0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805201" y="1368402"/>
            <a:ext cx="1453999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200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OLIVIER</a:t>
            </a:r>
          </a:p>
          <a:p>
            <a:pPr algn="ctr">
              <a:lnSpc>
                <a:spcPts val="1439"/>
              </a:lnSpc>
            </a:pPr>
            <a:r>
              <a:rPr lang="en-US" b="true" sz="1200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EN ÉQUIPE ACI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327853" y="789637"/>
            <a:ext cx="1497508" cy="1497508"/>
            <a:chOff x="0" y="0"/>
            <a:chExt cx="1996677" cy="199667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96677" cy="1996677"/>
            </a:xfrm>
            <a:custGeom>
              <a:avLst/>
              <a:gdLst/>
              <a:ahLst/>
              <a:cxnLst/>
              <a:rect r="r" b="b" t="t" l="l"/>
              <a:pathLst>
                <a:path h="1996677" w="1996677">
                  <a:moveTo>
                    <a:pt x="0" y="0"/>
                  </a:moveTo>
                  <a:lnTo>
                    <a:pt x="1996677" y="0"/>
                  </a:lnTo>
                  <a:lnTo>
                    <a:pt x="1996677" y="1996677"/>
                  </a:lnTo>
                  <a:lnTo>
                    <a:pt x="0" y="19966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9748691" y="4152306"/>
            <a:ext cx="766185" cy="1037948"/>
          </a:xfrm>
          <a:custGeom>
            <a:avLst/>
            <a:gdLst/>
            <a:ahLst/>
            <a:cxnLst/>
            <a:rect r="r" b="b" t="t" l="l"/>
            <a:pathLst>
              <a:path h="1037948" w="766185">
                <a:moveTo>
                  <a:pt x="0" y="0"/>
                </a:moveTo>
                <a:lnTo>
                  <a:pt x="766185" y="0"/>
                </a:lnTo>
                <a:lnTo>
                  <a:pt x="766185" y="1037948"/>
                </a:lnTo>
                <a:lnTo>
                  <a:pt x="0" y="10379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157" r="-1786" b="-1157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941543" y="4149595"/>
            <a:ext cx="759523" cy="1040659"/>
          </a:xfrm>
          <a:custGeom>
            <a:avLst/>
            <a:gdLst/>
            <a:ahLst/>
            <a:cxnLst/>
            <a:rect r="r" b="b" t="t" l="l"/>
            <a:pathLst>
              <a:path h="1040659" w="759523">
                <a:moveTo>
                  <a:pt x="0" y="0"/>
                </a:moveTo>
                <a:lnTo>
                  <a:pt x="759523" y="0"/>
                </a:lnTo>
                <a:lnTo>
                  <a:pt x="759523" y="1040659"/>
                </a:lnTo>
                <a:lnTo>
                  <a:pt x="0" y="10406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3890" b="-3294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8127733" y="3083444"/>
            <a:ext cx="766185" cy="1028813"/>
          </a:xfrm>
          <a:custGeom>
            <a:avLst/>
            <a:gdLst/>
            <a:ahLst/>
            <a:cxnLst/>
            <a:rect r="r" b="b" t="t" l="l"/>
            <a:pathLst>
              <a:path h="1028813" w="766185">
                <a:moveTo>
                  <a:pt x="0" y="0"/>
                </a:moveTo>
                <a:lnTo>
                  <a:pt x="766185" y="0"/>
                </a:lnTo>
                <a:lnTo>
                  <a:pt x="766185" y="1028813"/>
                </a:lnTo>
                <a:lnTo>
                  <a:pt x="0" y="10288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747" r="0" b="-747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8127733" y="4149595"/>
            <a:ext cx="766185" cy="1040659"/>
          </a:xfrm>
          <a:custGeom>
            <a:avLst/>
            <a:gdLst/>
            <a:ahLst/>
            <a:cxnLst/>
            <a:rect r="r" b="b" t="t" l="l"/>
            <a:pathLst>
              <a:path h="1040659" w="766185">
                <a:moveTo>
                  <a:pt x="0" y="0"/>
                </a:moveTo>
                <a:lnTo>
                  <a:pt x="766185" y="0"/>
                </a:lnTo>
                <a:lnTo>
                  <a:pt x="766185" y="1040659"/>
                </a:lnTo>
                <a:lnTo>
                  <a:pt x="0" y="10406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49" t="-641" r="-149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7324702" y="3083444"/>
            <a:ext cx="759000" cy="1028813"/>
          </a:xfrm>
          <a:custGeom>
            <a:avLst/>
            <a:gdLst/>
            <a:ahLst/>
            <a:cxnLst/>
            <a:rect r="r" b="b" t="t" l="l"/>
            <a:pathLst>
              <a:path h="1028813" w="759000">
                <a:moveTo>
                  <a:pt x="0" y="0"/>
                </a:moveTo>
                <a:lnTo>
                  <a:pt x="758999" y="0"/>
                </a:lnTo>
                <a:lnTo>
                  <a:pt x="758999" y="1028813"/>
                </a:lnTo>
                <a:lnTo>
                  <a:pt x="0" y="10288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887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7321109" y="4149595"/>
            <a:ext cx="766185" cy="1040659"/>
          </a:xfrm>
          <a:custGeom>
            <a:avLst/>
            <a:gdLst/>
            <a:ahLst/>
            <a:cxnLst/>
            <a:rect r="r" b="b" t="t" l="l"/>
            <a:pathLst>
              <a:path h="1040659" w="766185">
                <a:moveTo>
                  <a:pt x="0" y="0"/>
                </a:moveTo>
                <a:lnTo>
                  <a:pt x="766185" y="0"/>
                </a:lnTo>
                <a:lnTo>
                  <a:pt x="766185" y="1040659"/>
                </a:lnTo>
                <a:lnTo>
                  <a:pt x="0" y="104065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8941543" y="3083444"/>
            <a:ext cx="759681" cy="1028813"/>
          </a:xfrm>
          <a:custGeom>
            <a:avLst/>
            <a:gdLst/>
            <a:ahLst/>
            <a:cxnLst/>
            <a:rect r="r" b="b" t="t" l="l"/>
            <a:pathLst>
              <a:path h="1028813" w="759681">
                <a:moveTo>
                  <a:pt x="0" y="0"/>
                </a:moveTo>
                <a:lnTo>
                  <a:pt x="759681" y="0"/>
                </a:lnTo>
                <a:lnTo>
                  <a:pt x="759681" y="1028813"/>
                </a:lnTo>
                <a:lnTo>
                  <a:pt x="0" y="1028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1151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467564" y="5538248"/>
            <a:ext cx="2934511" cy="1777183"/>
            <a:chOff x="0" y="0"/>
            <a:chExt cx="3912681" cy="2369577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3912681" cy="2369577"/>
              <a:chOff x="0" y="0"/>
              <a:chExt cx="1044388" cy="632497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1044388" cy="632497"/>
              </a:xfrm>
              <a:custGeom>
                <a:avLst/>
                <a:gdLst/>
                <a:ahLst/>
                <a:cxnLst/>
                <a:rect r="r" b="b" t="t" l="l"/>
                <a:pathLst>
                  <a:path h="632497" w="1044388">
                    <a:moveTo>
                      <a:pt x="522194" y="0"/>
                    </a:moveTo>
                    <a:cubicBezTo>
                      <a:pt x="233794" y="0"/>
                      <a:pt x="0" y="141589"/>
                      <a:pt x="0" y="316248"/>
                    </a:cubicBezTo>
                    <a:cubicBezTo>
                      <a:pt x="0" y="490907"/>
                      <a:pt x="233794" y="632497"/>
                      <a:pt x="522194" y="632497"/>
                    </a:cubicBezTo>
                    <a:cubicBezTo>
                      <a:pt x="810594" y="632497"/>
                      <a:pt x="1044388" y="490907"/>
                      <a:pt x="1044388" y="316248"/>
                    </a:cubicBezTo>
                    <a:cubicBezTo>
                      <a:pt x="1044388" y="141589"/>
                      <a:pt x="810594" y="0"/>
                      <a:pt x="522194" y="0"/>
                    </a:cubicBezTo>
                    <a:close/>
                  </a:path>
                </a:pathLst>
              </a:custGeom>
              <a:solidFill>
                <a:srgbClr val="97BE0D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97911" y="59297"/>
                <a:ext cx="848565" cy="51390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299"/>
                  </a:lnSpc>
                </a:pPr>
              </a:p>
            </p:txBody>
          </p:sp>
        </p:grpSp>
        <p:sp>
          <p:nvSpPr>
            <p:cNvPr name="TextBox 30" id="30"/>
            <p:cNvSpPr txBox="true"/>
            <p:nvPr/>
          </p:nvSpPr>
          <p:spPr>
            <a:xfrm rot="0">
              <a:off x="492095" y="443410"/>
              <a:ext cx="2928491" cy="19261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99"/>
                </a:lnSpc>
              </a:pPr>
              <a:r>
                <a:rPr lang="en-US" sz="999" b="true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L’Université d'été de l’ACI a été une très riche expérience intergénérationnelle faite de rencontres et de découvertes. </a:t>
              </a:r>
            </a:p>
            <a:p>
              <a:pPr algn="ctr">
                <a:lnSpc>
                  <a:spcPts val="1299"/>
                </a:lnSpc>
              </a:pPr>
              <a:r>
                <a:rPr lang="en-US" sz="999" b="true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Elle m'a permis de participer à des tables rondes sur le thème de la démocratie qui est plus qu'essentiel aujourd’hui.</a:t>
              </a:r>
            </a:p>
            <a:p>
              <a:pPr algn="ctr">
                <a:lnSpc>
                  <a:spcPts val="129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434315" y="2265148"/>
            <a:ext cx="2934511" cy="1610280"/>
            <a:chOff x="0" y="0"/>
            <a:chExt cx="3912681" cy="2147040"/>
          </a:xfrm>
        </p:grpSpPr>
        <p:grpSp>
          <p:nvGrpSpPr>
            <p:cNvPr name="Group 32" id="32"/>
            <p:cNvGrpSpPr/>
            <p:nvPr/>
          </p:nvGrpSpPr>
          <p:grpSpPr>
            <a:xfrm rot="0">
              <a:off x="0" y="0"/>
              <a:ext cx="3912681" cy="2147040"/>
              <a:chOff x="0" y="0"/>
              <a:chExt cx="1149531" cy="630793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1149531" cy="630793"/>
              </a:xfrm>
              <a:custGeom>
                <a:avLst/>
                <a:gdLst/>
                <a:ahLst/>
                <a:cxnLst/>
                <a:rect r="r" b="b" t="t" l="l"/>
                <a:pathLst>
                  <a:path h="630793" w="1149531">
                    <a:moveTo>
                      <a:pt x="574766" y="0"/>
                    </a:moveTo>
                    <a:cubicBezTo>
                      <a:pt x="257331" y="0"/>
                      <a:pt x="0" y="141208"/>
                      <a:pt x="0" y="315396"/>
                    </a:cubicBezTo>
                    <a:cubicBezTo>
                      <a:pt x="0" y="489585"/>
                      <a:pt x="257331" y="630793"/>
                      <a:pt x="574766" y="630793"/>
                    </a:cubicBezTo>
                    <a:cubicBezTo>
                      <a:pt x="892200" y="630793"/>
                      <a:pt x="1149531" y="489585"/>
                      <a:pt x="1149531" y="315396"/>
                    </a:cubicBezTo>
                    <a:cubicBezTo>
                      <a:pt x="1149531" y="141208"/>
                      <a:pt x="892200" y="0"/>
                      <a:pt x="574766" y="0"/>
                    </a:cubicBezTo>
                    <a:close/>
                  </a:path>
                </a:pathLst>
              </a:custGeom>
              <a:solidFill>
                <a:srgbClr val="97BE0D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107769" y="59137"/>
                <a:ext cx="933994" cy="51251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299"/>
                  </a:lnSpc>
                </a:pPr>
              </a:p>
            </p:txBody>
          </p:sp>
        </p:grpSp>
        <p:sp>
          <p:nvSpPr>
            <p:cNvPr name="TextBox 35" id="35"/>
            <p:cNvSpPr txBox="true"/>
            <p:nvPr/>
          </p:nvSpPr>
          <p:spPr>
            <a:xfrm rot="0">
              <a:off x="296541" y="466950"/>
              <a:ext cx="3319598" cy="12784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99"/>
                </a:lnSpc>
              </a:pPr>
              <a:r>
                <a:rPr lang="en-US" sz="999" b="true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En ACI, l’équipe m’invite à parler vrai, à écouter, et à remettre en question mes certitudes. Je prends le temps de partager en confiance, d’approfondir ma foi et d’aborder des sujets que je n’aurais pas explorés seul.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363688" y="4136849"/>
            <a:ext cx="1461672" cy="1461672"/>
            <a:chOff x="0" y="0"/>
            <a:chExt cx="1948897" cy="1948897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948897" cy="1948897"/>
            </a:xfrm>
            <a:custGeom>
              <a:avLst/>
              <a:gdLst/>
              <a:ahLst/>
              <a:cxnLst/>
              <a:rect r="r" b="b" t="t" l="l"/>
              <a:pathLst>
                <a:path h="1948897" w="1948897">
                  <a:moveTo>
                    <a:pt x="0" y="0"/>
                  </a:moveTo>
                  <a:lnTo>
                    <a:pt x="1948897" y="0"/>
                  </a:lnTo>
                  <a:lnTo>
                    <a:pt x="1948897" y="1948897"/>
                  </a:lnTo>
                  <a:lnTo>
                    <a:pt x="0" y="1948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3847141" y="5423644"/>
            <a:ext cx="2985727" cy="1971414"/>
            <a:chOff x="0" y="0"/>
            <a:chExt cx="1070017" cy="70651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070017" cy="706510"/>
            </a:xfrm>
            <a:custGeom>
              <a:avLst/>
              <a:gdLst/>
              <a:ahLst/>
              <a:cxnLst/>
              <a:rect r="r" b="b" t="t" l="l"/>
              <a:pathLst>
                <a:path h="706510" w="1070017">
                  <a:moveTo>
                    <a:pt x="95940" y="0"/>
                  </a:moveTo>
                  <a:lnTo>
                    <a:pt x="974077" y="0"/>
                  </a:lnTo>
                  <a:cubicBezTo>
                    <a:pt x="999522" y="0"/>
                    <a:pt x="1023925" y="10108"/>
                    <a:pt x="1041917" y="28100"/>
                  </a:cubicBezTo>
                  <a:cubicBezTo>
                    <a:pt x="1059909" y="46092"/>
                    <a:pt x="1070017" y="70495"/>
                    <a:pt x="1070017" y="95940"/>
                  </a:cubicBezTo>
                  <a:lnTo>
                    <a:pt x="1070017" y="610570"/>
                  </a:lnTo>
                  <a:cubicBezTo>
                    <a:pt x="1070017" y="636015"/>
                    <a:pt x="1059909" y="660418"/>
                    <a:pt x="1041917" y="678410"/>
                  </a:cubicBezTo>
                  <a:cubicBezTo>
                    <a:pt x="1023925" y="696402"/>
                    <a:pt x="999522" y="706510"/>
                    <a:pt x="974077" y="706510"/>
                  </a:cubicBezTo>
                  <a:lnTo>
                    <a:pt x="95940" y="706510"/>
                  </a:lnTo>
                  <a:cubicBezTo>
                    <a:pt x="70495" y="706510"/>
                    <a:pt x="46092" y="696402"/>
                    <a:pt x="28100" y="678410"/>
                  </a:cubicBezTo>
                  <a:cubicBezTo>
                    <a:pt x="10108" y="660418"/>
                    <a:pt x="0" y="636015"/>
                    <a:pt x="0" y="610570"/>
                  </a:cubicBezTo>
                  <a:lnTo>
                    <a:pt x="0" y="95940"/>
                  </a:lnTo>
                  <a:cubicBezTo>
                    <a:pt x="0" y="70495"/>
                    <a:pt x="10108" y="46092"/>
                    <a:pt x="28100" y="28100"/>
                  </a:cubicBezTo>
                  <a:cubicBezTo>
                    <a:pt x="46092" y="10108"/>
                    <a:pt x="70495" y="0"/>
                    <a:pt x="95940" y="0"/>
                  </a:cubicBezTo>
                  <a:close/>
                </a:path>
              </a:pathLst>
            </a:custGeom>
            <a:solidFill>
              <a:srgbClr val="80BD9E">
                <a:alpha val="37647"/>
              </a:srgbClr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19050"/>
              <a:ext cx="1070017" cy="7255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Freeform 41" id="41"/>
          <p:cNvSpPr/>
          <p:nvPr/>
        </p:nvSpPr>
        <p:spPr>
          <a:xfrm flipH="false" flipV="false" rot="0">
            <a:off x="4056964" y="6763425"/>
            <a:ext cx="240062" cy="240062"/>
          </a:xfrm>
          <a:custGeom>
            <a:avLst/>
            <a:gdLst/>
            <a:ahLst/>
            <a:cxnLst/>
            <a:rect r="r" b="b" t="t" l="l"/>
            <a:pathLst>
              <a:path h="240062" w="240062">
                <a:moveTo>
                  <a:pt x="0" y="0"/>
                </a:moveTo>
                <a:lnTo>
                  <a:pt x="240062" y="0"/>
                </a:lnTo>
                <a:lnTo>
                  <a:pt x="240062" y="240062"/>
                </a:lnTo>
                <a:lnTo>
                  <a:pt x="0" y="2400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4056964" y="7070345"/>
            <a:ext cx="240062" cy="240062"/>
          </a:xfrm>
          <a:custGeom>
            <a:avLst/>
            <a:gdLst/>
            <a:ahLst/>
            <a:cxnLst/>
            <a:rect r="r" b="b" t="t" l="l"/>
            <a:pathLst>
              <a:path h="240062" w="240062">
                <a:moveTo>
                  <a:pt x="0" y="0"/>
                </a:moveTo>
                <a:lnTo>
                  <a:pt x="240062" y="0"/>
                </a:lnTo>
                <a:lnTo>
                  <a:pt x="240062" y="240062"/>
                </a:lnTo>
                <a:lnTo>
                  <a:pt x="0" y="24006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4575025" y="7021694"/>
            <a:ext cx="337364" cy="337364"/>
          </a:xfrm>
          <a:custGeom>
            <a:avLst/>
            <a:gdLst/>
            <a:ahLst/>
            <a:cxnLst/>
            <a:rect r="r" b="b" t="t" l="l"/>
            <a:pathLst>
              <a:path h="337364" w="337364">
                <a:moveTo>
                  <a:pt x="0" y="0"/>
                </a:moveTo>
                <a:lnTo>
                  <a:pt x="337363" y="0"/>
                </a:lnTo>
                <a:lnTo>
                  <a:pt x="337363" y="337364"/>
                </a:lnTo>
                <a:lnTo>
                  <a:pt x="0" y="33736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4248975" y="7021694"/>
            <a:ext cx="432038" cy="319708"/>
          </a:xfrm>
          <a:custGeom>
            <a:avLst/>
            <a:gdLst/>
            <a:ahLst/>
            <a:cxnLst/>
            <a:rect r="r" b="b" t="t" l="l"/>
            <a:pathLst>
              <a:path h="319708" w="432038">
                <a:moveTo>
                  <a:pt x="0" y="0"/>
                </a:moveTo>
                <a:lnTo>
                  <a:pt x="432038" y="0"/>
                </a:lnTo>
                <a:lnTo>
                  <a:pt x="432038" y="319708"/>
                </a:lnTo>
                <a:lnTo>
                  <a:pt x="0" y="31970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45" id="45"/>
          <p:cNvSpPr txBox="true"/>
          <p:nvPr/>
        </p:nvSpPr>
        <p:spPr>
          <a:xfrm rot="0">
            <a:off x="4034378" y="5487074"/>
            <a:ext cx="2798490" cy="1257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 spc="9" b="true">
                <a:solidFill>
                  <a:srgbClr val="408018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ACI </a:t>
            </a:r>
            <a:r>
              <a:rPr lang="en-US" sz="999" i="true" spc="9">
                <a:solidFill>
                  <a:srgbClr val="408018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[nom territoire] Prénom, Nom </a:t>
            </a:r>
          </a:p>
          <a:p>
            <a:pPr algn="l">
              <a:lnSpc>
                <a:spcPts val="1399"/>
              </a:lnSpc>
            </a:pPr>
            <a:r>
              <a:rPr lang="en-US" sz="999" i="true" spc="9">
                <a:solidFill>
                  <a:srgbClr val="408018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Fonction, email</a:t>
            </a:r>
          </a:p>
          <a:p>
            <a:pPr algn="l">
              <a:lnSpc>
                <a:spcPts val="420"/>
              </a:lnSpc>
            </a:pPr>
          </a:p>
          <a:p>
            <a:pPr algn="l">
              <a:lnSpc>
                <a:spcPts val="1399"/>
              </a:lnSpc>
            </a:pPr>
            <a:r>
              <a:rPr lang="en-US" sz="999" spc="9" b="true">
                <a:solidFill>
                  <a:srgbClr val="408018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Action Catholique des milieux Indépendants</a:t>
            </a:r>
          </a:p>
          <a:p>
            <a:pPr algn="l">
              <a:lnSpc>
                <a:spcPts val="1399"/>
              </a:lnSpc>
            </a:pPr>
            <a:r>
              <a:rPr lang="en-US" sz="999" spc="9">
                <a:solidFill>
                  <a:srgbClr val="408018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 3 bis Rue François Ponsard</a:t>
            </a:r>
          </a:p>
          <a:p>
            <a:pPr algn="l">
              <a:lnSpc>
                <a:spcPts val="1399"/>
              </a:lnSpc>
            </a:pPr>
            <a:r>
              <a:rPr lang="en-US" sz="999" spc="9">
                <a:solidFill>
                  <a:srgbClr val="408018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75116 Paris</a:t>
            </a:r>
          </a:p>
          <a:p>
            <a:pPr algn="l">
              <a:lnSpc>
                <a:spcPts val="1399"/>
              </a:lnSpc>
            </a:pPr>
            <a:r>
              <a:rPr lang="en-US" sz="999" spc="9">
                <a:solidFill>
                  <a:srgbClr val="408018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             01.45.24.43.65</a:t>
            </a:r>
          </a:p>
          <a:p>
            <a:pPr algn="l" marL="0" indent="0" lvl="0">
              <a:lnSpc>
                <a:spcPts val="1399"/>
              </a:lnSpc>
              <a:spcBef>
                <a:spcPct val="0"/>
              </a:spcBef>
            </a:pPr>
            <a:r>
              <a:rPr lang="en-US" sz="999" spc="9">
                <a:solidFill>
                  <a:srgbClr val="408018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             contact@acifrance.com</a:t>
            </a:r>
          </a:p>
        </p:txBody>
      </p:sp>
      <p:sp>
        <p:nvSpPr>
          <p:cNvPr name="Freeform 46" id="46"/>
          <p:cNvSpPr/>
          <p:nvPr/>
        </p:nvSpPr>
        <p:spPr>
          <a:xfrm flipH="false" flipV="false" rot="0">
            <a:off x="6072502" y="6518047"/>
            <a:ext cx="600576" cy="600576"/>
          </a:xfrm>
          <a:custGeom>
            <a:avLst/>
            <a:gdLst/>
            <a:ahLst/>
            <a:cxnLst/>
            <a:rect r="r" b="b" t="t" l="l"/>
            <a:pathLst>
              <a:path h="600576" w="600576">
                <a:moveTo>
                  <a:pt x="0" y="0"/>
                </a:moveTo>
                <a:lnTo>
                  <a:pt x="600576" y="0"/>
                </a:lnTo>
                <a:lnTo>
                  <a:pt x="600576" y="600576"/>
                </a:lnTo>
                <a:lnTo>
                  <a:pt x="0" y="60057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9748691" y="3083444"/>
            <a:ext cx="759523" cy="1028813"/>
          </a:xfrm>
          <a:custGeom>
            <a:avLst/>
            <a:gdLst/>
            <a:ahLst/>
            <a:cxnLst/>
            <a:rect r="r" b="b" t="t" l="l"/>
            <a:pathLst>
              <a:path h="1028813" w="759523">
                <a:moveTo>
                  <a:pt x="0" y="0"/>
                </a:moveTo>
                <a:lnTo>
                  <a:pt x="759523" y="0"/>
                </a:lnTo>
                <a:lnTo>
                  <a:pt x="759523" y="1028813"/>
                </a:lnTo>
                <a:lnTo>
                  <a:pt x="0" y="102881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15122" t="-1151" r="-25225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4912388" y="7061799"/>
            <a:ext cx="249844" cy="270239"/>
          </a:xfrm>
          <a:custGeom>
            <a:avLst/>
            <a:gdLst/>
            <a:ahLst/>
            <a:cxnLst/>
            <a:rect r="r" b="b" t="t" l="l"/>
            <a:pathLst>
              <a:path h="270239" w="249844">
                <a:moveTo>
                  <a:pt x="0" y="0"/>
                </a:moveTo>
                <a:lnTo>
                  <a:pt x="249844" y="0"/>
                </a:lnTo>
                <a:lnTo>
                  <a:pt x="249844" y="270239"/>
                </a:lnTo>
                <a:lnTo>
                  <a:pt x="0" y="27023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TextBox 49" id="49"/>
          <p:cNvSpPr txBox="true"/>
          <p:nvPr/>
        </p:nvSpPr>
        <p:spPr>
          <a:xfrm rot="0">
            <a:off x="5253601" y="7109098"/>
            <a:ext cx="1383436" cy="155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99"/>
              </a:lnSpc>
              <a:spcBef>
                <a:spcPct val="0"/>
              </a:spcBef>
            </a:pPr>
            <a:r>
              <a:rPr lang="en-US" sz="999" spc="9">
                <a:solidFill>
                  <a:srgbClr val="408018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ACI 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899646" y="890219"/>
            <a:ext cx="2945213" cy="1104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0"/>
              </a:lnSpc>
            </a:pPr>
            <a:r>
              <a:rPr lang="en-US" sz="2300">
                <a:solidFill>
                  <a:srgbClr val="408018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Nos propositions en territoire de </a:t>
            </a:r>
            <a:r>
              <a:rPr lang="en-US" sz="2300" i="true">
                <a:solidFill>
                  <a:srgbClr val="408018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[nom du territoire]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934168" y="4568411"/>
            <a:ext cx="1277610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b="true" sz="1200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AUDREY</a:t>
            </a:r>
          </a:p>
          <a:p>
            <a:pPr algn="ctr">
              <a:lnSpc>
                <a:spcPts val="1439"/>
              </a:lnSpc>
            </a:pPr>
            <a:r>
              <a:rPr lang="en-US" b="true" sz="1200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EN ÉQUIPE ACI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91362" y="282907"/>
            <a:ext cx="2620416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29"/>
              </a:lnSpc>
            </a:pPr>
            <a:r>
              <a:rPr lang="en-US" b="true" sz="2599" spc="-103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Témoignages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7485754" y="2027023"/>
            <a:ext cx="2841782" cy="789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1"/>
              </a:lnSpc>
            </a:pPr>
            <a:r>
              <a:rPr lang="en-US" sz="1550">
                <a:solidFill>
                  <a:srgbClr val="408018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Je cherche un lieu de partage ? d’écoute ? de confiance ? d’espérance ?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7263901" y="6838176"/>
            <a:ext cx="3369264" cy="206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1"/>
              </a:lnSpc>
            </a:pPr>
            <a:r>
              <a:rPr lang="en-US" sz="125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Notre vie a du sens, et si on en parlait ?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7569530" y="6053459"/>
            <a:ext cx="2758006" cy="473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9"/>
              </a:lnSpc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Vivre un temps de pause avec d’autres</a:t>
            </a:r>
          </a:p>
          <a:p>
            <a:pPr algn="ctr">
              <a:lnSpc>
                <a:spcPts val="1299"/>
              </a:lnSpc>
            </a:pPr>
          </a:p>
          <a:p>
            <a:pPr algn="ctr" marL="0" indent="0" lvl="0">
              <a:lnSpc>
                <a:spcPts val="12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Prendre du recul sur ce que je vis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7527642" y="5576348"/>
            <a:ext cx="2747892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29"/>
              </a:lnSpc>
              <a:spcBef>
                <a:spcPct val="0"/>
              </a:spcBef>
            </a:pPr>
            <a:r>
              <a:rPr lang="en-US" sz="2599" spc="-103">
                <a:solidFill>
                  <a:srgbClr val="408018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Viens et vois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4423180" y="6800674"/>
            <a:ext cx="1593779" cy="155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99"/>
              </a:lnSpc>
              <a:spcBef>
                <a:spcPct val="0"/>
              </a:spcBef>
            </a:pPr>
            <a:r>
              <a:rPr lang="en-US" sz="999" spc="9">
                <a:solidFill>
                  <a:srgbClr val="408018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https://www.acifrance.com 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3936300" y="215597"/>
            <a:ext cx="2807410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true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Nous rejoindre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3866191" y="3160857"/>
            <a:ext cx="2966677" cy="1419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199"/>
              </a:lnSpc>
            </a:pPr>
            <a:r>
              <a:rPr lang="en-US" b="true" sz="999" i="true">
                <a:solidFill>
                  <a:srgbClr val="000000"/>
                </a:solidFill>
                <a:latin typeface="Century Gothic Paneuropean Bold Italics"/>
                <a:ea typeface="Century Gothic Paneuropean Bold Italics"/>
                <a:cs typeface="Century Gothic Paneuropean Bold Italics"/>
                <a:sym typeface="Century Gothic Paneuropean Bold Italics"/>
              </a:rPr>
              <a:t>Exemples à adapter aux réalités de votre territoire</a:t>
            </a:r>
          </a:p>
          <a:p>
            <a:pPr algn="just">
              <a:lnSpc>
                <a:spcPts val="1199"/>
              </a:lnSpc>
            </a:pPr>
          </a:p>
          <a:p>
            <a:pPr algn="just">
              <a:lnSpc>
                <a:spcPts val="1199"/>
              </a:lnSpc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Agora, Rencontres thématiques</a:t>
            </a:r>
          </a:p>
          <a:p>
            <a:pPr algn="just">
              <a:lnSpc>
                <a:spcPts val="1199"/>
              </a:lnSpc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Halte spirituelle</a:t>
            </a:r>
          </a:p>
          <a:p>
            <a:pPr algn="just">
              <a:lnSpc>
                <a:spcPts val="1199"/>
              </a:lnSpc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Rencontre d’équipes</a:t>
            </a:r>
          </a:p>
          <a:p>
            <a:pPr algn="just">
              <a:lnSpc>
                <a:spcPts val="1199"/>
              </a:lnSpc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Rencontres inter-mouvements...</a:t>
            </a:r>
          </a:p>
          <a:p>
            <a:pPr algn="just">
              <a:lnSpc>
                <a:spcPts val="1199"/>
              </a:lnSpc>
            </a:pPr>
          </a:p>
          <a:p>
            <a:pPr algn="just">
              <a:lnSpc>
                <a:spcPts val="1199"/>
              </a:lnSpc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Université d’été 2025 : Ensemble, apprendre dans un monde qui change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52383" y="-346104"/>
            <a:ext cx="3563999" cy="7906104"/>
            <a:chOff x="0" y="0"/>
            <a:chExt cx="1769142" cy="39245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69142" cy="3924529"/>
            </a:xfrm>
            <a:custGeom>
              <a:avLst/>
              <a:gdLst/>
              <a:ahLst/>
              <a:cxnLst/>
              <a:rect r="r" b="b" t="t" l="l"/>
              <a:pathLst>
                <a:path h="3924529" w="1769142">
                  <a:moveTo>
                    <a:pt x="0" y="0"/>
                  </a:moveTo>
                  <a:lnTo>
                    <a:pt x="1769142" y="0"/>
                  </a:lnTo>
                  <a:lnTo>
                    <a:pt x="1769142" y="3924529"/>
                  </a:lnTo>
                  <a:lnTo>
                    <a:pt x="0" y="392452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5224149" y="-2198389"/>
            <a:ext cx="243921" cy="242590"/>
          </a:xfrm>
          <a:custGeom>
            <a:avLst/>
            <a:gdLst/>
            <a:ahLst/>
            <a:cxnLst/>
            <a:rect r="r" b="b" t="t" l="l"/>
            <a:pathLst>
              <a:path h="242590" w="243921">
                <a:moveTo>
                  <a:pt x="0" y="0"/>
                </a:moveTo>
                <a:lnTo>
                  <a:pt x="243920" y="0"/>
                </a:lnTo>
                <a:lnTo>
                  <a:pt x="243920" y="242591"/>
                </a:lnTo>
                <a:lnTo>
                  <a:pt x="0" y="2425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858021" y="2896786"/>
            <a:ext cx="243921" cy="242590"/>
          </a:xfrm>
          <a:custGeom>
            <a:avLst/>
            <a:gdLst/>
            <a:ahLst/>
            <a:cxnLst/>
            <a:rect r="r" b="b" t="t" l="l"/>
            <a:pathLst>
              <a:path h="242590" w="243921">
                <a:moveTo>
                  <a:pt x="0" y="0"/>
                </a:moveTo>
                <a:lnTo>
                  <a:pt x="243921" y="0"/>
                </a:lnTo>
                <a:lnTo>
                  <a:pt x="243921" y="242591"/>
                </a:lnTo>
                <a:lnTo>
                  <a:pt x="0" y="242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858021" y="536925"/>
            <a:ext cx="204830" cy="252555"/>
          </a:xfrm>
          <a:custGeom>
            <a:avLst/>
            <a:gdLst/>
            <a:ahLst/>
            <a:cxnLst/>
            <a:rect r="r" b="b" t="t" l="l"/>
            <a:pathLst>
              <a:path h="252555" w="204830">
                <a:moveTo>
                  <a:pt x="0" y="0"/>
                </a:moveTo>
                <a:lnTo>
                  <a:pt x="204831" y="0"/>
                </a:lnTo>
                <a:lnTo>
                  <a:pt x="204831" y="252555"/>
                </a:lnTo>
                <a:lnTo>
                  <a:pt x="0" y="2525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221155" y="5714207"/>
            <a:ext cx="1277365" cy="1265752"/>
          </a:xfrm>
          <a:custGeom>
            <a:avLst/>
            <a:gdLst/>
            <a:ahLst/>
            <a:cxnLst/>
            <a:rect r="r" b="b" t="t" l="l"/>
            <a:pathLst>
              <a:path h="1265752" w="1277365">
                <a:moveTo>
                  <a:pt x="0" y="0"/>
                </a:moveTo>
                <a:lnTo>
                  <a:pt x="1277364" y="0"/>
                </a:lnTo>
                <a:lnTo>
                  <a:pt x="1277364" y="1265752"/>
                </a:lnTo>
                <a:lnTo>
                  <a:pt x="0" y="12657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221464" y="1508630"/>
            <a:ext cx="198636" cy="19863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C848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sp>
        <p:nvSpPr>
          <p:cNvPr name="AutoShape 11" id="11"/>
          <p:cNvSpPr/>
          <p:nvPr/>
        </p:nvSpPr>
        <p:spPr>
          <a:xfrm>
            <a:off x="7135432" y="0"/>
            <a:ext cx="0" cy="7560000"/>
          </a:xfrm>
          <a:prstGeom prst="line">
            <a:avLst/>
          </a:prstGeom>
          <a:ln cap="flat" w="38100">
            <a:solidFill>
              <a:srgbClr val="97BE0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3583050" y="0"/>
            <a:ext cx="0" cy="7560000"/>
          </a:xfrm>
          <a:prstGeom prst="line">
            <a:avLst/>
          </a:prstGeom>
          <a:ln cap="flat" w="38100">
            <a:solidFill>
              <a:srgbClr val="97BE0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462046" y="5486014"/>
            <a:ext cx="2655891" cy="1317986"/>
          </a:xfrm>
          <a:custGeom>
            <a:avLst/>
            <a:gdLst/>
            <a:ahLst/>
            <a:cxnLst/>
            <a:rect r="r" b="b" t="t" l="l"/>
            <a:pathLst>
              <a:path h="1317986" w="2655891">
                <a:moveTo>
                  <a:pt x="0" y="0"/>
                </a:moveTo>
                <a:lnTo>
                  <a:pt x="2655890" y="0"/>
                </a:lnTo>
                <a:lnTo>
                  <a:pt x="2655890" y="1317986"/>
                </a:lnTo>
                <a:lnTo>
                  <a:pt x="0" y="131798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807282" y="972898"/>
            <a:ext cx="3186612" cy="152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99"/>
              </a:lnSpc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Ouvert à tous.</a:t>
            </a:r>
          </a:p>
          <a:p>
            <a:pPr algn="just">
              <a:lnSpc>
                <a:spcPts val="1399"/>
              </a:lnSpc>
            </a:pPr>
          </a:p>
          <a:p>
            <a:pPr algn="just">
              <a:lnSpc>
                <a:spcPts val="1399"/>
              </a:lnSpc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Les témoignages de chacun alimentent les échanges au sein de l’équipe. </a:t>
            </a:r>
          </a:p>
          <a:p>
            <a:pPr algn="just">
              <a:lnSpc>
                <a:spcPts val="1399"/>
              </a:lnSpc>
            </a:pPr>
          </a:p>
          <a:p>
            <a:pPr algn="just">
              <a:lnSpc>
                <a:spcPts val="1399"/>
              </a:lnSpc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La revue trimestrielle “Le Courrier” qui enrichit notre réflexion.</a:t>
            </a:r>
          </a:p>
          <a:p>
            <a:pPr algn="just">
              <a:lnSpc>
                <a:spcPts val="1399"/>
              </a:lnSpc>
            </a:pPr>
          </a:p>
          <a:p>
            <a:pPr algn="just">
              <a:lnSpc>
                <a:spcPts val="1399"/>
              </a:lnSpc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Une démarche : Regarder, Discerner, Transformer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250081" y="498825"/>
            <a:ext cx="2218321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19"/>
              </a:lnSpc>
            </a:pPr>
            <a:r>
              <a:rPr lang="en-US" b="true" sz="1799" spc="35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LIEU DE PARTAGE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919539" y="3583483"/>
            <a:ext cx="3022218" cy="261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99"/>
              </a:lnSpc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Autour de sujets d’actualité : </a:t>
            </a:r>
          </a:p>
          <a:p>
            <a:pPr algn="just">
              <a:lnSpc>
                <a:spcPts val="700"/>
              </a:lnSpc>
            </a:pPr>
          </a:p>
          <a:p>
            <a:pPr algn="just" marL="215899" indent="-107949" lvl="1">
              <a:lnSpc>
                <a:spcPts val="1399"/>
              </a:lnSpc>
              <a:buFont typeface="Arial"/>
              <a:buChar char="•"/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La transition écologique &amp; numérique</a:t>
            </a:r>
          </a:p>
          <a:p>
            <a:pPr algn="just" marL="215899" indent="-107949" lvl="1">
              <a:lnSpc>
                <a:spcPts val="1399"/>
              </a:lnSpc>
              <a:buFont typeface="Arial"/>
              <a:buChar char="•"/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Le sens de nos engagements</a:t>
            </a:r>
          </a:p>
          <a:p>
            <a:pPr algn="just" marL="215899" indent="-107949" lvl="1">
              <a:lnSpc>
                <a:spcPts val="1399"/>
              </a:lnSpc>
              <a:buFont typeface="Arial"/>
              <a:buChar char="•"/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Bâtir une fraternité universelle</a:t>
            </a:r>
          </a:p>
          <a:p>
            <a:pPr algn="just" marL="215899" indent="-107949" lvl="1">
              <a:lnSpc>
                <a:spcPts val="1399"/>
              </a:lnSpc>
              <a:buFont typeface="Arial"/>
              <a:buChar char="•"/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Acteurs de démocratie pour bâtir l’avenir</a:t>
            </a:r>
          </a:p>
          <a:p>
            <a:pPr algn="just" marL="215899" indent="-107949" lvl="1">
              <a:lnSpc>
                <a:spcPts val="1399"/>
              </a:lnSpc>
              <a:buFont typeface="Arial"/>
              <a:buChar char="•"/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Ensemble, apprendre dans un monde qui change</a:t>
            </a:r>
          </a:p>
          <a:p>
            <a:pPr algn="just" marL="215899" indent="-107949" lvl="1">
              <a:lnSpc>
                <a:spcPts val="1399"/>
              </a:lnSpc>
              <a:buFont typeface="Arial"/>
              <a:buChar char="•"/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autres</a:t>
            </a:r>
          </a:p>
          <a:p>
            <a:pPr algn="just">
              <a:lnSpc>
                <a:spcPts val="1399"/>
              </a:lnSpc>
            </a:pPr>
          </a:p>
          <a:p>
            <a:pPr algn="just">
              <a:lnSpc>
                <a:spcPts val="1399"/>
              </a:lnSpc>
            </a:pPr>
          </a:p>
          <a:p>
            <a:pPr algn="just">
              <a:lnSpc>
                <a:spcPts val="1399"/>
              </a:lnSpc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Fil conducteur pour une année, par exemple :</a:t>
            </a:r>
          </a:p>
          <a:p>
            <a:pPr algn="just">
              <a:lnSpc>
                <a:spcPts val="699"/>
              </a:lnSpc>
            </a:pPr>
            <a:r>
              <a:rPr lang="en-US" sz="499" spc="4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</a:p>
          <a:p>
            <a:pPr algn="just" marL="215899" indent="-107949" lvl="1">
              <a:lnSpc>
                <a:spcPts val="1399"/>
              </a:lnSpc>
              <a:buFont typeface="Arial"/>
              <a:buChar char="•"/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Artisans d’humanité aujourd’hui !</a:t>
            </a:r>
          </a:p>
          <a:p>
            <a:pPr algn="just" marL="215899" indent="-107949" lvl="1">
              <a:lnSpc>
                <a:spcPts val="1399"/>
              </a:lnSpc>
              <a:buFont typeface="Arial"/>
              <a:buChar char="•"/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L’espérance</a:t>
            </a:r>
          </a:p>
          <a:p>
            <a:pPr algn="just" marL="215899" indent="-107949" lvl="1">
              <a:lnSpc>
                <a:spcPts val="1399"/>
              </a:lnSpc>
              <a:spcBef>
                <a:spcPct val="0"/>
              </a:spcBef>
              <a:buFont typeface="Arial"/>
              <a:buChar char="•"/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Dieu où es-tu 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250081" y="2858686"/>
            <a:ext cx="2589880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b="true" sz="1800" spc="36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ÉCLAIRER NOS CHOIX</a:t>
            </a:r>
          </a:p>
          <a:p>
            <a:pPr algn="just">
              <a:lnSpc>
                <a:spcPts val="2520"/>
              </a:lnSpc>
            </a:pPr>
            <a:r>
              <a:rPr lang="en-US" b="true" sz="1800" spc="36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DE VIE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20782" y="2057014"/>
            <a:ext cx="2938417" cy="2981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49"/>
              </a:lnSpc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L’ACI réunit des personnes engagées dans différentes réalités de vie (vie associative, professionnelle, ecclésiale et familiale).</a:t>
            </a:r>
          </a:p>
          <a:p>
            <a:pPr algn="just">
              <a:lnSpc>
                <a:spcPts val="1449"/>
              </a:lnSpc>
            </a:pPr>
          </a:p>
          <a:p>
            <a:pPr algn="just">
              <a:lnSpc>
                <a:spcPts val="1449"/>
              </a:lnSpc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L’ACI offre un espace de réflexion et une vie d’équipe pour chercher du sens à sa vie, relier foi &amp; vie en société.</a:t>
            </a:r>
          </a:p>
          <a:p>
            <a:pPr algn="just">
              <a:lnSpc>
                <a:spcPts val="1449"/>
              </a:lnSpc>
            </a:pPr>
          </a:p>
          <a:p>
            <a:pPr algn="just">
              <a:lnSpc>
                <a:spcPts val="1399"/>
              </a:lnSpc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L’ACI est membre du Mouvement International d’Apostolat des Milieux Sociaux Indépendants, le MIAMSI.</a:t>
            </a:r>
          </a:p>
          <a:p>
            <a:pPr algn="just">
              <a:lnSpc>
                <a:spcPts val="1399"/>
              </a:lnSpc>
            </a:pPr>
          </a:p>
          <a:p>
            <a:pPr algn="just">
              <a:lnSpc>
                <a:spcPts val="1399"/>
              </a:lnSpc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Elle est co-fondatrice &amp; membre du CCFD-Terre Solidaire.</a:t>
            </a:r>
          </a:p>
          <a:p>
            <a:pPr algn="just">
              <a:lnSpc>
                <a:spcPts val="1399"/>
              </a:lnSpc>
            </a:pPr>
          </a:p>
          <a:p>
            <a:pPr algn="just">
              <a:lnSpc>
                <a:spcPts val="1399"/>
              </a:lnSpc>
            </a:pPr>
            <a:r>
              <a:rPr lang="en-US" sz="999" spc="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L’ACI en France, c’est 750 équipes réparties dans 78 départements.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28909" y="1435545"/>
            <a:ext cx="3028019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b="true" sz="1799" spc="35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MOUVEMENT CHRÉTIEN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59528" y="311500"/>
            <a:ext cx="3123496" cy="850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L’ACI</a:t>
            </a:r>
          </a:p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en quelques mots ...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207897" y="2379514"/>
            <a:ext cx="1375469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b="true" sz="1800" spc="36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OBJECTIFS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784804" y="3911165"/>
            <a:ext cx="2161649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b="true" sz="1800" spc="36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NOTRE DÉMARCHE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382874" y="4320544"/>
            <a:ext cx="3043621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89"/>
              </a:lnSpc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Se rassembler en équipe, lieu de confiance</a:t>
            </a:r>
          </a:p>
          <a:p>
            <a:pPr algn="ctr">
              <a:lnSpc>
                <a:spcPts val="1489"/>
              </a:lnSpc>
            </a:pPr>
          </a:p>
          <a:p>
            <a:pPr algn="ctr">
              <a:lnSpc>
                <a:spcPts val="1489"/>
              </a:lnSpc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Partager à partir d’un programme d’année : relire sa vie, méditer des textes bibliques, approfondir des sujets de société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204199" y="2796303"/>
            <a:ext cx="3322859" cy="841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Discerner l’impact de nos choix</a:t>
            </a:r>
          </a:p>
          <a:p>
            <a:pPr algn="ctr">
              <a:lnSpc>
                <a:spcPts val="1399"/>
              </a:lnSpc>
            </a:pP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S’ouvrir aux autres</a:t>
            </a:r>
          </a:p>
          <a:p>
            <a:pPr algn="ctr">
              <a:lnSpc>
                <a:spcPts val="1399"/>
              </a:lnSpc>
            </a:pP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Agir, être co-responsable de la société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382874" y="892769"/>
            <a:ext cx="2953926" cy="118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Donner sens à sa vie en la relisant</a:t>
            </a:r>
          </a:p>
          <a:p>
            <a:pPr algn="ctr">
              <a:lnSpc>
                <a:spcPts val="1399"/>
              </a:lnSpc>
            </a:pP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Se laisser interpeller par les défis de notre société</a:t>
            </a:r>
          </a:p>
          <a:p>
            <a:pPr algn="ctr">
              <a:lnSpc>
                <a:spcPts val="1399"/>
              </a:lnSpc>
            </a:pP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Découvrir la Parole de Dieu, la partager &amp; se laisser interpeller par Elle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207897" y="498825"/>
            <a:ext cx="1600104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b="true" sz="1800" spc="36">
                <a:solidFill>
                  <a:srgbClr val="40801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LES 3 PILIERS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DAGR4uX95m4</dc:identifier>
  <dcterms:modified xsi:type="dcterms:W3CDTF">2011-08-01T06:04:30Z</dcterms:modified>
  <cp:revision>1</cp:revision>
  <dc:title>Flyer ACI</dc:title>
</cp:coreProperties>
</file>