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9"/>
  </p:notesMasterIdLst>
  <p:handoutMasterIdLst>
    <p:handoutMasterId r:id="rId20"/>
  </p:handoutMasterIdLst>
  <p:sldIdLst>
    <p:sldId id="281" r:id="rId3"/>
    <p:sldId id="293" r:id="rId4"/>
    <p:sldId id="292" r:id="rId5"/>
    <p:sldId id="291" r:id="rId6"/>
    <p:sldId id="290" r:id="rId7"/>
    <p:sldId id="294" r:id="rId8"/>
    <p:sldId id="295" r:id="rId9"/>
    <p:sldId id="297" r:id="rId10"/>
    <p:sldId id="296" r:id="rId11"/>
    <p:sldId id="298" r:id="rId12"/>
    <p:sldId id="301" r:id="rId13"/>
    <p:sldId id="302" r:id="rId14"/>
    <p:sldId id="299" r:id="rId15"/>
    <p:sldId id="303" r:id="rId16"/>
    <p:sldId id="304" r:id="rId17"/>
    <p:sldId id="305" r:id="rId1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16D295-FD99-43BB-A1DB-FA017CDC968A}">
          <p14:sldIdLst>
            <p14:sldId id="281"/>
            <p14:sldId id="293"/>
            <p14:sldId id="292"/>
            <p14:sldId id="291"/>
            <p14:sldId id="290"/>
            <p14:sldId id="294"/>
            <p14:sldId id="295"/>
            <p14:sldId id="297"/>
            <p14:sldId id="296"/>
            <p14:sldId id="298"/>
            <p14:sldId id="301"/>
            <p14:sldId id="302"/>
            <p14:sldId id="299"/>
            <p14:sldId id="303"/>
            <p14:sldId id="304"/>
            <p14:sldId id="305"/>
          </p14:sldIdLst>
        </p14:section>
        <p14:section name="Section 2" id="{963573F8-F755-4F5E-A60F-81A8445BFA2D}">
          <p14:sldIdLst/>
        </p14:section>
      </p14:sectionLst>
    </p:ext>
    <p:ext uri="{EFAFB233-063F-42B5-8137-9DF3F51BA10A}">
      <p15:sldGuideLst xmlns:p15="http://schemas.microsoft.com/office/powerpoint/2012/main">
        <p15:guide id="1" pos="483" userDrawn="1">
          <p15:clr>
            <a:srgbClr val="A4A3A4"/>
          </p15:clr>
        </p15:guide>
        <p15:guide id="2" orient="horz" pos="3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222"/>
    <a:srgbClr val="8C2834"/>
    <a:srgbClr val="2F5597"/>
    <a:srgbClr val="5C7BB1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5658" autoAdjust="0"/>
  </p:normalViewPr>
  <p:slideViewPr>
    <p:cSldViewPr snapToGrid="0">
      <p:cViewPr varScale="1">
        <p:scale>
          <a:sx n="90" d="100"/>
          <a:sy n="90" d="100"/>
        </p:scale>
        <p:origin x="822" y="84"/>
      </p:cViewPr>
      <p:guideLst>
        <p:guide pos="483"/>
        <p:guide orient="horz" pos="3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1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DA827A-3D6E-46C3-8843-0E82E51631B1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AF451F-7540-4E1A-9A71-81531AE20DA5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 8" descr="Soleil levant derrière des collines vert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 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1000">
                <a:schemeClr val="accent1">
                  <a:lumMod val="80000"/>
                </a:schemeClr>
              </a:gs>
              <a:gs pos="56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 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523999" y="4829780"/>
            <a:ext cx="9144002" cy="2028219"/>
          </a:xfrm>
        </p:spPr>
        <p:txBody>
          <a:bodyPr rtlCol="0" anchor="ctr">
            <a:noAutofit/>
          </a:bodyPr>
          <a:lstStyle>
            <a:lvl1pPr algn="ctr">
              <a:defRPr sz="60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fr-FR" dirty="0"/>
              <a:t>De nos biens propres</a:t>
            </a:r>
            <a:br>
              <a:rPr lang="fr-FR" dirty="0"/>
            </a:br>
            <a:r>
              <a:rPr lang="fr-FR" dirty="0"/>
              <a:t>au Bien commun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de remplacemen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D3506D7-5CBE-4210-B90C-6CED4A75831B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12D8A3-E684-4E47-9350-5112ABBEE124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8A4B6B-DFE8-45AF-A07A-AF611593934C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FAC65B-59B8-4F53-8CAA-8A02312F1318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183BB-80B4-4661-8398-34C806A19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9B749D-A460-4A97-8C98-8D57E9D27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9FFED2-890E-4175-9CC2-D0A5A5B7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5263D-885B-4A04-9766-B012587E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04AF6C-D261-4F85-8842-3C050EAF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07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46488-9C72-4437-819E-C763FF9D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67BB5-BCEE-4FAD-8CE3-FAA653C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012A1A-C2B8-4B01-AEBB-4513A248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91FC53-A600-4E92-9C28-B49B1499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4A07F-E258-4464-B435-AFE9CD48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65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FACA5-2665-4346-B881-7BEBB56F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835047-B6A9-4C8F-B85D-B885BEC55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88A788-B593-4DD4-908B-6E7DBD5F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5E2E7-2E42-45E9-8DED-6B99D01E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FCECB-229F-4421-9C45-2426D7EA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28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4BE74-F92B-44B2-8F66-BF416E1D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F1AA5F-DEA7-4D7C-A4AF-DD24C8483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804A4E-9BDA-438A-A906-24CFC28A7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2B8F60-2960-43FF-BD61-014EC593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B45C9D-CFFA-49FD-967F-0B74AF4F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61A3F6-5896-47B6-9647-A10D2685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295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63B96-DD2C-4C99-A2B9-2F1EE6DC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F5D6C4-E02D-47AC-8C83-C6AF7400B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FF604C-8D63-49C9-8D47-EC777536E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BE6DAE-CD85-43A9-87D9-18098B0B8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A6BC27-CB21-4ECD-AB55-298838A7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F86568-98E0-4A39-A799-F3F263CF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1F0A0C-EC8E-4104-9122-324CA93D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5F4471-C141-42D2-87CD-1E843F15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101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98498-558B-4397-AA52-14540B4B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45743E-9637-45F5-9A01-0376E5EF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6E1B5A-DF1B-4A98-94BD-8EAC497A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E75179-382D-46EB-93DD-FEE01DBE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25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3D0D69-0FBC-4366-881D-834C1ACC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AC027E-605E-4492-9275-F0A67A98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71F783-4D87-46D6-90C8-F1F4F9E6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92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94D28-5DD0-413D-8F0F-F03B5E42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8FA74-4FCE-4814-B414-441746C0D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DB546-C591-494E-BB8D-74C092FF8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40610E-49B0-4900-AA20-767856A4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033F41-526F-41F1-9CE9-A625F68B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068044-3CC0-481D-84BD-9C30C963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688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62F63-1838-4346-9DCB-96A16588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3516C7-4092-4432-A66F-4193D16AE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93956C-E9A5-48F9-8331-B56E1FBDC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2273D7-F3E5-4CCB-8252-858986BF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ED4A32-E10F-455F-BED4-6FB5CC0A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5EEE83-F07B-4412-8308-0D44B567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692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4D5A7-1B3E-4F76-AE66-03E5CB25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01FC7B-10B6-4071-A18E-EADEEEF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2A8AFD-4404-49CD-992A-E2BAD55F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206B6-4478-4ED5-8F14-30DA15A4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4E43F6-88F2-4728-85B3-268A7159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9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41E0A9B-D3FE-427E-8C35-60725E823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90DE5C-CC95-4857-BCF5-752EFA601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E175CB-B1B2-45A9-BF26-ED97921A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C3978-74E2-4AC0-8718-2F0FC214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04364-F3CD-48E5-8449-245A3A94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34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 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>
              <a:defRPr sz="5200" b="0"/>
            </a:lvl1pPr>
          </a:lstStyle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CC1111-96B2-42CC-8C98-6093049C4705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de remplacem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E90BA69-1639-419E-871B-24E22C3ED7D2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51347D-B560-47B3-8156-BD9DB1F95BBD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F7360B-D4F7-4A17-BF14-3DC862256C45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028AC1-3015-48EA-9A90-43CF9FCC858F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2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0E4F690-131B-4662-9D79-47CA76255DDB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A479D1-BE61-4614-A789-58C0423AA155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DA733526-2339-402A-A1B2-E97167DEC014}" type="datetime1">
              <a:rPr lang="fr-FR" smtClean="0"/>
              <a:t>13/03/2019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1331E7-D4F2-459E-B06D-B4BFC70F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A7C514-9E2F-4396-9DB3-10B39F734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70C22F-A06B-4BA4-ACB3-C40E04186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7042-3A9C-4C46-943B-B13638735FDD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2F1948-7D36-413B-973B-F8104F59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1017AE-D4A5-414B-9C6C-57D402C39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8EB5-F968-4B01-95B5-F5ADD788B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 8" descr="Soleil levant derrière des collines vertes">
            <a:extLst>
              <a:ext uri="{FF2B5EF4-FFF2-40B4-BE49-F238E27FC236}">
                <a16:creationId xmlns:a16="http://schemas.microsoft.com/office/drawing/2014/main" id="{91CEB84E-B21C-43D1-9B7A-D441E35C6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" y="-6593"/>
            <a:ext cx="12188699" cy="4799300"/>
          </a:xfrm>
          <a:prstGeom prst="rect">
            <a:avLst/>
          </a:prstGeom>
        </p:spPr>
      </p:pic>
      <p:sp>
        <p:nvSpPr>
          <p:cNvPr id="5" name="Rectangle 3">
            <a:extLst>
              <a:ext uri="{FF2B5EF4-FFF2-40B4-BE49-F238E27FC236}">
                <a16:creationId xmlns:a16="http://schemas.microsoft.com/office/drawing/2014/main" id="{7A09774A-80E5-4657-BFD3-793FBAD42053}"/>
              </a:ext>
            </a:extLst>
          </p:cNvPr>
          <p:cNvSpPr/>
          <p:nvPr/>
        </p:nvSpPr>
        <p:spPr bwMode="ltGray">
          <a:xfrm>
            <a:off x="-2" y="4887508"/>
            <a:ext cx="12192002" cy="1970491"/>
          </a:xfrm>
          <a:prstGeom prst="rect">
            <a:avLst/>
          </a:prstGeom>
          <a:gradFill flip="none" rotWithShape="1">
            <a:gsLst>
              <a:gs pos="11000">
                <a:schemeClr val="accent1">
                  <a:lumMod val="80000"/>
                </a:schemeClr>
              </a:gs>
              <a:gs pos="56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AE727F8-E458-4BEA-ADEC-6579DF699825}"/>
              </a:ext>
            </a:extLst>
          </p:cNvPr>
          <p:cNvSpPr txBox="1">
            <a:spLocks/>
          </p:cNvSpPr>
          <p:nvPr/>
        </p:nvSpPr>
        <p:spPr>
          <a:xfrm>
            <a:off x="1523999" y="4829780"/>
            <a:ext cx="9144002" cy="20282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</a:rPr>
              <a:t>De nos bien propres</a:t>
            </a:r>
            <a:br>
              <a:rPr lang="fr-FR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</a:rPr>
            </a:br>
            <a:r>
              <a:rPr lang="fr-FR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</a:rPr>
              <a:t>au Bien Commun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D4566D-A01F-43EB-A54A-B34C032021AA}"/>
              </a:ext>
            </a:extLst>
          </p:cNvPr>
          <p:cNvSpPr txBox="1"/>
          <p:nvPr/>
        </p:nvSpPr>
        <p:spPr>
          <a:xfrm>
            <a:off x="7307042" y="852868"/>
            <a:ext cx="504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u="sng" dirty="0">
                <a:solidFill>
                  <a:schemeClr val="bg1"/>
                </a:solidFill>
                <a:effectLst>
                  <a:reflection blurRad="76200" stA="34000" dist="38100" dir="5400000" sy="-100000" algn="bl" rotWithShape="0"/>
                </a:effectLst>
              </a:rPr>
              <a:t>Enquête 2019 - 2020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2B7CC08-5A27-45F5-8D94-72A688E6FC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07" y="87981"/>
            <a:ext cx="1184275" cy="70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131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-6762522" y="3034147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Progression annuelle </a:t>
            </a:r>
          </a:p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par étapes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141316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53BD22-028C-4AF2-B42D-7E29086B3AAE}"/>
              </a:ext>
            </a:extLst>
          </p:cNvPr>
          <p:cNvSpPr txBox="1"/>
          <p:nvPr/>
        </p:nvSpPr>
        <p:spPr>
          <a:xfrm>
            <a:off x="69850" y="2982194"/>
            <a:ext cx="37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D130FAC-ED63-4AC3-9955-D8C90E5F4B10}"/>
              </a:ext>
            </a:extLst>
          </p:cNvPr>
          <p:cNvSpPr txBox="1"/>
          <p:nvPr/>
        </p:nvSpPr>
        <p:spPr>
          <a:xfrm>
            <a:off x="515938" y="498623"/>
            <a:ext cx="1058958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 2 : les biens partagés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C86146A-2117-4E45-B832-48E3DC612279}"/>
              </a:ext>
            </a:extLst>
          </p:cNvPr>
          <p:cNvSpPr txBox="1"/>
          <p:nvPr/>
        </p:nvSpPr>
        <p:spPr>
          <a:xfrm>
            <a:off x="1022968" y="1370757"/>
            <a:ext cx="1116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vivons-nous qui va dans le sens du partage des biens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95F1E4A-DB37-4EAC-848B-BC192A15D9E5}"/>
              </a:ext>
            </a:extLst>
          </p:cNvPr>
          <p:cNvSpPr txBox="1"/>
          <p:nvPr/>
        </p:nvSpPr>
        <p:spPr>
          <a:xfrm>
            <a:off x="1022968" y="2435478"/>
            <a:ext cx="1116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partageons-nous comme biens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324F249-D1A4-49BD-95E7-2B7D1ECFE634}"/>
              </a:ext>
            </a:extLst>
          </p:cNvPr>
          <p:cNvSpPr txBox="1"/>
          <p:nvPr/>
        </p:nvSpPr>
        <p:spPr>
          <a:xfrm>
            <a:off x="1022968" y="3500199"/>
            <a:ext cx="1116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Discerner qui sont les personnes, groupes, inclus/exclus du partage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1A8DD4D-FC21-4C42-8E4D-8DE19A1EC48C}"/>
              </a:ext>
            </a:extLst>
          </p:cNvPr>
          <p:cNvSpPr txBox="1"/>
          <p:nvPr/>
        </p:nvSpPr>
        <p:spPr>
          <a:xfrm>
            <a:off x="1022968" y="4564920"/>
            <a:ext cx="1116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qui se fait déjà et produit du fruit au service de tous et de la solidarité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27A70F-A31B-469D-84E6-776E8F3E9F85}"/>
              </a:ext>
            </a:extLst>
          </p:cNvPr>
          <p:cNvSpPr txBox="1"/>
          <p:nvPr/>
        </p:nvSpPr>
        <p:spPr>
          <a:xfrm>
            <a:off x="1022968" y="5629642"/>
            <a:ext cx="1064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Prises de conscience et actions limitant les déséquilibres et injustices sociales</a:t>
            </a:r>
          </a:p>
        </p:txBody>
      </p:sp>
    </p:spTree>
    <p:extLst>
      <p:ext uri="{BB962C8B-B14F-4D97-AF65-F5344CB8AC3E}">
        <p14:creationId xmlns:p14="http://schemas.microsoft.com/office/powerpoint/2010/main" val="475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-6762522" y="3034147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Progression annuelle </a:t>
            </a:r>
          </a:p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par étapes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141316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53BD22-028C-4AF2-B42D-7E29086B3AAE}"/>
              </a:ext>
            </a:extLst>
          </p:cNvPr>
          <p:cNvSpPr txBox="1"/>
          <p:nvPr/>
        </p:nvSpPr>
        <p:spPr>
          <a:xfrm>
            <a:off x="69850" y="2982194"/>
            <a:ext cx="37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D130FAC-ED63-4AC3-9955-D8C90E5F4B10}"/>
              </a:ext>
            </a:extLst>
          </p:cNvPr>
          <p:cNvSpPr txBox="1"/>
          <p:nvPr/>
        </p:nvSpPr>
        <p:spPr>
          <a:xfrm>
            <a:off x="515938" y="498623"/>
            <a:ext cx="1058958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 3 : vers le Bien Commun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C86146A-2117-4E45-B832-48E3DC612279}"/>
              </a:ext>
            </a:extLst>
          </p:cNvPr>
          <p:cNvSpPr txBox="1"/>
          <p:nvPr/>
        </p:nvSpPr>
        <p:spPr>
          <a:xfrm>
            <a:off x="2989943" y="1322498"/>
            <a:ext cx="621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Elargir le regard sur la vie sociale et favoriser ce qui va dans le sens du Bien Commun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95F1E4A-DB37-4EAC-848B-BC192A15D9E5}"/>
              </a:ext>
            </a:extLst>
          </p:cNvPr>
          <p:cNvSpPr txBox="1"/>
          <p:nvPr/>
        </p:nvSpPr>
        <p:spPr>
          <a:xfrm>
            <a:off x="2989943" y="3967550"/>
            <a:ext cx="621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Interrogations sur le vivre ensemble, le politique et son service du Bien Commun</a:t>
            </a:r>
          </a:p>
        </p:txBody>
      </p:sp>
    </p:spTree>
    <p:extLst>
      <p:ext uri="{BB962C8B-B14F-4D97-AF65-F5344CB8AC3E}">
        <p14:creationId xmlns:p14="http://schemas.microsoft.com/office/powerpoint/2010/main" val="4184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-6762522" y="3034147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Progression annuelle </a:t>
            </a:r>
          </a:p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par étapes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141316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53BD22-028C-4AF2-B42D-7E29086B3AAE}"/>
              </a:ext>
            </a:extLst>
          </p:cNvPr>
          <p:cNvSpPr txBox="1"/>
          <p:nvPr/>
        </p:nvSpPr>
        <p:spPr>
          <a:xfrm>
            <a:off x="69850" y="2982194"/>
            <a:ext cx="37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D130FAC-ED63-4AC3-9955-D8C90E5F4B10}"/>
              </a:ext>
            </a:extLst>
          </p:cNvPr>
          <p:cNvSpPr txBox="1"/>
          <p:nvPr/>
        </p:nvSpPr>
        <p:spPr>
          <a:xfrm>
            <a:off x="515938" y="498623"/>
            <a:ext cx="1058958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 3 : vers le Bien Commun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C86146A-2117-4E45-B832-48E3DC612279}"/>
              </a:ext>
            </a:extLst>
          </p:cNvPr>
          <p:cNvSpPr txBox="1"/>
          <p:nvPr/>
        </p:nvSpPr>
        <p:spPr>
          <a:xfrm>
            <a:off x="1022968" y="1370757"/>
            <a:ext cx="1116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le contenu du « Bien Commun » selon l’enseignement social de l’Eglise</a:t>
            </a:r>
          </a:p>
          <a:p>
            <a:r>
              <a:rPr lang="fr-FR" sz="2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- conditions de vie favorisant la vie en plénitude pour tous</a:t>
            </a:r>
            <a:endParaRPr lang="fr-FR" sz="24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95F1E4A-DB37-4EAC-848B-BC192A15D9E5}"/>
              </a:ext>
            </a:extLst>
          </p:cNvPr>
          <p:cNvSpPr txBox="1"/>
          <p:nvPr/>
        </p:nvSpPr>
        <p:spPr>
          <a:xfrm>
            <a:off x="1022968" y="2374035"/>
            <a:ext cx="1116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 sur les ressources mondiales et les déséquilibres ; biodiversité, écologie intégrale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324F249-D1A4-49BD-95E7-2B7D1ECFE634}"/>
              </a:ext>
            </a:extLst>
          </p:cNvPr>
          <p:cNvSpPr txBox="1"/>
          <p:nvPr/>
        </p:nvSpPr>
        <p:spPr>
          <a:xfrm>
            <a:off x="1022968" y="3069537"/>
            <a:ext cx="1116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compromis inévitables : comment dépasser les intérêts de groupe spécifiques ?</a:t>
            </a:r>
          </a:p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 d’arbitrage, conflits d’intérêts ; prise de conscience ou indifférence ; responsabilité partagée…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1A8DD4D-FC21-4C42-8E4D-8DE19A1EC48C}"/>
              </a:ext>
            </a:extLst>
          </p:cNvPr>
          <p:cNvSpPr txBox="1"/>
          <p:nvPr/>
        </p:nvSpPr>
        <p:spPr>
          <a:xfrm>
            <a:off x="1022968" y="4072815"/>
            <a:ext cx="1116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Recherches de sens et engagement au bénéfice du plus grand nombre ; sobriété heureuse</a:t>
            </a:r>
            <a:endParaRPr lang="fr-FR" sz="24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27A70F-A31B-469D-84E6-776E8F3E9F85}"/>
              </a:ext>
            </a:extLst>
          </p:cNvPr>
          <p:cNvSpPr txBox="1"/>
          <p:nvPr/>
        </p:nvSpPr>
        <p:spPr>
          <a:xfrm>
            <a:off x="1022968" y="4768317"/>
            <a:ext cx="1064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Pratiques du partage de biens dans la perspective du Bien Commun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AB534C-7464-4C64-90AE-0E096389B11C}"/>
              </a:ext>
            </a:extLst>
          </p:cNvPr>
          <p:cNvSpPr txBox="1"/>
          <p:nvPr/>
        </p:nvSpPr>
        <p:spPr>
          <a:xfrm>
            <a:off x="1022968" y="5463819"/>
            <a:ext cx="1064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Vivre ensemble, respect des autres, de la planète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114D034-1210-4830-970D-B3C1C6117450}"/>
              </a:ext>
            </a:extLst>
          </p:cNvPr>
          <p:cNvSpPr txBox="1"/>
          <p:nvPr/>
        </p:nvSpPr>
        <p:spPr>
          <a:xfrm>
            <a:off x="1022968" y="6159322"/>
            <a:ext cx="1064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Evangile et service du Bien Commun</a:t>
            </a:r>
          </a:p>
        </p:txBody>
      </p:sp>
    </p:spTree>
    <p:extLst>
      <p:ext uri="{BB962C8B-B14F-4D97-AF65-F5344CB8AC3E}">
        <p14:creationId xmlns:p14="http://schemas.microsoft.com/office/powerpoint/2010/main" val="3909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1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-6752997" y="4636655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8C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Des enjeux pour</a:t>
            </a:r>
          </a:p>
          <a:p>
            <a:pPr lvl="0"/>
            <a:r>
              <a:rPr lang="fr-FR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 conversion de notre milieu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3034147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1444171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8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55364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0" y="4662055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Des enjeux pour</a:t>
            </a:r>
          </a:p>
          <a:p>
            <a:pPr lvl="0"/>
            <a:r>
              <a:rPr lang="fr-FR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 conversion de notre milieu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141316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3053197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4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55534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-6765697" y="4636655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Des enjeux pour</a:t>
            </a:r>
          </a:p>
          <a:p>
            <a:pPr lvl="0"/>
            <a:r>
              <a:rPr lang="fr-FR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 conversion de notre milieu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141316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3053197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D31B2D-9784-4430-9C87-8DB3AAEE1E1D}"/>
              </a:ext>
            </a:extLst>
          </p:cNvPr>
          <p:cNvSpPr txBox="1"/>
          <p:nvPr/>
        </p:nvSpPr>
        <p:spPr>
          <a:xfrm>
            <a:off x="69850" y="4584929"/>
            <a:ext cx="3746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ENJ</a:t>
            </a:r>
          </a:p>
          <a:p>
            <a:pPr algn="ctr"/>
            <a:r>
              <a:rPr lang="fr-FR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EUX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C3C6A52-EA7F-4ECF-9FDF-83C272C38BC5}"/>
              </a:ext>
            </a:extLst>
          </p:cNvPr>
          <p:cNvSpPr txBox="1"/>
          <p:nvPr/>
        </p:nvSpPr>
        <p:spPr>
          <a:xfrm>
            <a:off x="1022968" y="1089770"/>
            <a:ext cx="1116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Oser parler de nos biens, sortir du tabou, reconnaître ce qui nous est légué et transmis</a:t>
            </a:r>
            <a:endParaRPr lang="fr-FR" sz="24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DA788B-D843-47D5-95AC-5F0EFC1E5630}"/>
              </a:ext>
            </a:extLst>
          </p:cNvPr>
          <p:cNvSpPr txBox="1"/>
          <p:nvPr/>
        </p:nvSpPr>
        <p:spPr>
          <a:xfrm>
            <a:off x="1022968" y="1921362"/>
            <a:ext cx="1116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Valoriser la gérance plus que la propriété des biens qui nous sont confiés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0075A3-98BB-49A7-8426-53AAFE05DF0A}"/>
              </a:ext>
            </a:extLst>
          </p:cNvPr>
          <p:cNvSpPr txBox="1"/>
          <p:nvPr/>
        </p:nvSpPr>
        <p:spPr>
          <a:xfrm>
            <a:off x="1022968" y="2752954"/>
            <a:ext cx="1116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Reconnaître que le partage des biens renouvelle le vivre ensemble et ouvre à la solidarité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E5908C-AE5C-4C1E-BC79-887834846DB0}"/>
              </a:ext>
            </a:extLst>
          </p:cNvPr>
          <p:cNvSpPr txBox="1"/>
          <p:nvPr/>
        </p:nvSpPr>
        <p:spPr>
          <a:xfrm>
            <a:off x="1022968" y="3584546"/>
            <a:ext cx="1116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Insister sur la dynamique d’un tel partage pour rejoindre les jeunes adultes sur ce chemin</a:t>
            </a:r>
            <a:endParaRPr lang="fr-FR" sz="24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497313D-1D28-4DBA-9D9C-0C0C40FAEE72}"/>
              </a:ext>
            </a:extLst>
          </p:cNvPr>
          <p:cNvSpPr txBox="1"/>
          <p:nvPr/>
        </p:nvSpPr>
        <p:spPr>
          <a:xfrm>
            <a:off x="1022968" y="4416138"/>
            <a:ext cx="1064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Favoriser une prise de conscience des inégalités, rappeler la destination universelle des biens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05FA1DB-97FD-4DF6-8048-9E97D44F2192}"/>
              </a:ext>
            </a:extLst>
          </p:cNvPr>
          <p:cNvSpPr txBox="1"/>
          <p:nvPr/>
        </p:nvSpPr>
        <p:spPr>
          <a:xfrm>
            <a:off x="1022968" y="5247730"/>
            <a:ext cx="1064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S’interroger sur le Bien Commun et oser des choix en sa faveur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033548A-14C8-4737-863C-E4C53E9CEDEB}"/>
              </a:ext>
            </a:extLst>
          </p:cNvPr>
          <p:cNvSpPr txBox="1"/>
          <p:nvPr/>
        </p:nvSpPr>
        <p:spPr>
          <a:xfrm>
            <a:off x="1022968" y="6079320"/>
            <a:ext cx="1064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Vivre notre vocation de baptisés en plus grande cohérence avec la pensée sociale de l’Eglise</a:t>
            </a:r>
          </a:p>
        </p:txBody>
      </p:sp>
    </p:spTree>
    <p:extLst>
      <p:ext uri="{BB962C8B-B14F-4D97-AF65-F5344CB8AC3E}">
        <p14:creationId xmlns:p14="http://schemas.microsoft.com/office/powerpoint/2010/main" val="18603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 8" descr="Soleil levant derrière des collines vertes">
            <a:extLst>
              <a:ext uri="{FF2B5EF4-FFF2-40B4-BE49-F238E27FC236}">
                <a16:creationId xmlns:a16="http://schemas.microsoft.com/office/drawing/2014/main" id="{91CEB84E-B21C-43D1-9B7A-D441E35C6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" y="-6593"/>
            <a:ext cx="12188699" cy="4799300"/>
          </a:xfrm>
          <a:prstGeom prst="rect">
            <a:avLst/>
          </a:prstGeom>
        </p:spPr>
      </p:pic>
      <p:sp>
        <p:nvSpPr>
          <p:cNvPr id="5" name="Rectangle 3">
            <a:extLst>
              <a:ext uri="{FF2B5EF4-FFF2-40B4-BE49-F238E27FC236}">
                <a16:creationId xmlns:a16="http://schemas.microsoft.com/office/drawing/2014/main" id="{7A09774A-80E5-4657-BFD3-793FBAD42053}"/>
              </a:ext>
            </a:extLst>
          </p:cNvPr>
          <p:cNvSpPr/>
          <p:nvPr/>
        </p:nvSpPr>
        <p:spPr bwMode="ltGray">
          <a:xfrm>
            <a:off x="-2" y="4887508"/>
            <a:ext cx="12192002" cy="1970491"/>
          </a:xfrm>
          <a:prstGeom prst="rect">
            <a:avLst/>
          </a:prstGeom>
          <a:gradFill flip="none" rotWithShape="1">
            <a:gsLst>
              <a:gs pos="11000">
                <a:schemeClr val="accent1">
                  <a:lumMod val="80000"/>
                </a:schemeClr>
              </a:gs>
              <a:gs pos="56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AE727F8-E458-4BEA-ADEC-6579DF699825}"/>
              </a:ext>
            </a:extLst>
          </p:cNvPr>
          <p:cNvSpPr txBox="1">
            <a:spLocks/>
          </p:cNvSpPr>
          <p:nvPr/>
        </p:nvSpPr>
        <p:spPr>
          <a:xfrm>
            <a:off x="1523999" y="4829780"/>
            <a:ext cx="9144002" cy="20282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</a:rPr>
              <a:t>De nos bien propres</a:t>
            </a:r>
            <a:br>
              <a:rPr lang="fr-FR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</a:rPr>
            </a:br>
            <a:r>
              <a:rPr lang="fr-FR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</a:rPr>
              <a:t>au Bien Commun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D4566D-A01F-43EB-A54A-B34C032021AA}"/>
              </a:ext>
            </a:extLst>
          </p:cNvPr>
          <p:cNvSpPr txBox="1"/>
          <p:nvPr/>
        </p:nvSpPr>
        <p:spPr>
          <a:xfrm>
            <a:off x="7307042" y="852868"/>
            <a:ext cx="504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u="sng" dirty="0">
                <a:solidFill>
                  <a:schemeClr val="bg1"/>
                </a:solidFill>
                <a:effectLst>
                  <a:reflection blurRad="76200" stA="34000" dist="38100" dir="5400000" sy="-100000" algn="bl" rotWithShape="0"/>
                </a:effectLst>
              </a:rPr>
              <a:t>Enquête 2019 - 2020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2B7CC08-5A27-45F5-8D94-72A688E6FC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98" y="84390"/>
            <a:ext cx="1184275" cy="70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5742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-6752997" y="1413164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8C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Pourquoi ce thème ?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3034147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8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55364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3034147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C0411A30-11A9-41FB-936F-0BF6DEA08B23}"/>
              </a:ext>
            </a:extLst>
          </p:cNvPr>
          <p:cNvSpPr/>
          <p:nvPr/>
        </p:nvSpPr>
        <p:spPr>
          <a:xfrm>
            <a:off x="0" y="1432214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Pourquoi ce thème ?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55156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3034147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39121C4E-22FA-4482-B663-1AD5EE18E9A3}"/>
              </a:ext>
            </a:extLst>
          </p:cNvPr>
          <p:cNvSpPr/>
          <p:nvPr/>
        </p:nvSpPr>
        <p:spPr>
          <a:xfrm>
            <a:off x="19049" y="144491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7D994D-3323-44BF-B99B-CA90BAF5FBFF}"/>
              </a:ext>
            </a:extLst>
          </p:cNvPr>
          <p:cNvSpPr/>
          <p:nvPr/>
        </p:nvSpPr>
        <p:spPr>
          <a:xfrm>
            <a:off x="980962" y="1189995"/>
            <a:ext cx="110000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lien fort avec l’actualité</a:t>
            </a: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FR" sz="2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en résonance avec le bien vivre ensemble</a:t>
            </a:r>
          </a:p>
          <a:p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suite à Annecy et à Laudato Si,</a:t>
            </a: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fr-FR" sz="2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puise dans l’enseignement social de l’Eglise</a:t>
            </a:r>
          </a:p>
          <a:p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insistance sur les biens partagés</a:t>
            </a:r>
          </a:p>
          <a:p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interrogation sur la recherche du bien commun </a:t>
            </a:r>
          </a:p>
          <a:p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fr-FR" sz="2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relation aux défis mondiaux actuels</a:t>
            </a:r>
          </a:p>
          <a:p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aussi une opportunité : relier les thèmes d’enquête et de méditation</a:t>
            </a:r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101194-AC71-4B89-A5D0-C6744601CE6C}"/>
              </a:ext>
            </a:extLst>
          </p:cNvPr>
          <p:cNvSpPr txBox="1"/>
          <p:nvPr/>
        </p:nvSpPr>
        <p:spPr>
          <a:xfrm>
            <a:off x="69850" y="1456545"/>
            <a:ext cx="374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</a:t>
            </a:r>
          </a:p>
          <a:p>
            <a:pPr algn="ctr"/>
            <a:r>
              <a:rPr lang="fr-FR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EME</a:t>
            </a:r>
          </a:p>
        </p:txBody>
      </p:sp>
    </p:spTree>
    <p:extLst>
      <p:ext uri="{BB962C8B-B14F-4D97-AF65-F5344CB8AC3E}">
        <p14:creationId xmlns:p14="http://schemas.microsoft.com/office/powerpoint/2010/main" val="29195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1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81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-6752997" y="3034147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8C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Progression annuelle </a:t>
            </a:r>
          </a:p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par étapes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141316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55364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0" y="3053197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Progression annuelle </a:t>
            </a:r>
          </a:p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par étapes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141316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55534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-6762522" y="3034147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Progression annuelle </a:t>
            </a:r>
          </a:p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par étapes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141316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53BD22-028C-4AF2-B42D-7E29086B3AAE}"/>
              </a:ext>
            </a:extLst>
          </p:cNvPr>
          <p:cNvSpPr txBox="1"/>
          <p:nvPr/>
        </p:nvSpPr>
        <p:spPr>
          <a:xfrm>
            <a:off x="69850" y="2982194"/>
            <a:ext cx="37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65A05C9-9381-421F-893B-F3197D89E93F}"/>
              </a:ext>
            </a:extLst>
          </p:cNvPr>
          <p:cNvSpPr txBox="1"/>
          <p:nvPr/>
        </p:nvSpPr>
        <p:spPr>
          <a:xfrm>
            <a:off x="1494814" y="1772394"/>
            <a:ext cx="392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vivons-nous avec nos biens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EA6CD6A-A7CD-48B0-BF4D-25C82A62A666}"/>
              </a:ext>
            </a:extLst>
          </p:cNvPr>
          <p:cNvSpPr txBox="1"/>
          <p:nvPr/>
        </p:nvSpPr>
        <p:spPr>
          <a:xfrm>
            <a:off x="6828029" y="2081842"/>
            <a:ext cx="4277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sont nos choix  (consommation, usages, priorités, éthique…)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A22776-F056-4D96-86D9-7D929BFC77AF}"/>
              </a:ext>
            </a:extLst>
          </p:cNvPr>
          <p:cNvSpPr txBox="1"/>
          <p:nvPr/>
        </p:nvSpPr>
        <p:spPr>
          <a:xfrm>
            <a:off x="4607931" y="4406165"/>
            <a:ext cx="48891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 sens prend l’usage de nos biens (propriété, partage, gestion, lien avec l’Evangile)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F9DD894-6ED8-4EF3-A4BD-14879F68A85A}"/>
              </a:ext>
            </a:extLst>
          </p:cNvPr>
          <p:cNvSpPr txBox="1"/>
          <p:nvPr/>
        </p:nvSpPr>
        <p:spPr>
          <a:xfrm>
            <a:off x="1133134" y="3616820"/>
            <a:ext cx="3443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quoi, à qui servent nos biens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B2EAF8-5A21-4314-B703-DCEE16EBECB4}"/>
              </a:ext>
            </a:extLst>
          </p:cNvPr>
          <p:cNvSpPr txBox="1"/>
          <p:nvPr/>
        </p:nvSpPr>
        <p:spPr>
          <a:xfrm>
            <a:off x="515938" y="498623"/>
            <a:ext cx="1058958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 1 : regard sur nos biens propres (matériels et non matériels)</a:t>
            </a:r>
          </a:p>
        </p:txBody>
      </p:sp>
    </p:spTree>
    <p:extLst>
      <p:ext uri="{BB962C8B-B14F-4D97-AF65-F5344CB8AC3E}">
        <p14:creationId xmlns:p14="http://schemas.microsoft.com/office/powerpoint/2010/main" val="1163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6" grpId="1"/>
      <p:bldP spid="17" grpId="0"/>
      <p:bldP spid="18" grpId="0"/>
      <p:bldP spid="18" grpId="1"/>
      <p:bldP spid="19" grpId="0"/>
      <p:bldP spid="19" grpId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-6762522" y="3034147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Progression annuelle </a:t>
            </a:r>
          </a:p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par étapes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141316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53BD22-028C-4AF2-B42D-7E29086B3AAE}"/>
              </a:ext>
            </a:extLst>
          </p:cNvPr>
          <p:cNvSpPr txBox="1"/>
          <p:nvPr/>
        </p:nvSpPr>
        <p:spPr>
          <a:xfrm>
            <a:off x="69850" y="2982194"/>
            <a:ext cx="37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B2EAF8-5A21-4314-B703-DCEE16EBECB4}"/>
              </a:ext>
            </a:extLst>
          </p:cNvPr>
          <p:cNvSpPr txBox="1"/>
          <p:nvPr/>
        </p:nvSpPr>
        <p:spPr>
          <a:xfrm>
            <a:off x="515938" y="498623"/>
            <a:ext cx="1058958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 1 : regard sur nos biens propres (matériels et non matériels)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D2BB96-B080-4561-B8E8-96DCE448FDA7}"/>
              </a:ext>
            </a:extLst>
          </p:cNvPr>
          <p:cNvSpPr txBox="1"/>
          <p:nvPr/>
        </p:nvSpPr>
        <p:spPr>
          <a:xfrm>
            <a:off x="1041401" y="1593624"/>
            <a:ext cx="1006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biens étant très divers, </a:t>
            </a:r>
            <a:r>
              <a:rPr lang="fr-FR" sz="28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proposer de focaliser le regard sur tel ou tel bien</a:t>
            </a:r>
            <a:endParaRPr lang="fr-FR" sz="28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F55440-928C-465E-8911-DC75FB6C757C}"/>
              </a:ext>
            </a:extLst>
          </p:cNvPr>
          <p:cNvSpPr txBox="1"/>
          <p:nvPr/>
        </p:nvSpPr>
        <p:spPr>
          <a:xfrm>
            <a:off x="1041400" y="3177574"/>
            <a:ext cx="1006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Biens matériels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argent, consommation, héritage, patrimoine, placements…</a:t>
            </a:r>
            <a:endParaRPr lang="fr-FR" sz="24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0E3AC22-33F1-488E-A07C-5E571A2BBE4C}"/>
              </a:ext>
            </a:extLst>
          </p:cNvPr>
          <p:cNvSpPr txBox="1"/>
          <p:nvPr/>
        </p:nvSpPr>
        <p:spPr>
          <a:xfrm>
            <a:off x="1041399" y="3828559"/>
            <a:ext cx="1107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Biens non-matériels :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éducation, culture, insertion professionnelle et sociale, réseaux, capital santé…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BD1312E-8967-4607-8F69-8C3FF4728289}"/>
              </a:ext>
            </a:extLst>
          </p:cNvPr>
          <p:cNvSpPr txBox="1"/>
          <p:nvPr/>
        </p:nvSpPr>
        <p:spPr>
          <a:xfrm>
            <a:off x="1041399" y="4848877"/>
            <a:ext cx="1084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Biens et services produits ou utilisés par (ou pour) notre travail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sens de notre travail, risques, promotion…</a:t>
            </a:r>
          </a:p>
        </p:txBody>
      </p:sp>
    </p:spTree>
    <p:extLst>
      <p:ext uri="{BB962C8B-B14F-4D97-AF65-F5344CB8AC3E}">
        <p14:creationId xmlns:p14="http://schemas.microsoft.com/office/powerpoint/2010/main" val="15309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5619D-D62C-4FAD-A7DE-4D9A9FD3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696978-1122-4648-B70D-969213748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E2B8-4264-4FCE-A7A4-37B8B9675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>
                  <a:alpha val="0"/>
                  <a:lumMod val="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C5EE70B9-B037-449E-B113-62FFC7561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37" y="77795"/>
            <a:ext cx="706232" cy="42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A04E03-13B5-4B51-B774-935C7A10889E}"/>
              </a:ext>
            </a:extLst>
          </p:cNvPr>
          <p:cNvSpPr txBox="1"/>
          <p:nvPr/>
        </p:nvSpPr>
        <p:spPr>
          <a:xfrm>
            <a:off x="5185078" y="26599"/>
            <a:ext cx="614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76200" stA="10000" dist="38100" dir="5400000" sy="-100000" algn="bl" rotWithShape="0"/>
                </a:effectLst>
              </a:rPr>
              <a:t>De nos biens propres au Bien Commun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8440FA4C-41CA-4CA5-99AB-79627A39BEAF}"/>
              </a:ext>
            </a:extLst>
          </p:cNvPr>
          <p:cNvSpPr/>
          <p:nvPr/>
        </p:nvSpPr>
        <p:spPr>
          <a:xfrm>
            <a:off x="-6762522" y="3034147"/>
            <a:ext cx="7523018" cy="1205345"/>
          </a:xfrm>
          <a:prstGeom prst="homePlate">
            <a:avLst>
              <a:gd name="adj" fmla="val 21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Progression annuelle </a:t>
            </a:r>
          </a:p>
          <a:p>
            <a:pPr>
              <a:lnSpc>
                <a:spcPts val="4400"/>
              </a:lnSpc>
            </a:pPr>
            <a:r>
              <a:rPr lang="fr-FR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par étapes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03253B8-8E4D-4B5D-A123-5D1029B12130}"/>
              </a:ext>
            </a:extLst>
          </p:cNvPr>
          <p:cNvSpPr/>
          <p:nvPr/>
        </p:nvSpPr>
        <p:spPr>
          <a:xfrm>
            <a:off x="0" y="1413164"/>
            <a:ext cx="770021" cy="1205345"/>
          </a:xfrm>
          <a:prstGeom prst="homePlate">
            <a:avLst>
              <a:gd name="adj" fmla="val 31897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FEF742E7-FC84-4CA4-ADEE-029A38F362FF}"/>
              </a:ext>
            </a:extLst>
          </p:cNvPr>
          <p:cNvSpPr/>
          <p:nvPr/>
        </p:nvSpPr>
        <p:spPr>
          <a:xfrm>
            <a:off x="0" y="4655130"/>
            <a:ext cx="770021" cy="1205345"/>
          </a:xfrm>
          <a:prstGeom prst="homePlate">
            <a:avLst>
              <a:gd name="adj" fmla="val 31034"/>
            </a:avLst>
          </a:prstGeom>
          <a:solidFill>
            <a:srgbClr val="E4222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53BD22-028C-4AF2-B42D-7E29086B3AAE}"/>
              </a:ext>
            </a:extLst>
          </p:cNvPr>
          <p:cNvSpPr txBox="1"/>
          <p:nvPr/>
        </p:nvSpPr>
        <p:spPr>
          <a:xfrm>
            <a:off x="69850" y="2982194"/>
            <a:ext cx="37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D130FAC-ED63-4AC3-9955-D8C90E5F4B10}"/>
              </a:ext>
            </a:extLst>
          </p:cNvPr>
          <p:cNvSpPr txBox="1"/>
          <p:nvPr/>
        </p:nvSpPr>
        <p:spPr>
          <a:xfrm>
            <a:off x="515938" y="498623"/>
            <a:ext cx="1058958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Etape 2 : les biens partagés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FF78BA-9957-4D6C-86A7-FB85BB8D36F3}"/>
              </a:ext>
            </a:extLst>
          </p:cNvPr>
          <p:cNvSpPr txBox="1"/>
          <p:nvPr/>
        </p:nvSpPr>
        <p:spPr>
          <a:xfrm>
            <a:off x="1127125" y="1413164"/>
            <a:ext cx="1098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volontairement :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biens matériels, temps et vie associative, engagements, 									placements éthiques…</a:t>
            </a:r>
            <a:endParaRPr lang="fr-FR" sz="24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B2C20-06CA-4FA9-9782-1AF47B3CABBE}"/>
              </a:ext>
            </a:extLst>
          </p:cNvPr>
          <p:cNvSpPr/>
          <p:nvPr/>
        </p:nvSpPr>
        <p:spPr>
          <a:xfrm>
            <a:off x="1098048" y="2565725"/>
            <a:ext cx="1087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en société :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eau, climat, ressources de notre terre, biodiversité, éducation et 									culture, sécurité sociale…</a:t>
            </a:r>
            <a:endParaRPr lang="fr-FR" sz="20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F0B856-1C10-410A-BB78-80459B6322A6}"/>
              </a:ext>
            </a:extLst>
          </p:cNvPr>
          <p:cNvSpPr txBox="1"/>
          <p:nvPr/>
        </p:nvSpPr>
        <p:spPr>
          <a:xfrm>
            <a:off x="1098048" y="3718286"/>
            <a:ext cx="778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biens publics,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équipements et services collectifs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0B6E1D-80C3-48D8-A9E1-4A73B5A69C0F}"/>
              </a:ext>
            </a:extLst>
          </p:cNvPr>
          <p:cNvSpPr txBox="1"/>
          <p:nvPr/>
        </p:nvSpPr>
        <p:spPr>
          <a:xfrm>
            <a:off x="1098048" y="4501515"/>
            <a:ext cx="810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biens en milieux professionnels</a:t>
            </a:r>
            <a:endParaRPr lang="fr-FR" sz="2000" b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498F662-9FB1-4E5E-A784-7FAE2C8DF7D2}"/>
              </a:ext>
            </a:extLst>
          </p:cNvPr>
          <p:cNvSpPr txBox="1"/>
          <p:nvPr/>
        </p:nvSpPr>
        <p:spPr>
          <a:xfrm>
            <a:off x="1098048" y="5284744"/>
            <a:ext cx="687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de partage</a:t>
            </a:r>
            <a:endParaRPr lang="fr-FR" sz="2000" b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49030F-3C1A-445F-A56D-64DD3CB04396}"/>
              </a:ext>
            </a:extLst>
          </p:cNvPr>
          <p:cNvSpPr txBox="1"/>
          <p:nvPr/>
        </p:nvSpPr>
        <p:spPr>
          <a:xfrm>
            <a:off x="1098048" y="6067971"/>
            <a:ext cx="79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biens mal partagés : déséquilibres et injustices croissantes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5" grpId="0"/>
      <p:bldP spid="8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Conception Bandes bleues 16: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85_TF16391941_TF16391941.potx" id="{0966E42E-BB83-440A-A457-03762DE07EAB}" vid="{AA67BFFC-5E4C-4601-96F8-BF7F483828C1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695</Words>
  <Application>Microsoft Office PowerPoint</Application>
  <PresentationFormat>Grand écran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Euphemia</vt:lpstr>
      <vt:lpstr>Conception Bandes bleues 16:9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C D</dc:creator>
  <cp:lastModifiedBy>C D</cp:lastModifiedBy>
  <cp:revision>127</cp:revision>
  <dcterms:created xsi:type="dcterms:W3CDTF">2019-02-25T09:21:24Z</dcterms:created>
  <dcterms:modified xsi:type="dcterms:W3CDTF">2019-03-13T13:36:12Z</dcterms:modified>
</cp:coreProperties>
</file>