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9" r:id="rId4"/>
    <p:sldId id="258" r:id="rId5"/>
    <p:sldId id="265" r:id="rId6"/>
    <p:sldId id="268" r:id="rId7"/>
    <p:sldId id="266" r:id="rId8"/>
    <p:sldId id="267" r:id="rId9"/>
    <p:sldId id="260" r:id="rId10"/>
    <p:sldId id="269" r:id="rId11"/>
    <p:sldId id="271" r:id="rId12"/>
    <p:sldId id="270" r:id="rId13"/>
    <p:sldId id="263"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FF06221-1620-4E86-AD47-C822676FCB3B}" type="datetimeFigureOut">
              <a:rPr lang="fr-FR" smtClean="0"/>
              <a:t>09/12/2025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389534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F06221-1620-4E86-AD47-C822676FCB3B}" type="datetimeFigureOut">
              <a:rPr lang="fr-FR" smtClean="0"/>
              <a:t>09/12/2025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242948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F06221-1620-4E86-AD47-C822676FCB3B}" type="datetimeFigureOut">
              <a:rPr lang="fr-FR" smtClean="0"/>
              <a:t>09/12/2025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279225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F06221-1620-4E86-AD47-C822676FCB3B}" type="datetimeFigureOut">
              <a:rPr lang="fr-FR" smtClean="0"/>
              <a:t>09/12/2025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81192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FF06221-1620-4E86-AD47-C822676FCB3B}" type="datetimeFigureOut">
              <a:rPr lang="fr-FR" smtClean="0"/>
              <a:t>09/12/2025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188707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FF06221-1620-4E86-AD47-C822676FCB3B}" type="datetimeFigureOut">
              <a:rPr lang="fr-FR" smtClean="0"/>
              <a:t>09/12/2025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218855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FF06221-1620-4E86-AD47-C822676FCB3B}" type="datetimeFigureOut">
              <a:rPr lang="fr-FR" smtClean="0"/>
              <a:t>09/12/2025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201678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FF06221-1620-4E86-AD47-C822676FCB3B}" type="datetimeFigureOut">
              <a:rPr lang="fr-FR" smtClean="0"/>
              <a:t>09/12/2025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351121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F06221-1620-4E86-AD47-C822676FCB3B}" type="datetimeFigureOut">
              <a:rPr lang="fr-FR" smtClean="0"/>
              <a:t>09/12/2025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131467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FF06221-1620-4E86-AD47-C822676FCB3B}" type="datetimeFigureOut">
              <a:rPr lang="fr-FR" smtClean="0"/>
              <a:t>09/12/2025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33890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FF06221-1620-4E86-AD47-C822676FCB3B}" type="datetimeFigureOut">
              <a:rPr lang="fr-FR" smtClean="0"/>
              <a:t>09/12/2025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49343C-C1E6-4C5A-AFEC-A9B19E2C1750}" type="slidenum">
              <a:rPr lang="fr-FR" smtClean="0"/>
              <a:t>‹N°›</a:t>
            </a:fld>
            <a:endParaRPr lang="fr-FR"/>
          </a:p>
        </p:txBody>
      </p:sp>
    </p:spTree>
    <p:extLst>
      <p:ext uri="{BB962C8B-B14F-4D97-AF65-F5344CB8AC3E}">
        <p14:creationId xmlns:p14="http://schemas.microsoft.com/office/powerpoint/2010/main" val="72237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6221-1620-4E86-AD47-C822676FCB3B}" type="datetimeFigureOut">
              <a:rPr lang="fr-FR" smtClean="0"/>
              <a:t>09/12/2025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9343C-C1E6-4C5A-AFEC-A9B19E2C1750}" type="slidenum">
              <a:rPr lang="fr-FR" smtClean="0"/>
              <a:t>‹N°›</a:t>
            </a:fld>
            <a:endParaRPr lang="fr-FR"/>
          </a:p>
        </p:txBody>
      </p:sp>
    </p:spTree>
    <p:extLst>
      <p:ext uri="{BB962C8B-B14F-4D97-AF65-F5344CB8AC3E}">
        <p14:creationId xmlns:p14="http://schemas.microsoft.com/office/powerpoint/2010/main" val="267525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3345" y="665018"/>
            <a:ext cx="10954327" cy="3888654"/>
          </a:xfrm>
        </p:spPr>
        <p:txBody>
          <a:bodyPr>
            <a:noAutofit/>
          </a:bodyPr>
          <a:lstStyle/>
          <a:p>
            <a:r>
              <a:rPr lang="fr-FR" sz="5400" b="1" dirty="0">
                <a:latin typeface="Arial" panose="020B0604020202020204" pitchFamily="34" charset="0"/>
                <a:cs typeface="Arial" panose="020B0604020202020204" pitchFamily="34" charset="0"/>
              </a:rPr>
              <a:t>Comment créer une insertion des jeunes dans le monde du travail pour la paix ?</a:t>
            </a:r>
          </a:p>
        </p:txBody>
      </p:sp>
    </p:spTree>
    <p:extLst>
      <p:ext uri="{BB962C8B-B14F-4D97-AF65-F5344CB8AC3E}">
        <p14:creationId xmlns:p14="http://schemas.microsoft.com/office/powerpoint/2010/main" val="44126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49382" y="1096818"/>
            <a:ext cx="5975928" cy="5479473"/>
          </a:xfrm>
        </p:spPr>
        <p:txBody>
          <a:bodyPr>
            <a:noAutofit/>
          </a:bodyPr>
          <a:lstStyle/>
          <a:p>
            <a:r>
              <a:rPr lang="fr-FR" sz="2000" b="1" dirty="0"/>
              <a:t>C. Activités de cohésion sociale et paix portées par les jeunes</a:t>
            </a:r>
          </a:p>
          <a:p>
            <a:endParaRPr lang="fr-FR" sz="2000" b="1" dirty="0"/>
          </a:p>
          <a:p>
            <a:r>
              <a:rPr lang="fr-FR" sz="2000" dirty="0"/>
              <a:t>Pour que l’emploi devienne un moteur de paix, les jeunes participent à :</a:t>
            </a:r>
          </a:p>
          <a:p>
            <a:r>
              <a:rPr lang="fr-FR" sz="2000" dirty="0"/>
              <a:t>- Clubs de paix communautaires</a:t>
            </a:r>
          </a:p>
          <a:p>
            <a:r>
              <a:rPr lang="fr-FR" sz="2000" dirty="0"/>
              <a:t>- Sensibilisation dans les quartiers</a:t>
            </a:r>
          </a:p>
          <a:p>
            <a:r>
              <a:rPr lang="fr-FR" sz="2000" dirty="0"/>
              <a:t>- Projets communautaires (assainissement, reboisement, aide aux enfants vulnérables)</a:t>
            </a:r>
          </a:p>
          <a:p>
            <a:r>
              <a:rPr lang="fr-FR" sz="2000" dirty="0"/>
              <a:t>- Médiation des petits conflits locaux</a:t>
            </a:r>
          </a:p>
          <a:p>
            <a:r>
              <a:rPr lang="fr-FR" sz="2000" dirty="0"/>
              <a:t>- Activités sportives et culturelles pour le vivre-ensemble</a:t>
            </a:r>
          </a:p>
          <a:p>
            <a:r>
              <a:rPr lang="fr-FR" sz="2000" dirty="0"/>
              <a:t>👉 </a:t>
            </a:r>
            <a:r>
              <a:rPr lang="fr-FR" sz="2000" b="1" dirty="0"/>
              <a:t>Un jeune inséré devient un ambassadeur de paix.</a:t>
            </a:r>
            <a:endParaRPr lang="fr-FR" sz="2000"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5310" y="429218"/>
            <a:ext cx="5287097" cy="2775784"/>
          </a:xfr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873" y="3611418"/>
            <a:ext cx="5930032" cy="2784764"/>
          </a:xfrm>
          <a:prstGeom prst="rect">
            <a:avLst/>
          </a:prstGeom>
        </p:spPr>
      </p:pic>
    </p:spTree>
    <p:extLst>
      <p:ext uri="{BB962C8B-B14F-4D97-AF65-F5344CB8AC3E}">
        <p14:creationId xmlns:p14="http://schemas.microsoft.com/office/powerpoint/2010/main" val="31584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49381" y="429218"/>
            <a:ext cx="7232073" cy="6147073"/>
          </a:xfrm>
        </p:spPr>
        <p:txBody>
          <a:bodyPr>
            <a:noAutofit/>
          </a:bodyPr>
          <a:lstStyle/>
          <a:p>
            <a:r>
              <a:rPr lang="fr-FR" sz="2000" b="1" dirty="0"/>
              <a:t>L’eau participe-t-elle à la paix dans la ville de Lubumbashi ?</a:t>
            </a:r>
          </a:p>
          <a:p>
            <a:r>
              <a:rPr lang="fr-FR" sz="2000" dirty="0"/>
              <a:t>À Lubumbashi, comme dans toute région en croissance démographique, </a:t>
            </a:r>
            <a:r>
              <a:rPr lang="fr-FR" sz="2000" b="1" dirty="0"/>
              <a:t>l’accès à l'eau</a:t>
            </a:r>
            <a:r>
              <a:rPr lang="fr-FR" sz="2000" dirty="0"/>
              <a:t> est un enjeu humanitaire, économique, sanitaire et social.</a:t>
            </a:r>
            <a:br>
              <a:rPr lang="fr-FR" sz="2000" dirty="0"/>
            </a:br>
            <a:r>
              <a:rPr lang="fr-FR" sz="2000" dirty="0"/>
              <a:t>Une bonne gestion de l’eau réduit les tensions, stabilise les communautés et contribue directement à la paix.</a:t>
            </a:r>
          </a:p>
          <a:p>
            <a:r>
              <a:rPr lang="fr-FR" sz="2000" dirty="0"/>
              <a:t>Grace à la formation suivi au Burkina Faso avec l’ appui de l’ Unesco via Mr Marc Toile et </a:t>
            </a:r>
            <a:r>
              <a:rPr lang="fr-FR" sz="2000" dirty="0" err="1"/>
              <a:t>Umec</a:t>
            </a:r>
            <a:r>
              <a:rPr lang="fr-FR" sz="2000" dirty="0"/>
              <a:t> représentée par le Père Albert Kabuge l’ eau joue un rôle très capital dans le vivre ensemble.</a:t>
            </a:r>
          </a:p>
          <a:p>
            <a:r>
              <a:rPr lang="fr-FR" sz="2000" b="1" dirty="0"/>
              <a:t>L’eau est un facteur de paix durable</a:t>
            </a:r>
          </a:p>
          <a:p>
            <a:r>
              <a:rPr lang="fr-FR" sz="2000" dirty="0"/>
              <a:t>À Lubumbashi, </a:t>
            </a:r>
            <a:r>
              <a:rPr lang="fr-FR" sz="2000" b="1" dirty="0"/>
              <a:t>l’accès équitable et sécurisé à l’eau</a:t>
            </a:r>
            <a:r>
              <a:rPr lang="fr-FR" sz="2000" dirty="0"/>
              <a:t> :</a:t>
            </a:r>
          </a:p>
          <a:p>
            <a:r>
              <a:rPr lang="fr-FR" sz="2000" dirty="0"/>
              <a:t>apaise les tensions entre familles, renforce le vivre-ensemble,</a:t>
            </a:r>
          </a:p>
          <a:p>
            <a:r>
              <a:rPr lang="fr-FR" sz="2000" dirty="0"/>
              <a:t>soutient l’éducation, aide les jeunes à entreprendre,</a:t>
            </a:r>
          </a:p>
          <a:p>
            <a:r>
              <a:rPr lang="fr-FR" sz="2000" dirty="0"/>
              <a:t>améliore la santé, réduit la pauvreté,</a:t>
            </a:r>
          </a:p>
          <a:p>
            <a:r>
              <a:rPr lang="fr-FR" sz="2000" dirty="0"/>
              <a:t>protège les femmes, crée des opportunités économiques,</a:t>
            </a:r>
          </a:p>
          <a:p>
            <a:r>
              <a:rPr lang="fr-FR" sz="2000" dirty="0"/>
              <a:t>et renforce la cohésion sociale.</a:t>
            </a:r>
          </a:p>
          <a:p>
            <a:endParaRPr lang="fr-FR" sz="2000" dirty="0"/>
          </a:p>
        </p:txBody>
      </p:sp>
      <p:pic>
        <p:nvPicPr>
          <p:cNvPr id="3" name="Espace réservé du conten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00614" y="4739226"/>
            <a:ext cx="1572249" cy="2096333"/>
          </a:xfr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740" y="2266281"/>
            <a:ext cx="4292569" cy="2472945"/>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0740" y="169948"/>
            <a:ext cx="4292569" cy="2416479"/>
          </a:xfrm>
          <a:prstGeom prst="rect">
            <a:avLst/>
          </a:prstGeom>
        </p:spPr>
      </p:pic>
    </p:spTree>
    <p:extLst>
      <p:ext uri="{BB962C8B-B14F-4D97-AF65-F5344CB8AC3E}">
        <p14:creationId xmlns:p14="http://schemas.microsoft.com/office/powerpoint/2010/main" val="1323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03200" y="598055"/>
            <a:ext cx="5975928" cy="5479473"/>
          </a:xfrm>
        </p:spPr>
        <p:txBody>
          <a:bodyPr>
            <a:noAutofit/>
          </a:bodyPr>
          <a:lstStyle/>
          <a:p>
            <a:r>
              <a:rPr lang="fr-FR" sz="2800" b="1" dirty="0"/>
              <a:t>3. Indicateurs pour démontrer l’impact Pour </a:t>
            </a:r>
            <a:r>
              <a:rPr lang="fr-FR" sz="2800" b="1" dirty="0" err="1"/>
              <a:t>demontrer</a:t>
            </a:r>
            <a:r>
              <a:rPr lang="fr-FR" sz="2800" b="1" dirty="0"/>
              <a:t> comment les enfants doivent vivre en paix.</a:t>
            </a:r>
          </a:p>
          <a:p>
            <a:r>
              <a:rPr lang="fr-FR" sz="2000" dirty="0"/>
              <a:t>- 20 Enfants scolarisé depuis 3 ans avec nos moyens propres;</a:t>
            </a:r>
          </a:p>
          <a:p>
            <a:r>
              <a:rPr lang="fr-FR" sz="2000" dirty="0"/>
              <a:t>- 40 enfants accompagné partiellement; </a:t>
            </a:r>
          </a:p>
          <a:p>
            <a:r>
              <a:rPr lang="fr-FR" sz="2000" dirty="0"/>
              <a:t>- 65% de jeunes formés (filles/garçons)</a:t>
            </a:r>
          </a:p>
          <a:p>
            <a:r>
              <a:rPr lang="fr-FR" sz="2000" dirty="0"/>
              <a:t>- 65% de jeunes insérés en emploi ou auto-emplois</a:t>
            </a:r>
          </a:p>
          <a:p>
            <a:r>
              <a:rPr lang="fr-FR" sz="2000" dirty="0"/>
              <a:t>- 26 micro-entreprises créées</a:t>
            </a:r>
          </a:p>
          <a:p>
            <a:r>
              <a:rPr lang="fr-FR" sz="2000" dirty="0"/>
              <a:t>- 3 partenariats économiques signés</a:t>
            </a:r>
          </a:p>
          <a:p>
            <a:r>
              <a:rPr lang="fr-FR" sz="2000" dirty="0"/>
              <a:t>Réduction des tensions ou conflits signalés</a:t>
            </a:r>
          </a:p>
          <a:p>
            <a:r>
              <a:rPr lang="fr-FR" sz="2000" dirty="0"/>
              <a:t>Plus de 20  activités communautaires réalisées</a:t>
            </a:r>
          </a:p>
          <a:p>
            <a:r>
              <a:rPr lang="fr-FR" sz="2000" dirty="0"/>
              <a:t>Et Engagement communautaire des jeunes</a:t>
            </a:r>
          </a:p>
        </p:txBody>
      </p:sp>
      <p:pic>
        <p:nvPicPr>
          <p:cNvPr id="3" name="Espace réservé du conten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79127" y="1632862"/>
            <a:ext cx="5671127" cy="4118460"/>
          </a:xfrm>
        </p:spPr>
      </p:pic>
    </p:spTree>
    <p:extLst>
      <p:ext uri="{BB962C8B-B14F-4D97-AF65-F5344CB8AC3E}">
        <p14:creationId xmlns:p14="http://schemas.microsoft.com/office/powerpoint/2010/main" val="230185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600" y="2288540"/>
            <a:ext cx="9743439" cy="2280920"/>
          </a:xfrm>
        </p:spPr>
        <p:txBody>
          <a:bodyPr>
            <a:noAutofit/>
          </a:bodyPr>
          <a:lstStyle/>
          <a:p>
            <a:pPr algn="ct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AU  CCIC, UMEC/WUCT, à l’UNESCO et </a:t>
            </a: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AUX ORGANISATEURS DE CETTE RENCONTRE</a:t>
            </a: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GRAND MERCI </a:t>
            </a:r>
            <a:br>
              <a:rPr lang="fr-FR" sz="2800" b="1" dirty="0">
                <a:latin typeface="Arial" panose="020B0604020202020204" pitchFamily="34" charset="0"/>
                <a:cs typeface="Arial" panose="020B0604020202020204" pitchFamily="34" charset="0"/>
              </a:rPr>
            </a:br>
            <a:br>
              <a:rPr lang="fr-FR" sz="2800" b="1" dirty="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Lubumbashi, 09 Décembre 2025</a:t>
            </a:r>
            <a:br>
              <a:rPr lang="fr-FR" sz="2800" b="1" dirty="0">
                <a:latin typeface="Arial" panose="020B0604020202020204" pitchFamily="34" charset="0"/>
                <a:cs typeface="Arial" panose="020B0604020202020204" pitchFamily="34" charset="0"/>
              </a:rPr>
            </a:b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80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6844" y="355600"/>
            <a:ext cx="6945746" cy="6400800"/>
          </a:xfrm>
        </p:spPr>
        <p:txBody>
          <a:bodyPr>
            <a:noAutofit/>
          </a:bodyPr>
          <a:lstStyle/>
          <a:p>
            <a:pPr algn="l"/>
            <a:br>
              <a:rPr lang="fr-FR" sz="2800" dirty="0">
                <a:latin typeface="Arial" panose="020B0604020202020204" pitchFamily="34" charset="0"/>
                <a:cs typeface="Arial" panose="020B0604020202020204" pitchFamily="34" charset="0"/>
              </a:rPr>
            </a:b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             </a:t>
            </a:r>
            <a:r>
              <a:rPr lang="fr-FR" sz="2800" b="1" dirty="0">
                <a:latin typeface="Arial" panose="020B0604020202020204" pitchFamily="34" charset="0"/>
                <a:cs typeface="Arial" panose="020B0604020202020204" pitchFamily="34" charset="0"/>
              </a:rPr>
              <a:t>BREVE PRESENTATION</a:t>
            </a:r>
            <a:br>
              <a:rPr lang="fr-FR" sz="2800" dirty="0">
                <a:latin typeface="Arial" panose="020B0604020202020204" pitchFamily="34" charset="0"/>
                <a:cs typeface="Arial" panose="020B0604020202020204" pitchFamily="34" charset="0"/>
              </a:rPr>
            </a:br>
            <a:br>
              <a:rPr lang="fr-FR" sz="2800" dirty="0">
                <a:latin typeface="Arial" panose="020B0604020202020204" pitchFamily="34" charset="0"/>
                <a:cs typeface="Arial" panose="020B0604020202020204" pitchFamily="34" charset="0"/>
              </a:rPr>
            </a:br>
            <a:r>
              <a:rPr lang="fr-FR" sz="2400" dirty="0" err="1">
                <a:latin typeface="Arial" panose="020B0604020202020204" pitchFamily="34" charset="0"/>
                <a:cs typeface="Arial" panose="020B0604020202020204" pitchFamily="34" charset="0"/>
              </a:rPr>
              <a:t>Solene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Tshilobo</a:t>
            </a:r>
            <a:r>
              <a:rPr lang="fr-FR" sz="2400" dirty="0">
                <a:latin typeface="Arial" panose="020B0604020202020204" pitchFamily="34" charset="0"/>
                <a:cs typeface="Arial" panose="020B0604020202020204" pitchFamily="34" charset="0"/>
              </a:rPr>
              <a:t> de nationalité congolaise</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Membre de l’UMEC/WUC, de la Voix des filles Afrique, membre des techniciens hydrologues formés au Burkina Faso en février 2025.</a:t>
            </a:r>
            <a:br>
              <a:rPr lang="fr-FR" sz="2400" dirty="0">
                <a:latin typeface="Arial" panose="020B0604020202020204" pitchFamily="34" charset="0"/>
                <a:cs typeface="Arial" panose="020B0604020202020204" pitchFamily="34" charset="0"/>
              </a:rPr>
            </a:b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Professeure à l’ISP de Lubumbashi et je suis présidente de l’ONG ADEPESIDI.</a:t>
            </a:r>
            <a:br>
              <a:rPr lang="fr-FR" sz="2400" dirty="0">
                <a:latin typeface="Arial" panose="020B0604020202020204" pitchFamily="34" charset="0"/>
                <a:cs typeface="Arial" panose="020B0604020202020204" pitchFamily="34" charset="0"/>
              </a:rPr>
            </a:b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Merci pour cette invitation, nous tenterons de vous présenter notre action pour la paix en accompagnant les jeunes dans le monde du travail: « Que faisons-nous, quel impact, nos interventions dans la ville de Lubumbashi en périphérie… »</a:t>
            </a:r>
            <a:br>
              <a:rPr lang="fr-FR" sz="2400" dirty="0">
                <a:latin typeface="Arial" panose="020B0604020202020204" pitchFamily="34" charset="0"/>
                <a:cs typeface="Arial" panose="020B0604020202020204" pitchFamily="34" charset="0"/>
              </a:rPr>
            </a:br>
            <a:br>
              <a:rPr lang="fr-FR" sz="2400" b="1" dirty="0">
                <a:latin typeface="Arial" panose="020B0604020202020204" pitchFamily="34" charset="0"/>
                <a:cs typeface="Arial" panose="020B0604020202020204" pitchFamily="34" charset="0"/>
              </a:rPr>
            </a:br>
            <a:endParaRPr lang="fr-FR" sz="2400" b="1"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876" y="1100364"/>
            <a:ext cx="4480560" cy="4127563"/>
          </a:xfrm>
          <a:prstGeom prst="rect">
            <a:avLst/>
          </a:prstGeom>
        </p:spPr>
      </p:pic>
    </p:spTree>
    <p:extLst>
      <p:ext uri="{BB962C8B-B14F-4D97-AF65-F5344CB8AC3E}">
        <p14:creationId xmlns:p14="http://schemas.microsoft.com/office/powerpoint/2010/main" val="35379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272" y="794327"/>
            <a:ext cx="6160655" cy="1484745"/>
          </a:xfrm>
        </p:spPr>
        <p:txBody>
          <a:bodyPr>
            <a:noAutofit/>
          </a:bodyPr>
          <a:lstStyle/>
          <a:p>
            <a:r>
              <a:rPr lang="fr-FR" b="1" dirty="0">
                <a:latin typeface="Arial" panose="020B0604020202020204" pitchFamily="34" charset="0"/>
                <a:cs typeface="Arial" panose="020B0604020202020204" pitchFamily="34" charset="0"/>
              </a:rPr>
              <a:t>Comprendre la logique : Emploi = Dignité = Paix</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4" name="Espace réservé du texte 3"/>
          <p:cNvSpPr>
            <a:spLocks noGrp="1"/>
          </p:cNvSpPr>
          <p:nvPr>
            <p:ph type="body" sz="half" idx="2"/>
          </p:nvPr>
        </p:nvSpPr>
        <p:spPr>
          <a:xfrm>
            <a:off x="451862" y="2345026"/>
            <a:ext cx="6272211" cy="3811588"/>
          </a:xfrm>
        </p:spPr>
        <p:txBody>
          <a:bodyPr>
            <a:normAutofit/>
          </a:bodyPr>
          <a:lstStyle/>
          <a:p>
            <a:r>
              <a:rPr lang="fr-FR" sz="1800" dirty="0">
                <a:latin typeface="Arial" panose="020B0604020202020204" pitchFamily="34" charset="0"/>
                <a:cs typeface="Arial" panose="020B0604020202020204" pitchFamily="34" charset="0"/>
              </a:rPr>
              <a:t>Les jeunes sans opportunités deviennent souvent :</a:t>
            </a:r>
          </a:p>
          <a:p>
            <a:r>
              <a:rPr lang="fr-FR" sz="1800" dirty="0">
                <a:latin typeface="Arial" panose="020B0604020202020204" pitchFamily="34" charset="0"/>
                <a:cs typeface="Arial" panose="020B0604020202020204" pitchFamily="34" charset="0"/>
              </a:rPr>
              <a:t>vulnérables à la manipulation,</a:t>
            </a:r>
          </a:p>
          <a:p>
            <a:r>
              <a:rPr lang="fr-FR" sz="1800" dirty="0">
                <a:latin typeface="Arial" panose="020B0604020202020204" pitchFamily="34" charset="0"/>
                <a:cs typeface="Arial" panose="020B0604020202020204" pitchFamily="34" charset="0"/>
              </a:rPr>
              <a:t>exposés aux conflits communautaires,</a:t>
            </a:r>
          </a:p>
          <a:p>
            <a:r>
              <a:rPr lang="fr-FR" sz="1800" dirty="0">
                <a:latin typeface="Arial" panose="020B0604020202020204" pitchFamily="34" charset="0"/>
                <a:cs typeface="Arial" panose="020B0604020202020204" pitchFamily="34" charset="0"/>
              </a:rPr>
              <a:t>démotivés et frustrés, ces jeunes vivent sans paix intérieure et cela dégénère par des conflits extériorisés. </a:t>
            </a:r>
          </a:p>
          <a:p>
            <a:r>
              <a:rPr lang="fr-FR" sz="1800" dirty="0">
                <a:latin typeface="Arial" panose="020B0604020202020204" pitchFamily="34" charset="0"/>
                <a:cs typeface="Arial" panose="020B0604020202020204" pitchFamily="34" charset="0"/>
              </a:rPr>
              <a:t>    Que devons-nous faire dans notre petit secteur !!!</a:t>
            </a:r>
          </a:p>
          <a:p>
            <a:r>
              <a:rPr lang="fr-FR" sz="1800" dirty="0">
                <a:latin typeface="Arial" panose="020B0604020202020204" pitchFamily="34" charset="0"/>
                <a:cs typeface="Arial" panose="020B0604020202020204" pitchFamily="34" charset="0"/>
              </a:rPr>
              <a:t> </a:t>
            </a:r>
            <a:r>
              <a:rPr lang="fr-FR" sz="1800" b="1" dirty="0">
                <a:latin typeface="Arial" panose="020B0604020202020204" pitchFamily="34" charset="0"/>
                <a:cs typeface="Arial" panose="020B0604020202020204" pitchFamily="34" charset="0"/>
              </a:rPr>
              <a:t>Créer des opportunités économiques</a:t>
            </a:r>
            <a:r>
              <a:rPr lang="fr-FR" sz="1800" dirty="0">
                <a:latin typeface="Arial" panose="020B0604020202020204" pitchFamily="34" charset="0"/>
                <a:cs typeface="Arial" panose="020B0604020202020204" pitchFamily="34" charset="0"/>
              </a:rPr>
              <a:t> réduit la pauvreté et construit un climat de stabilité sociale et communautaire.</a:t>
            </a:r>
          </a:p>
          <a:p>
            <a:r>
              <a:rPr lang="fr-FR" sz="1800" dirty="0">
                <a:latin typeface="Arial" panose="020B0604020202020204" pitchFamily="34" charset="0"/>
                <a:cs typeface="Arial" panose="020B0604020202020204" pitchFamily="34" charset="0"/>
              </a:rPr>
              <a:t>   Avec notre organisation nous avons voulu créer l’espace de paix, éduquer à la paix par l’initiation aux métiers, à la scolarisation, au temps de rencontres d’amitiés,…</a:t>
            </a: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3985" y="1314109"/>
            <a:ext cx="4906153" cy="3540240"/>
          </a:xfrm>
        </p:spPr>
      </p:pic>
    </p:spTree>
    <p:extLst>
      <p:ext uri="{BB962C8B-B14F-4D97-AF65-F5344CB8AC3E}">
        <p14:creationId xmlns:p14="http://schemas.microsoft.com/office/powerpoint/2010/main" val="393397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415637" y="1043709"/>
            <a:ext cx="4448752" cy="5028479"/>
          </a:xfrm>
        </p:spPr>
        <p:txBody>
          <a:bodyPr>
            <a:normAutofit/>
          </a:bodyPr>
          <a:lstStyle/>
          <a:p>
            <a:r>
              <a:rPr lang="fr-FR" sz="2400" b="1" dirty="0"/>
              <a:t>ADEPESIDI </a:t>
            </a:r>
            <a:r>
              <a:rPr lang="fr-FR" sz="2400" dirty="0"/>
              <a:t>(Association pour le Développement, la Protection, l’Éducation, la Solidarité et l’Inclusion des Défavorisés) a une mission claire : </a:t>
            </a:r>
            <a:r>
              <a:rPr lang="fr-FR" sz="2400" b="1" dirty="0"/>
              <a:t>accompagner les populations vulnérables, promouvoir l’inclusion et renforcer la paix sociale</a:t>
            </a:r>
            <a:r>
              <a:rPr lang="fr-FR" sz="2400" dirty="0"/>
              <a:t>.</a:t>
            </a:r>
          </a:p>
          <a:p>
            <a:r>
              <a:rPr lang="fr-FR" sz="2400" dirty="0"/>
              <a:t>L’insertion des jeunes dans l’emploi pour la paix s’inscrit naturellement dans cette vision.</a:t>
            </a:r>
          </a:p>
          <a:p>
            <a:endParaRPr lang="fr-FR" sz="2000" dirty="0"/>
          </a:p>
        </p:txBody>
      </p:sp>
      <p:pic>
        <p:nvPicPr>
          <p:cNvPr id="3" name="Espace réservé du conten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4389" y="1304168"/>
            <a:ext cx="6942041" cy="3806312"/>
          </a:xfrm>
        </p:spPr>
      </p:pic>
    </p:spTree>
    <p:extLst>
      <p:ext uri="{BB962C8B-B14F-4D97-AF65-F5344CB8AC3E}">
        <p14:creationId xmlns:p14="http://schemas.microsoft.com/office/powerpoint/2010/main" val="336998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272" y="415636"/>
            <a:ext cx="6160655" cy="1863436"/>
          </a:xfrm>
        </p:spPr>
        <p:txBody>
          <a:bodyPr>
            <a:noAutofit/>
          </a:bodyPr>
          <a:lstStyle/>
          <a:p>
            <a:r>
              <a:rPr lang="fr-FR" sz="2800" b="1" dirty="0">
                <a:latin typeface="Arial" panose="020B0604020202020204" pitchFamily="34" charset="0"/>
                <a:cs typeface="Arial" panose="020B0604020202020204" pitchFamily="34" charset="0"/>
              </a:rPr>
              <a:t>1. Positionnement de l’initiative dans la mission d’ADEPESIDI</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4" name="Espace réservé du texte 3"/>
          <p:cNvSpPr>
            <a:spLocks noGrp="1"/>
          </p:cNvSpPr>
          <p:nvPr>
            <p:ph type="body" sz="half" idx="2"/>
          </p:nvPr>
        </p:nvSpPr>
        <p:spPr>
          <a:xfrm>
            <a:off x="451862" y="2345026"/>
            <a:ext cx="5865811" cy="3811588"/>
          </a:xfrm>
        </p:spPr>
        <p:txBody>
          <a:bodyPr>
            <a:normAutofit/>
          </a:bodyPr>
          <a:lstStyle/>
          <a:p>
            <a:r>
              <a:rPr lang="fr-FR" sz="1800" dirty="0"/>
              <a:t>L’initiative répond aux objectifs clés d’ADEPESIDI :</a:t>
            </a:r>
          </a:p>
          <a:p>
            <a:r>
              <a:rPr lang="fr-FR" sz="1800" b="1" dirty="0"/>
              <a:t>Réduction de la vulnérabilité économique des jeunes</a:t>
            </a:r>
            <a:endParaRPr lang="fr-FR" sz="1800" dirty="0"/>
          </a:p>
          <a:p>
            <a:r>
              <a:rPr lang="fr-FR" sz="1800" b="1" dirty="0"/>
              <a:t>Prévention des conflits intercommunautaires</a:t>
            </a:r>
            <a:endParaRPr lang="fr-FR" sz="1800" dirty="0"/>
          </a:p>
          <a:p>
            <a:r>
              <a:rPr lang="fr-FR" sz="1800" b="1" dirty="0"/>
              <a:t>Promotion d’une jeunesse responsable, autonome et actrice de développement</a:t>
            </a:r>
            <a:endParaRPr lang="fr-FR" sz="1800" dirty="0"/>
          </a:p>
          <a:p>
            <a:r>
              <a:rPr lang="fr-FR" sz="1800" b="1" dirty="0"/>
              <a:t>Inclusion sociale des jeunes marginalisés (filles-mères, PVH, non-scolarisés, déplacés, démunis)</a:t>
            </a:r>
            <a:endParaRPr lang="fr-FR" sz="18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0800" y="1782618"/>
            <a:ext cx="4945352" cy="3030364"/>
          </a:xfrm>
        </p:spPr>
      </p:pic>
    </p:spTree>
    <p:extLst>
      <p:ext uri="{BB962C8B-B14F-4D97-AF65-F5344CB8AC3E}">
        <p14:creationId xmlns:p14="http://schemas.microsoft.com/office/powerpoint/2010/main" val="326681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491" y="308177"/>
            <a:ext cx="6271492" cy="1484745"/>
          </a:xfrm>
        </p:spPr>
        <p:txBody>
          <a:bodyPr>
            <a:noAutofit/>
          </a:bodyPr>
          <a:lstStyle/>
          <a:p>
            <a:r>
              <a:rPr lang="fr-FR" sz="2800" b="1" dirty="0">
                <a:latin typeface="Arial" panose="020B0604020202020204" pitchFamily="34" charset="0"/>
                <a:cs typeface="Arial" panose="020B0604020202020204" pitchFamily="34" charset="0"/>
              </a:rPr>
              <a:t>2. Axes d’intervention proposés pour ADEPESIDI</a:t>
            </a:r>
          </a:p>
        </p:txBody>
      </p:sp>
      <p:sp>
        <p:nvSpPr>
          <p:cNvPr id="4" name="Espace réservé du texte 3"/>
          <p:cNvSpPr>
            <a:spLocks noGrp="1"/>
          </p:cNvSpPr>
          <p:nvPr>
            <p:ph type="body" sz="half" idx="2"/>
          </p:nvPr>
        </p:nvSpPr>
        <p:spPr>
          <a:xfrm>
            <a:off x="249382" y="1975572"/>
            <a:ext cx="5975928" cy="3811588"/>
          </a:xfrm>
        </p:spPr>
        <p:txBody>
          <a:bodyPr>
            <a:noAutofit/>
          </a:bodyPr>
          <a:lstStyle/>
          <a:p>
            <a:pPr marL="285750" indent="-285750">
              <a:buFont typeface="Wingdings" panose="05000000000000000000" pitchFamily="2" charset="2"/>
              <a:buChar char="v"/>
            </a:pPr>
            <a:r>
              <a:rPr lang="fr-FR" sz="1800" b="1" dirty="0">
                <a:latin typeface="Arial" panose="020B0604020202020204" pitchFamily="34" charset="0"/>
                <a:cs typeface="Arial" panose="020B0604020202020204" pitchFamily="34" charset="0"/>
              </a:rPr>
              <a:t>Compétences citoyennes et de paix</a:t>
            </a:r>
          </a:p>
          <a:p>
            <a:r>
              <a:rPr lang="fr-FR" sz="1800" dirty="0">
                <a:latin typeface="Arial" panose="020B0604020202020204" pitchFamily="34" charset="0"/>
                <a:cs typeface="Arial" panose="020B0604020202020204" pitchFamily="34" charset="0"/>
              </a:rPr>
              <a:t>Communication non violente</a:t>
            </a:r>
          </a:p>
          <a:p>
            <a:r>
              <a:rPr lang="fr-FR" sz="1800" dirty="0">
                <a:latin typeface="Arial" panose="020B0604020202020204" pitchFamily="34" charset="0"/>
                <a:cs typeface="Arial" panose="020B0604020202020204" pitchFamily="34" charset="0"/>
              </a:rPr>
              <a:t>Leadership communautaire</a:t>
            </a:r>
          </a:p>
          <a:p>
            <a:r>
              <a:rPr lang="fr-FR" sz="1800" dirty="0">
                <a:latin typeface="Arial" panose="020B0604020202020204" pitchFamily="34" charset="0"/>
                <a:cs typeface="Arial" panose="020B0604020202020204" pitchFamily="34" charset="0"/>
              </a:rPr>
              <a:t>Gestion pacifique des conflits-la médiation par nos actions concrètes. </a:t>
            </a:r>
          </a:p>
          <a:p>
            <a:r>
              <a:rPr lang="fr-FR" sz="1800" dirty="0">
                <a:latin typeface="Arial" panose="020B0604020202020204" pitchFamily="34" charset="0"/>
                <a:cs typeface="Arial" panose="020B0604020202020204" pitchFamily="34" charset="0"/>
              </a:rPr>
              <a:t>Vivre-ensemble et cohésion sociale</a:t>
            </a:r>
          </a:p>
          <a:p>
            <a:r>
              <a:rPr lang="fr-FR" sz="1800" dirty="0">
                <a:latin typeface="Arial" panose="020B0604020202020204" pitchFamily="34" charset="0"/>
                <a:cs typeface="Arial" panose="020B0604020202020204" pitchFamily="34" charset="0"/>
              </a:rPr>
              <a:t>Sensibilisation aux VBG et inclusion</a:t>
            </a:r>
          </a:p>
          <a:p>
            <a:endParaRPr lang="fr-FR"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 </a:t>
            </a:r>
            <a:r>
              <a:rPr lang="fr-FR" sz="1800" b="1" dirty="0">
                <a:latin typeface="Arial" panose="020B0604020202020204" pitchFamily="34" charset="0"/>
                <a:cs typeface="Arial" panose="020B0604020202020204" pitchFamily="34" charset="0"/>
              </a:rPr>
              <a:t>ADEPESIDI forme non seulement pour travailler, mais pour vivre en paix.</a:t>
            </a:r>
            <a:endParaRPr lang="fr-FR" sz="1800" dirty="0">
              <a:latin typeface="Arial" panose="020B0604020202020204" pitchFamily="34" charset="0"/>
              <a:cs typeface="Arial" panose="020B0604020202020204" pitchFamily="34" charset="0"/>
            </a:endParaRPr>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9200" y="1243965"/>
            <a:ext cx="5056187" cy="4360545"/>
          </a:xfrm>
        </p:spPr>
      </p:pic>
    </p:spTree>
    <p:extLst>
      <p:ext uri="{BB962C8B-B14F-4D97-AF65-F5344CB8AC3E}">
        <p14:creationId xmlns:p14="http://schemas.microsoft.com/office/powerpoint/2010/main" val="220699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23272" y="1144297"/>
            <a:ext cx="5975928" cy="4342101"/>
          </a:xfrm>
        </p:spPr>
        <p:txBody>
          <a:bodyPr>
            <a:noAutofit/>
          </a:bodyPr>
          <a:lstStyle/>
          <a:p>
            <a:r>
              <a:rPr lang="fr-FR" sz="1800" b="1" dirty="0">
                <a:latin typeface="Arial" panose="020B0604020202020204" pitchFamily="34" charset="0"/>
                <a:cs typeface="Arial" panose="020B0604020202020204" pitchFamily="34" charset="0"/>
              </a:rPr>
              <a:t>A. Formations professionnelles ciblées</a:t>
            </a:r>
          </a:p>
          <a:p>
            <a:r>
              <a:rPr lang="fr-FR" sz="1800" dirty="0">
                <a:latin typeface="Arial" panose="020B0604020202020204" pitchFamily="34" charset="0"/>
                <a:cs typeface="Arial" panose="020B0604020202020204" pitchFamily="34" charset="0"/>
              </a:rPr>
              <a:t>ADEPESIDI peut développer des modules adaptés à la réalité locale :</a:t>
            </a:r>
          </a:p>
          <a:p>
            <a:endParaRPr lang="fr-FR" sz="1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fr-FR" sz="1800" b="1" dirty="0">
                <a:latin typeface="Arial" panose="020B0604020202020204" pitchFamily="34" charset="0"/>
                <a:cs typeface="Arial" panose="020B0604020202020204" pitchFamily="34" charset="0"/>
              </a:rPr>
              <a:t>Compétences techniques</a:t>
            </a:r>
          </a:p>
          <a:p>
            <a:r>
              <a:rPr lang="fr-FR" sz="1800" dirty="0">
                <a:latin typeface="Arial" panose="020B0604020202020204" pitchFamily="34" charset="0"/>
                <a:cs typeface="Arial" panose="020B0604020202020204" pitchFamily="34" charset="0"/>
              </a:rPr>
              <a:t>Agriculture durable et maraîchère</a:t>
            </a:r>
          </a:p>
          <a:p>
            <a:r>
              <a:rPr lang="fr-FR" sz="1800" dirty="0">
                <a:latin typeface="Arial" panose="020B0604020202020204" pitchFamily="34" charset="0"/>
                <a:cs typeface="Arial" panose="020B0604020202020204" pitchFamily="34" charset="0"/>
              </a:rPr>
              <a:t>Transformation agroalimentaire</a:t>
            </a:r>
          </a:p>
          <a:p>
            <a:r>
              <a:rPr lang="fr-FR" sz="1800" dirty="0">
                <a:latin typeface="Arial" panose="020B0604020202020204" pitchFamily="34" charset="0"/>
                <a:cs typeface="Arial" panose="020B0604020202020204" pitchFamily="34" charset="0"/>
              </a:rPr>
              <a:t>Recyclage (papier, plastique, briquettes écologiques)</a:t>
            </a:r>
          </a:p>
          <a:p>
            <a:r>
              <a:rPr lang="fr-FR" sz="1800" dirty="0">
                <a:latin typeface="Arial" panose="020B0604020202020204" pitchFamily="34" charset="0"/>
                <a:cs typeface="Arial" panose="020B0604020202020204" pitchFamily="34" charset="0"/>
              </a:rPr>
              <a:t>TIC et outils numériques</a:t>
            </a:r>
          </a:p>
          <a:p>
            <a:r>
              <a:rPr lang="fr-FR" sz="1800" dirty="0">
                <a:latin typeface="Arial" panose="020B0604020202020204" pitchFamily="34" charset="0"/>
                <a:cs typeface="Arial" panose="020B0604020202020204" pitchFamily="34" charset="0"/>
              </a:rPr>
              <a:t>Couture &amp; artisanat</a:t>
            </a:r>
          </a:p>
          <a:p>
            <a:r>
              <a:rPr lang="fr-FR" sz="1800" dirty="0">
                <a:latin typeface="Arial" panose="020B0604020202020204" pitchFamily="34" charset="0"/>
                <a:cs typeface="Arial" panose="020B0604020202020204" pitchFamily="34" charset="0"/>
              </a:rPr>
              <a:t>Petite mécanique</a:t>
            </a:r>
          </a:p>
          <a:p>
            <a:r>
              <a:rPr lang="fr-FR" sz="1800" dirty="0">
                <a:latin typeface="Arial" panose="020B0604020202020204" pitchFamily="34" charset="0"/>
                <a:cs typeface="Arial" panose="020B0604020202020204" pitchFamily="34" charset="0"/>
              </a:rPr>
              <a:t>Énergies renouvelables</a:t>
            </a:r>
          </a:p>
          <a:p>
            <a:endParaRPr lang="fr-FR" sz="1800" dirty="0">
              <a:latin typeface="Arial" panose="020B0604020202020204" pitchFamily="34" charset="0"/>
              <a:cs typeface="Arial" panose="020B0604020202020204" pitchFamily="34" charset="0"/>
            </a:endParaRPr>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9200" y="1243965"/>
            <a:ext cx="5056187" cy="4360545"/>
          </a:xfrm>
        </p:spPr>
      </p:pic>
    </p:spTree>
    <p:extLst>
      <p:ext uri="{BB962C8B-B14F-4D97-AF65-F5344CB8AC3E}">
        <p14:creationId xmlns:p14="http://schemas.microsoft.com/office/powerpoint/2010/main" val="322190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23272" y="1262409"/>
            <a:ext cx="5975928" cy="4342101"/>
          </a:xfrm>
        </p:spPr>
        <p:txBody>
          <a:bodyPr>
            <a:noAutofit/>
          </a:bodyPr>
          <a:lstStyle/>
          <a:p>
            <a:r>
              <a:rPr lang="fr-FR" sz="1800" b="1" dirty="0">
                <a:latin typeface="Arial" panose="020B0604020202020204" pitchFamily="34" charset="0"/>
                <a:cs typeface="Arial" panose="020B0604020202020204" pitchFamily="34" charset="0"/>
              </a:rPr>
              <a:t>B. Dispositif d’insertion professionnelle</a:t>
            </a:r>
          </a:p>
          <a:p>
            <a:r>
              <a:rPr lang="fr-FR" sz="1800" dirty="0">
                <a:latin typeface="Arial" panose="020B0604020202020204" pitchFamily="34" charset="0"/>
                <a:cs typeface="Arial" panose="020B0604020202020204" pitchFamily="34" charset="0"/>
              </a:rPr>
              <a:t>ADEPESIDI peut mettre en place :</a:t>
            </a:r>
          </a:p>
          <a:p>
            <a:r>
              <a:rPr lang="fr-FR" sz="1800" b="1" dirty="0">
                <a:latin typeface="Arial" panose="020B0604020202020204" pitchFamily="34" charset="0"/>
                <a:cs typeface="Arial" panose="020B0604020202020204" pitchFamily="34" charset="0"/>
              </a:rPr>
              <a:t>1. Des partenariats avec entreprises locales</a:t>
            </a:r>
          </a:p>
          <a:p>
            <a:r>
              <a:rPr lang="fr-FR" sz="1800" dirty="0">
                <a:latin typeface="Arial" panose="020B0604020202020204" pitchFamily="34" charset="0"/>
                <a:cs typeface="Arial" panose="020B0604020202020204" pitchFamily="34" charset="0"/>
              </a:rPr>
              <a:t>- accueils en stage des </a:t>
            </a:r>
            <a:r>
              <a:rPr lang="fr-FR" sz="1800" dirty="0" err="1">
                <a:latin typeface="Arial" panose="020B0604020202020204" pitchFamily="34" charset="0"/>
                <a:cs typeface="Arial" panose="020B0604020202020204" pitchFamily="34" charset="0"/>
              </a:rPr>
              <a:t>ecoles</a:t>
            </a:r>
            <a:r>
              <a:rPr lang="fr-FR" sz="1800" dirty="0">
                <a:latin typeface="Arial" panose="020B0604020202020204" pitchFamily="34" charset="0"/>
                <a:cs typeface="Arial" panose="020B0604020202020204" pitchFamily="34" charset="0"/>
              </a:rPr>
              <a:t> </a:t>
            </a:r>
          </a:p>
          <a:p>
            <a:r>
              <a:rPr lang="fr-FR" sz="1800" dirty="0">
                <a:latin typeface="Arial" panose="020B0604020202020204" pitchFamily="34" charset="0"/>
                <a:cs typeface="Arial" panose="020B0604020202020204" pitchFamily="34" charset="0"/>
              </a:rPr>
              <a:t>- recrutement de jeunes formés</a:t>
            </a:r>
          </a:p>
          <a:p>
            <a:r>
              <a:rPr lang="fr-FR" sz="1800" dirty="0">
                <a:latin typeface="Arial" panose="020B0604020202020204" pitchFamily="34" charset="0"/>
                <a:cs typeface="Arial" panose="020B0604020202020204" pitchFamily="34" charset="0"/>
              </a:rPr>
              <a:t>- collaboration sur les projets communautaires</a:t>
            </a:r>
          </a:p>
          <a:p>
            <a:endParaRPr lang="fr-FR" sz="1800" dirty="0">
              <a:latin typeface="Arial" panose="020B0604020202020204" pitchFamily="34" charset="0"/>
              <a:cs typeface="Arial" panose="020B0604020202020204" pitchFamily="34" charset="0"/>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84788" y="785091"/>
            <a:ext cx="6172200" cy="4375077"/>
          </a:xfrm>
        </p:spPr>
      </p:pic>
    </p:spTree>
    <p:extLst>
      <p:ext uri="{BB962C8B-B14F-4D97-AF65-F5344CB8AC3E}">
        <p14:creationId xmlns:p14="http://schemas.microsoft.com/office/powerpoint/2010/main" val="194472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382" y="101600"/>
            <a:ext cx="6123709" cy="995218"/>
          </a:xfrm>
        </p:spPr>
        <p:txBody>
          <a:bodyPr>
            <a:noAutofit/>
          </a:bodyPr>
          <a:lstStyle/>
          <a:p>
            <a:r>
              <a:rPr lang="fr-FR" sz="2800" b="1" dirty="0">
                <a:latin typeface="Arial" panose="020B0604020202020204" pitchFamily="34" charset="0"/>
                <a:cs typeface="Arial" panose="020B0604020202020204" pitchFamily="34" charset="0"/>
              </a:rPr>
              <a:t>2. Des unités économiques internes</a:t>
            </a:r>
          </a:p>
        </p:txBody>
      </p:sp>
      <p:sp>
        <p:nvSpPr>
          <p:cNvPr id="4" name="Espace réservé du texte 3"/>
          <p:cNvSpPr>
            <a:spLocks noGrp="1"/>
          </p:cNvSpPr>
          <p:nvPr>
            <p:ph type="body" sz="half" idx="2"/>
          </p:nvPr>
        </p:nvSpPr>
        <p:spPr>
          <a:xfrm>
            <a:off x="249382" y="1096818"/>
            <a:ext cx="5975928" cy="5479473"/>
          </a:xfrm>
        </p:spPr>
        <p:txBody>
          <a:bodyPr>
            <a:noAutofit/>
          </a:bodyPr>
          <a:lstStyle/>
          <a:p>
            <a:r>
              <a:rPr lang="fr-FR" sz="2000" dirty="0">
                <a:latin typeface="Arial" panose="020B0604020202020204" pitchFamily="34" charset="0"/>
                <a:cs typeface="Arial" panose="020B0604020202020204" pitchFamily="34" charset="0"/>
              </a:rPr>
              <a:t>ADEPESIDI a déjà  créer ses propres unités modèles :</a:t>
            </a:r>
          </a:p>
          <a:p>
            <a:r>
              <a:rPr lang="fr-FR" sz="2000" dirty="0">
                <a:latin typeface="Arial" panose="020B0604020202020204" pitchFamily="34" charset="0"/>
                <a:cs typeface="Arial" panose="020B0604020202020204" pitchFamily="34" charset="0"/>
              </a:rPr>
              <a:t>- unité de transformation</a:t>
            </a:r>
          </a:p>
          <a:p>
            <a:r>
              <a:rPr lang="fr-FR" sz="2000" dirty="0">
                <a:latin typeface="Arial" panose="020B0604020202020204" pitchFamily="34" charset="0"/>
                <a:cs typeface="Arial" panose="020B0604020202020204" pitchFamily="34" charset="0"/>
              </a:rPr>
              <a:t>- atelier couture</a:t>
            </a:r>
          </a:p>
          <a:p>
            <a:r>
              <a:rPr lang="fr-FR" sz="2000" dirty="0">
                <a:latin typeface="Arial" panose="020B0604020202020204" pitchFamily="34" charset="0"/>
                <a:cs typeface="Arial" panose="020B0604020202020204" pitchFamily="34" charset="0"/>
              </a:rPr>
              <a:t>- unité de recyclage</a:t>
            </a:r>
          </a:p>
          <a:p>
            <a:r>
              <a:rPr lang="fr-FR" sz="2000" dirty="0">
                <a:latin typeface="Arial" panose="020B0604020202020204" pitchFamily="34" charset="0"/>
                <a:cs typeface="Arial" panose="020B0604020202020204" pitchFamily="34" charset="0"/>
              </a:rPr>
              <a:t>- ferme-école</a:t>
            </a:r>
          </a:p>
          <a:p>
            <a:r>
              <a:rPr lang="fr-FR" sz="2000" dirty="0">
                <a:latin typeface="Arial" panose="020B0604020202020204" pitchFamily="34" charset="0"/>
                <a:cs typeface="Arial" panose="020B0604020202020204" pitchFamily="34" charset="0"/>
              </a:rPr>
              <a:t>- espaces numériques d’apprentissage</a:t>
            </a:r>
          </a:p>
          <a:p>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Les jeunes acquièrent l’expérience </a:t>
            </a:r>
            <a:r>
              <a:rPr lang="fr-FR" sz="2000" b="1" i="1" dirty="0">
                <a:latin typeface="Arial" panose="020B0604020202020204" pitchFamily="34" charset="0"/>
                <a:cs typeface="Arial" panose="020B0604020202020204" pitchFamily="34" charset="0"/>
              </a:rPr>
              <a:t>avant</a:t>
            </a:r>
            <a:r>
              <a:rPr lang="fr-FR" sz="2000" b="1" dirty="0">
                <a:latin typeface="Arial" panose="020B0604020202020204" pitchFamily="34" charset="0"/>
                <a:cs typeface="Arial" panose="020B0604020202020204" pitchFamily="34" charset="0"/>
              </a:rPr>
              <a:t> d’aller sur le marché du travail.</a:t>
            </a:r>
            <a:endParaRPr lang="fr-FR" sz="18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3. Incubation de jeunes entrepreneurs</a:t>
            </a:r>
          </a:p>
          <a:p>
            <a:r>
              <a:rPr lang="fr-FR" sz="2000" dirty="0">
                <a:latin typeface="Arial" panose="020B0604020202020204" pitchFamily="34" charset="0"/>
                <a:cs typeface="Arial" panose="020B0604020202020204" pitchFamily="34" charset="0"/>
              </a:rPr>
              <a:t>Coaching</a:t>
            </a:r>
          </a:p>
          <a:p>
            <a:r>
              <a:rPr lang="fr-FR" sz="2000" dirty="0">
                <a:latin typeface="Arial" panose="020B0604020202020204" pitchFamily="34" charset="0"/>
                <a:cs typeface="Arial" panose="020B0604020202020204" pitchFamily="34" charset="0"/>
              </a:rPr>
              <a:t>Montage de plan d’affaires</a:t>
            </a:r>
          </a:p>
          <a:p>
            <a:r>
              <a:rPr lang="fr-FR" sz="2000" dirty="0">
                <a:latin typeface="Arial" panose="020B0604020202020204" pitchFamily="34" charset="0"/>
                <a:cs typeface="Arial" panose="020B0604020202020204" pitchFamily="34" charset="0"/>
              </a:rPr>
              <a:t>Appui à l’accès au crédit / fonds de démarrage</a:t>
            </a:r>
          </a:p>
          <a:p>
            <a:r>
              <a:rPr lang="fr-FR" sz="2000" dirty="0">
                <a:latin typeface="Arial" panose="020B0604020202020204" pitchFamily="34" charset="0"/>
                <a:cs typeface="Arial" panose="020B0604020202020204" pitchFamily="34" charset="0"/>
              </a:rPr>
              <a:t>Accompagnement sur 12 mois</a:t>
            </a:r>
          </a:p>
          <a:p>
            <a:endParaRPr lang="fr-FR" sz="1800" b="1" dirty="0">
              <a:latin typeface="Arial" panose="020B0604020202020204" pitchFamily="34" charset="0"/>
              <a:cs typeface="Arial" panose="020B0604020202020204" pitchFamily="34"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1345" y="59660"/>
            <a:ext cx="5767388" cy="3469005"/>
          </a:xfr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00" y="3550449"/>
            <a:ext cx="4032971" cy="3025842"/>
          </a:xfrm>
          <a:prstGeom prst="rect">
            <a:avLst/>
          </a:prstGeom>
        </p:spPr>
      </p:pic>
    </p:spTree>
    <p:extLst>
      <p:ext uri="{BB962C8B-B14F-4D97-AF65-F5344CB8AC3E}">
        <p14:creationId xmlns:p14="http://schemas.microsoft.com/office/powerpoint/2010/main" val="30173563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859</Words>
  <Application>Microsoft Office PowerPoint</Application>
  <PresentationFormat>Grand écran</PresentationFormat>
  <Paragraphs>87</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Wingdings</vt:lpstr>
      <vt:lpstr>Thème Office</vt:lpstr>
      <vt:lpstr>Comment créer une insertion des jeunes dans le monde du travail pour la paix ?</vt:lpstr>
      <vt:lpstr>               BREVE PRESENTATION  Solene Tshilobo de nationalité congolaise Membre de l’UMEC/WUC, de la Voix des filles Afrique, membre des techniciens hydrologues formés au Burkina Faso en février 2025.  Professeure à l’ISP de Lubumbashi et je suis présidente de l’ONG ADEPESIDI.  Merci pour cette invitation, nous tenterons de vous présenter notre action pour la paix en accompagnant les jeunes dans le monde du travail: « Que faisons-nous, quel impact, nos interventions dans la ville de Lubumbashi en périphérie… »  </vt:lpstr>
      <vt:lpstr>Comprendre la logique : Emploi = Dignité = Paix </vt:lpstr>
      <vt:lpstr>Présentation PowerPoint</vt:lpstr>
      <vt:lpstr>1. Positionnement de l’initiative dans la mission d’ADEPESIDI </vt:lpstr>
      <vt:lpstr>2. Axes d’intervention proposés pour ADEPESIDI</vt:lpstr>
      <vt:lpstr>Présentation PowerPoint</vt:lpstr>
      <vt:lpstr>Présentation PowerPoint</vt:lpstr>
      <vt:lpstr>2. Des unités économiques internes</vt:lpstr>
      <vt:lpstr>Présentation PowerPoint</vt:lpstr>
      <vt:lpstr>Présentation PowerPoint</vt:lpstr>
      <vt:lpstr>Présentation PowerPoint</vt:lpstr>
      <vt:lpstr> AU  CCIC, UMEC/WUCT, à l’UNESCO et  AUX ORGANISATEURS DE CETTE RENCONTRE GRAND MERCI   Lubumbashi, 09 Décembre 2025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HISTOIRE, MES MOTIVATIONS, MON ENTREPRISE ET  MON ONG ADEPESIDI</dc:title>
  <dc:creator>SOLENE TSHILOBO</dc:creator>
  <cp:lastModifiedBy>Marc DELUZET</cp:lastModifiedBy>
  <cp:revision>13</cp:revision>
  <dcterms:created xsi:type="dcterms:W3CDTF">2025-11-25T08:30:19Z</dcterms:created>
  <dcterms:modified xsi:type="dcterms:W3CDTF">2025-12-09T16:21:53Z</dcterms:modified>
</cp:coreProperties>
</file>