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10693400" cy="7556500"/>
  <p:notesSz cx="6797675" cy="9872663"/>
  <p:embeddedFontLst>
    <p:embeddedFont>
      <p:font typeface="Baskerville Display PT" panose="020B0604020202020204" charset="0"/>
      <p:regular r:id="rId4"/>
    </p:embeddedFont>
    <p:embeddedFont>
      <p:font typeface="Baskerville Display PT Bold" panose="020B0604020202020204" charset="0"/>
      <p:regular r:id="rId5"/>
    </p:embeddedFont>
    <p:embeddedFont>
      <p:font typeface="Baskerville Display PT Italics" panose="020B0604020202020204" charset="0"/>
      <p:regular r:id="rId6"/>
    </p:embeddedFont>
    <p:embeddedFont>
      <p:font typeface="Century Gothic Paneuropean" panose="020B0604020202020204" charset="0"/>
      <p:regular r:id="rId7"/>
    </p:embeddedFont>
    <p:embeddedFont>
      <p:font typeface="Century Gothic Paneuropean Bold" panose="020B0604020202020204" charset="0"/>
      <p:regular r:id="rId8"/>
    </p:embeddedFont>
    <p:embeddedFont>
      <p:font typeface="Century Gothic Paneuropean Bold Italics" panose="020B0604020202020204" charset="0"/>
      <p:regular r:id="rId9"/>
    </p:embeddedFont>
    <p:embeddedFont>
      <p:font typeface="Century Gothic Paneuropean Italics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1440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svg"/><Relationship Id="rId18" Type="http://schemas.openxmlformats.org/officeDocument/2006/relationships/image" Target="../media/image1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19" Type="http://schemas.openxmlformats.org/officeDocument/2006/relationships/image" Target="../media/image18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10" Type="http://schemas.openxmlformats.org/officeDocument/2006/relationships/image" Target="../media/image27.jpe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64000" y="-228182"/>
            <a:ext cx="3563999" cy="8033699"/>
            <a:chOff x="0" y="0"/>
            <a:chExt cx="1769142" cy="39878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69142" cy="3987866"/>
            </a:xfrm>
            <a:custGeom>
              <a:avLst/>
              <a:gdLst/>
              <a:ahLst/>
              <a:cxnLst/>
              <a:rect l="l" t="t" r="r" b="b"/>
              <a:pathLst>
                <a:path w="1769142" h="3987866">
                  <a:moveTo>
                    <a:pt x="0" y="0"/>
                  </a:moveTo>
                  <a:lnTo>
                    <a:pt x="1769142" y="0"/>
                  </a:lnTo>
                  <a:lnTo>
                    <a:pt x="1769142" y="3987866"/>
                  </a:lnTo>
                  <a:lnTo>
                    <a:pt x="0" y="398786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" name="AutoShape 4"/>
          <p:cNvSpPr/>
          <p:nvPr/>
        </p:nvSpPr>
        <p:spPr>
          <a:xfrm>
            <a:off x="532968" y="4030249"/>
            <a:ext cx="2583357" cy="0"/>
          </a:xfrm>
          <a:prstGeom prst="line">
            <a:avLst/>
          </a:prstGeom>
          <a:ln w="9525" cap="flat">
            <a:solidFill>
              <a:srgbClr val="40801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5" name="AutoShape 5"/>
          <p:cNvSpPr/>
          <p:nvPr/>
        </p:nvSpPr>
        <p:spPr>
          <a:xfrm>
            <a:off x="3441700" y="0"/>
            <a:ext cx="0" cy="7560000"/>
          </a:xfrm>
          <a:prstGeom prst="line">
            <a:avLst/>
          </a:prstGeom>
          <a:ln w="38100" cap="flat">
            <a:solidFill>
              <a:srgbClr val="97BE0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grpSp>
        <p:nvGrpSpPr>
          <p:cNvPr id="6" name="Group 6"/>
          <p:cNvGrpSpPr/>
          <p:nvPr/>
        </p:nvGrpSpPr>
        <p:grpSpPr>
          <a:xfrm>
            <a:off x="7158480" y="6793234"/>
            <a:ext cx="3533520" cy="315289"/>
            <a:chOff x="0" y="0"/>
            <a:chExt cx="1266334" cy="11299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66334" cy="112992"/>
            </a:xfrm>
            <a:custGeom>
              <a:avLst/>
              <a:gdLst/>
              <a:ahLst/>
              <a:cxnLst/>
              <a:rect l="l" t="t" r="r" b="b"/>
              <a:pathLst>
                <a:path w="1266334" h="112992">
                  <a:moveTo>
                    <a:pt x="0" y="0"/>
                  </a:moveTo>
                  <a:lnTo>
                    <a:pt x="1266334" y="0"/>
                  </a:lnTo>
                  <a:lnTo>
                    <a:pt x="1266334" y="112992"/>
                  </a:lnTo>
                  <a:lnTo>
                    <a:pt x="0" y="112992"/>
                  </a:lnTo>
                  <a:close/>
                </a:path>
              </a:pathLst>
            </a:custGeom>
            <a:solidFill>
              <a:srgbClr val="4C8484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9525"/>
              <a:ext cx="1266334" cy="1225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sp>
        <p:nvSpPr>
          <p:cNvPr id="9" name="AutoShape 9"/>
          <p:cNvSpPr/>
          <p:nvPr/>
        </p:nvSpPr>
        <p:spPr>
          <a:xfrm>
            <a:off x="7175500" y="0"/>
            <a:ext cx="0" cy="7560000"/>
          </a:xfrm>
          <a:prstGeom prst="line">
            <a:avLst/>
          </a:prstGeom>
          <a:ln w="38100" cap="flat">
            <a:solidFill>
              <a:srgbClr val="97BE0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grpSp>
        <p:nvGrpSpPr>
          <p:cNvPr id="10" name="Group 10"/>
          <p:cNvGrpSpPr/>
          <p:nvPr/>
        </p:nvGrpSpPr>
        <p:grpSpPr>
          <a:xfrm>
            <a:off x="7461374" y="323042"/>
            <a:ext cx="2695254" cy="1732556"/>
            <a:chOff x="0" y="0"/>
            <a:chExt cx="3593672" cy="2310075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3593672" cy="2310075"/>
              <a:chOff x="0" y="0"/>
              <a:chExt cx="913631" cy="587298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913631" cy="587298"/>
              </a:xfrm>
              <a:custGeom>
                <a:avLst/>
                <a:gdLst/>
                <a:ahLst/>
                <a:cxnLst/>
                <a:rect l="l" t="t" r="r" b="b"/>
                <a:pathLst>
                  <a:path w="913631" h="587298">
                    <a:moveTo>
                      <a:pt x="456816" y="0"/>
                    </a:moveTo>
                    <a:cubicBezTo>
                      <a:pt x="204523" y="0"/>
                      <a:pt x="0" y="131471"/>
                      <a:pt x="0" y="293649"/>
                    </a:cubicBezTo>
                    <a:cubicBezTo>
                      <a:pt x="0" y="455827"/>
                      <a:pt x="204523" y="587298"/>
                      <a:pt x="456816" y="587298"/>
                    </a:cubicBezTo>
                    <a:cubicBezTo>
                      <a:pt x="709108" y="587298"/>
                      <a:pt x="913631" y="455827"/>
                      <a:pt x="913631" y="293649"/>
                    </a:cubicBezTo>
                    <a:cubicBezTo>
                      <a:pt x="913631" y="131471"/>
                      <a:pt x="709108" y="0"/>
                      <a:pt x="45681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85653" y="36009"/>
                <a:ext cx="742326" cy="49623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97"/>
                  </a:lnSpc>
                </a:pPr>
                <a:endParaRPr/>
              </a:p>
            </p:txBody>
          </p:sp>
        </p:grpSp>
        <p:sp>
          <p:nvSpPr>
            <p:cNvPr id="14" name="Freeform 14"/>
            <p:cNvSpPr/>
            <p:nvPr/>
          </p:nvSpPr>
          <p:spPr>
            <a:xfrm>
              <a:off x="797565" y="514546"/>
              <a:ext cx="2085324" cy="956283"/>
            </a:xfrm>
            <a:custGeom>
              <a:avLst/>
              <a:gdLst/>
              <a:ahLst/>
              <a:cxnLst/>
              <a:rect l="l" t="t" r="r" b="b"/>
              <a:pathLst>
                <a:path w="2085324" h="956283">
                  <a:moveTo>
                    <a:pt x="0" y="0"/>
                  </a:moveTo>
                  <a:lnTo>
                    <a:pt x="2085325" y="0"/>
                  </a:lnTo>
                  <a:lnTo>
                    <a:pt x="2085325" y="956283"/>
                  </a:lnTo>
                  <a:lnTo>
                    <a:pt x="0" y="9562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b="-17573"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487418" y="1586050"/>
              <a:ext cx="2705619" cy="209479"/>
            </a:xfrm>
            <a:custGeom>
              <a:avLst/>
              <a:gdLst/>
              <a:ahLst/>
              <a:cxnLst/>
              <a:rect l="l" t="t" r="r" b="b"/>
              <a:pathLst>
                <a:path w="2705619" h="209479">
                  <a:moveTo>
                    <a:pt x="0" y="0"/>
                  </a:moveTo>
                  <a:lnTo>
                    <a:pt x="2705619" y="0"/>
                  </a:lnTo>
                  <a:lnTo>
                    <a:pt x="2705619" y="209479"/>
                  </a:lnTo>
                  <a:lnTo>
                    <a:pt x="0" y="2094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" t="-596392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805201" y="1368402"/>
            <a:ext cx="1453999" cy="361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39"/>
              </a:lnSpc>
            </a:pPr>
            <a:r>
              <a:rPr lang="en-US" sz="1200" b="1">
                <a:solidFill>
                  <a:srgbClr val="408018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OLIVIER</a:t>
            </a:r>
          </a:p>
          <a:p>
            <a:pPr algn="ctr">
              <a:lnSpc>
                <a:spcPts val="1439"/>
              </a:lnSpc>
            </a:pPr>
            <a:r>
              <a:rPr lang="en-US" sz="1200" b="1">
                <a:solidFill>
                  <a:srgbClr val="408018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EN ÉQUIPE ACI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327853" y="789637"/>
            <a:ext cx="1497508" cy="1497508"/>
            <a:chOff x="0" y="0"/>
            <a:chExt cx="1996677" cy="199667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996677" cy="1996677"/>
            </a:xfrm>
            <a:custGeom>
              <a:avLst/>
              <a:gdLst/>
              <a:ahLst/>
              <a:cxnLst/>
              <a:rect l="l" t="t" r="r" b="b"/>
              <a:pathLst>
                <a:path w="1996677" h="1996677">
                  <a:moveTo>
                    <a:pt x="0" y="0"/>
                  </a:moveTo>
                  <a:lnTo>
                    <a:pt x="1996677" y="0"/>
                  </a:lnTo>
                  <a:lnTo>
                    <a:pt x="1996677" y="1996677"/>
                  </a:lnTo>
                  <a:lnTo>
                    <a:pt x="0" y="19966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9" name="Freeform 19"/>
          <p:cNvSpPr/>
          <p:nvPr/>
        </p:nvSpPr>
        <p:spPr>
          <a:xfrm>
            <a:off x="9748691" y="4152306"/>
            <a:ext cx="766185" cy="1037948"/>
          </a:xfrm>
          <a:custGeom>
            <a:avLst/>
            <a:gdLst/>
            <a:ahLst/>
            <a:cxnLst/>
            <a:rect l="l" t="t" r="r" b="b"/>
            <a:pathLst>
              <a:path w="766185" h="1037948">
                <a:moveTo>
                  <a:pt x="0" y="0"/>
                </a:moveTo>
                <a:lnTo>
                  <a:pt x="766185" y="0"/>
                </a:lnTo>
                <a:lnTo>
                  <a:pt x="766185" y="1037948"/>
                </a:lnTo>
                <a:lnTo>
                  <a:pt x="0" y="10379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157" r="-1786" b="-1157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0" name="Freeform 20"/>
          <p:cNvSpPr/>
          <p:nvPr/>
        </p:nvSpPr>
        <p:spPr>
          <a:xfrm>
            <a:off x="8941543" y="4149595"/>
            <a:ext cx="759523" cy="1040659"/>
          </a:xfrm>
          <a:custGeom>
            <a:avLst/>
            <a:gdLst/>
            <a:ahLst/>
            <a:cxnLst/>
            <a:rect l="l" t="t" r="r" b="b"/>
            <a:pathLst>
              <a:path w="759523" h="1040659">
                <a:moveTo>
                  <a:pt x="0" y="0"/>
                </a:moveTo>
                <a:lnTo>
                  <a:pt x="759523" y="0"/>
                </a:lnTo>
                <a:lnTo>
                  <a:pt x="759523" y="1040659"/>
                </a:lnTo>
                <a:lnTo>
                  <a:pt x="0" y="104065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3890" b="-3294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1" name="Freeform 21"/>
          <p:cNvSpPr/>
          <p:nvPr/>
        </p:nvSpPr>
        <p:spPr>
          <a:xfrm>
            <a:off x="8127733" y="3083444"/>
            <a:ext cx="766185" cy="1028813"/>
          </a:xfrm>
          <a:custGeom>
            <a:avLst/>
            <a:gdLst/>
            <a:ahLst/>
            <a:cxnLst/>
            <a:rect l="l" t="t" r="r" b="b"/>
            <a:pathLst>
              <a:path w="766185" h="1028813">
                <a:moveTo>
                  <a:pt x="0" y="0"/>
                </a:moveTo>
                <a:lnTo>
                  <a:pt x="766185" y="0"/>
                </a:lnTo>
                <a:lnTo>
                  <a:pt x="766185" y="1028813"/>
                </a:lnTo>
                <a:lnTo>
                  <a:pt x="0" y="102881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747" b="-747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2" name="Freeform 22"/>
          <p:cNvSpPr/>
          <p:nvPr/>
        </p:nvSpPr>
        <p:spPr>
          <a:xfrm>
            <a:off x="8127733" y="4149595"/>
            <a:ext cx="766185" cy="1040659"/>
          </a:xfrm>
          <a:custGeom>
            <a:avLst/>
            <a:gdLst/>
            <a:ahLst/>
            <a:cxnLst/>
            <a:rect l="l" t="t" r="r" b="b"/>
            <a:pathLst>
              <a:path w="766185" h="1040659">
                <a:moveTo>
                  <a:pt x="0" y="0"/>
                </a:moveTo>
                <a:lnTo>
                  <a:pt x="766185" y="0"/>
                </a:lnTo>
                <a:lnTo>
                  <a:pt x="766185" y="1040659"/>
                </a:lnTo>
                <a:lnTo>
                  <a:pt x="0" y="104065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49" t="-641" r="-149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3" name="Freeform 23"/>
          <p:cNvSpPr/>
          <p:nvPr/>
        </p:nvSpPr>
        <p:spPr>
          <a:xfrm>
            <a:off x="7324702" y="3083444"/>
            <a:ext cx="759000" cy="1028813"/>
          </a:xfrm>
          <a:custGeom>
            <a:avLst/>
            <a:gdLst/>
            <a:ahLst/>
            <a:cxnLst/>
            <a:rect l="l" t="t" r="r" b="b"/>
            <a:pathLst>
              <a:path w="759000" h="1028813">
                <a:moveTo>
                  <a:pt x="0" y="0"/>
                </a:moveTo>
                <a:lnTo>
                  <a:pt x="758999" y="0"/>
                </a:lnTo>
                <a:lnTo>
                  <a:pt x="758999" y="1028813"/>
                </a:lnTo>
                <a:lnTo>
                  <a:pt x="0" y="102881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887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4" name="Freeform 24"/>
          <p:cNvSpPr/>
          <p:nvPr/>
        </p:nvSpPr>
        <p:spPr>
          <a:xfrm>
            <a:off x="7321109" y="4149595"/>
            <a:ext cx="766185" cy="1040659"/>
          </a:xfrm>
          <a:custGeom>
            <a:avLst/>
            <a:gdLst/>
            <a:ahLst/>
            <a:cxnLst/>
            <a:rect l="l" t="t" r="r" b="b"/>
            <a:pathLst>
              <a:path w="766185" h="1040659">
                <a:moveTo>
                  <a:pt x="0" y="0"/>
                </a:moveTo>
                <a:lnTo>
                  <a:pt x="766185" y="0"/>
                </a:lnTo>
                <a:lnTo>
                  <a:pt x="766185" y="1040659"/>
                </a:lnTo>
                <a:lnTo>
                  <a:pt x="0" y="104065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5" name="Freeform 25"/>
          <p:cNvSpPr/>
          <p:nvPr/>
        </p:nvSpPr>
        <p:spPr>
          <a:xfrm>
            <a:off x="8941543" y="3083444"/>
            <a:ext cx="759681" cy="1028813"/>
          </a:xfrm>
          <a:custGeom>
            <a:avLst/>
            <a:gdLst/>
            <a:ahLst/>
            <a:cxnLst/>
            <a:rect l="l" t="t" r="r" b="b"/>
            <a:pathLst>
              <a:path w="759681" h="1028813">
                <a:moveTo>
                  <a:pt x="0" y="0"/>
                </a:moveTo>
                <a:lnTo>
                  <a:pt x="759681" y="0"/>
                </a:lnTo>
                <a:lnTo>
                  <a:pt x="759681" y="1028813"/>
                </a:lnTo>
                <a:lnTo>
                  <a:pt x="0" y="102881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1151"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26" name="Group 26"/>
          <p:cNvGrpSpPr/>
          <p:nvPr/>
        </p:nvGrpSpPr>
        <p:grpSpPr>
          <a:xfrm>
            <a:off x="467564" y="5538248"/>
            <a:ext cx="2934511" cy="1777183"/>
            <a:chOff x="0" y="0"/>
            <a:chExt cx="3912681" cy="2369577"/>
          </a:xfrm>
        </p:grpSpPr>
        <p:grpSp>
          <p:nvGrpSpPr>
            <p:cNvPr id="27" name="Group 27"/>
            <p:cNvGrpSpPr/>
            <p:nvPr/>
          </p:nvGrpSpPr>
          <p:grpSpPr>
            <a:xfrm>
              <a:off x="0" y="0"/>
              <a:ext cx="3912681" cy="2369577"/>
              <a:chOff x="0" y="0"/>
              <a:chExt cx="1044388" cy="632497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1044388" cy="632497"/>
              </a:xfrm>
              <a:custGeom>
                <a:avLst/>
                <a:gdLst/>
                <a:ahLst/>
                <a:cxnLst/>
                <a:rect l="l" t="t" r="r" b="b"/>
                <a:pathLst>
                  <a:path w="1044388" h="632497">
                    <a:moveTo>
                      <a:pt x="522194" y="0"/>
                    </a:moveTo>
                    <a:cubicBezTo>
                      <a:pt x="233794" y="0"/>
                      <a:pt x="0" y="141589"/>
                      <a:pt x="0" y="316248"/>
                    </a:cubicBezTo>
                    <a:cubicBezTo>
                      <a:pt x="0" y="490907"/>
                      <a:pt x="233794" y="632497"/>
                      <a:pt x="522194" y="632497"/>
                    </a:cubicBezTo>
                    <a:cubicBezTo>
                      <a:pt x="810594" y="632497"/>
                      <a:pt x="1044388" y="490907"/>
                      <a:pt x="1044388" y="316248"/>
                    </a:cubicBezTo>
                    <a:cubicBezTo>
                      <a:pt x="1044388" y="141589"/>
                      <a:pt x="810594" y="0"/>
                      <a:pt x="522194" y="0"/>
                    </a:cubicBezTo>
                    <a:close/>
                  </a:path>
                </a:pathLst>
              </a:custGeom>
              <a:solidFill>
                <a:srgbClr val="97BE0D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97911" y="59297"/>
                <a:ext cx="848565" cy="51390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99"/>
                  </a:lnSpc>
                </a:pPr>
                <a:endParaRPr/>
              </a:p>
            </p:txBody>
          </p:sp>
        </p:grpSp>
        <p:sp>
          <p:nvSpPr>
            <p:cNvPr id="30" name="TextBox 30"/>
            <p:cNvSpPr txBox="1"/>
            <p:nvPr/>
          </p:nvSpPr>
          <p:spPr>
            <a:xfrm>
              <a:off x="492095" y="443410"/>
              <a:ext cx="2928491" cy="19261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9"/>
                </a:lnSpc>
              </a:pPr>
              <a:r>
                <a:rPr lang="en-US" sz="999" b="1">
                  <a:solidFill>
                    <a:srgbClr val="FFFFFF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L’Université d'été de l’ACI a été une très riche expérience intergénérationnelle faite de rencontres et de découvertes. </a:t>
              </a:r>
            </a:p>
            <a:p>
              <a:pPr algn="ctr">
                <a:lnSpc>
                  <a:spcPts val="1299"/>
                </a:lnSpc>
              </a:pPr>
              <a:r>
                <a:rPr lang="en-US" sz="999" b="1">
                  <a:solidFill>
                    <a:srgbClr val="FFFFFF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Elle m'a permis de participer à des tables rondes sur le thème de la démocratie qui est plus qu'essentiel aujourd’hui.</a:t>
              </a:r>
            </a:p>
            <a:p>
              <a:pPr algn="ctr">
                <a:lnSpc>
                  <a:spcPts val="1299"/>
                </a:lnSpc>
              </a:pPr>
              <a:endParaRPr lang="en-US" sz="999" b="1">
                <a:solidFill>
                  <a:srgbClr val="FFFFFF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endParaRP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434315" y="2265148"/>
            <a:ext cx="2934511" cy="1610280"/>
            <a:chOff x="0" y="0"/>
            <a:chExt cx="3912681" cy="2147040"/>
          </a:xfrm>
        </p:grpSpPr>
        <p:grpSp>
          <p:nvGrpSpPr>
            <p:cNvPr id="32" name="Group 32"/>
            <p:cNvGrpSpPr/>
            <p:nvPr/>
          </p:nvGrpSpPr>
          <p:grpSpPr>
            <a:xfrm>
              <a:off x="0" y="0"/>
              <a:ext cx="3912681" cy="2147040"/>
              <a:chOff x="0" y="0"/>
              <a:chExt cx="1149531" cy="630793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1149531" cy="630793"/>
              </a:xfrm>
              <a:custGeom>
                <a:avLst/>
                <a:gdLst/>
                <a:ahLst/>
                <a:cxnLst/>
                <a:rect l="l" t="t" r="r" b="b"/>
                <a:pathLst>
                  <a:path w="1149531" h="630793">
                    <a:moveTo>
                      <a:pt x="574766" y="0"/>
                    </a:moveTo>
                    <a:cubicBezTo>
                      <a:pt x="257331" y="0"/>
                      <a:pt x="0" y="141208"/>
                      <a:pt x="0" y="315396"/>
                    </a:cubicBezTo>
                    <a:cubicBezTo>
                      <a:pt x="0" y="489585"/>
                      <a:pt x="257331" y="630793"/>
                      <a:pt x="574766" y="630793"/>
                    </a:cubicBezTo>
                    <a:cubicBezTo>
                      <a:pt x="892200" y="630793"/>
                      <a:pt x="1149531" y="489585"/>
                      <a:pt x="1149531" y="315396"/>
                    </a:cubicBezTo>
                    <a:cubicBezTo>
                      <a:pt x="1149531" y="141208"/>
                      <a:pt x="892200" y="0"/>
                      <a:pt x="574766" y="0"/>
                    </a:cubicBezTo>
                    <a:close/>
                  </a:path>
                </a:pathLst>
              </a:custGeom>
              <a:solidFill>
                <a:srgbClr val="97BE0D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107769" y="59137"/>
                <a:ext cx="933994" cy="51251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99"/>
                  </a:lnSpc>
                </a:pPr>
                <a:endParaRPr/>
              </a:p>
            </p:txBody>
          </p:sp>
        </p:grpSp>
        <p:sp>
          <p:nvSpPr>
            <p:cNvPr id="35" name="TextBox 35"/>
            <p:cNvSpPr txBox="1"/>
            <p:nvPr/>
          </p:nvSpPr>
          <p:spPr>
            <a:xfrm>
              <a:off x="296541" y="466950"/>
              <a:ext cx="3319598" cy="12784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9"/>
                </a:lnSpc>
              </a:pPr>
              <a:r>
                <a:rPr lang="en-US" sz="999" b="1">
                  <a:solidFill>
                    <a:srgbClr val="FFFFFF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En ACI, l’équipe m’invite à parler vrai, à écouter, et à remettre en question mes certitudes. Je prends le temps de partager en confiance, d’approfondir ma foi et d’aborder des sujets que je n’aurais pas explorés seul.</a:t>
              </a:r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363688" y="4136849"/>
            <a:ext cx="1461672" cy="1461672"/>
            <a:chOff x="0" y="0"/>
            <a:chExt cx="1948897" cy="1948897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1948897" cy="1948897"/>
            </a:xfrm>
            <a:custGeom>
              <a:avLst/>
              <a:gdLst/>
              <a:ahLst/>
              <a:cxnLst/>
              <a:rect l="l" t="t" r="r" b="b"/>
              <a:pathLst>
                <a:path w="1948897" h="1948897">
                  <a:moveTo>
                    <a:pt x="0" y="0"/>
                  </a:moveTo>
                  <a:lnTo>
                    <a:pt x="1948897" y="0"/>
                  </a:lnTo>
                  <a:lnTo>
                    <a:pt x="1948897" y="1948897"/>
                  </a:lnTo>
                  <a:lnTo>
                    <a:pt x="0" y="1948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3847141" y="5423644"/>
            <a:ext cx="2985727" cy="1971414"/>
            <a:chOff x="0" y="0"/>
            <a:chExt cx="1070017" cy="70651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1070017" cy="706510"/>
            </a:xfrm>
            <a:custGeom>
              <a:avLst/>
              <a:gdLst/>
              <a:ahLst/>
              <a:cxnLst/>
              <a:rect l="l" t="t" r="r" b="b"/>
              <a:pathLst>
                <a:path w="1070017" h="706510">
                  <a:moveTo>
                    <a:pt x="95940" y="0"/>
                  </a:moveTo>
                  <a:lnTo>
                    <a:pt x="974077" y="0"/>
                  </a:lnTo>
                  <a:cubicBezTo>
                    <a:pt x="999522" y="0"/>
                    <a:pt x="1023925" y="10108"/>
                    <a:pt x="1041917" y="28100"/>
                  </a:cubicBezTo>
                  <a:cubicBezTo>
                    <a:pt x="1059909" y="46092"/>
                    <a:pt x="1070017" y="70495"/>
                    <a:pt x="1070017" y="95940"/>
                  </a:cubicBezTo>
                  <a:lnTo>
                    <a:pt x="1070017" y="610570"/>
                  </a:lnTo>
                  <a:cubicBezTo>
                    <a:pt x="1070017" y="636015"/>
                    <a:pt x="1059909" y="660418"/>
                    <a:pt x="1041917" y="678410"/>
                  </a:cubicBezTo>
                  <a:cubicBezTo>
                    <a:pt x="1023925" y="696402"/>
                    <a:pt x="999522" y="706510"/>
                    <a:pt x="974077" y="706510"/>
                  </a:cubicBezTo>
                  <a:lnTo>
                    <a:pt x="95940" y="706510"/>
                  </a:lnTo>
                  <a:cubicBezTo>
                    <a:pt x="70495" y="706510"/>
                    <a:pt x="46092" y="696402"/>
                    <a:pt x="28100" y="678410"/>
                  </a:cubicBezTo>
                  <a:cubicBezTo>
                    <a:pt x="10108" y="660418"/>
                    <a:pt x="0" y="636015"/>
                    <a:pt x="0" y="610570"/>
                  </a:cubicBezTo>
                  <a:lnTo>
                    <a:pt x="0" y="95940"/>
                  </a:lnTo>
                  <a:cubicBezTo>
                    <a:pt x="0" y="70495"/>
                    <a:pt x="10108" y="46092"/>
                    <a:pt x="28100" y="28100"/>
                  </a:cubicBezTo>
                  <a:cubicBezTo>
                    <a:pt x="46092" y="10108"/>
                    <a:pt x="70495" y="0"/>
                    <a:pt x="95940" y="0"/>
                  </a:cubicBezTo>
                  <a:close/>
                </a:path>
              </a:pathLst>
            </a:custGeom>
            <a:solidFill>
              <a:srgbClr val="80BD9E">
                <a:alpha val="37647"/>
              </a:srgbClr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-19050"/>
              <a:ext cx="1070017" cy="7255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41" name="Freeform 41"/>
          <p:cNvSpPr/>
          <p:nvPr/>
        </p:nvSpPr>
        <p:spPr>
          <a:xfrm>
            <a:off x="4056964" y="6763425"/>
            <a:ext cx="240062" cy="240062"/>
          </a:xfrm>
          <a:custGeom>
            <a:avLst/>
            <a:gdLst/>
            <a:ahLst/>
            <a:cxnLst/>
            <a:rect l="l" t="t" r="r" b="b"/>
            <a:pathLst>
              <a:path w="240062" h="240062">
                <a:moveTo>
                  <a:pt x="0" y="0"/>
                </a:moveTo>
                <a:lnTo>
                  <a:pt x="240062" y="0"/>
                </a:lnTo>
                <a:lnTo>
                  <a:pt x="240062" y="240062"/>
                </a:lnTo>
                <a:lnTo>
                  <a:pt x="0" y="24006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2" name="Freeform 42"/>
          <p:cNvSpPr/>
          <p:nvPr/>
        </p:nvSpPr>
        <p:spPr>
          <a:xfrm>
            <a:off x="4056964" y="7070345"/>
            <a:ext cx="240062" cy="240062"/>
          </a:xfrm>
          <a:custGeom>
            <a:avLst/>
            <a:gdLst/>
            <a:ahLst/>
            <a:cxnLst/>
            <a:rect l="l" t="t" r="r" b="b"/>
            <a:pathLst>
              <a:path w="240062" h="240062">
                <a:moveTo>
                  <a:pt x="0" y="0"/>
                </a:moveTo>
                <a:lnTo>
                  <a:pt x="240062" y="0"/>
                </a:lnTo>
                <a:lnTo>
                  <a:pt x="240062" y="240062"/>
                </a:lnTo>
                <a:lnTo>
                  <a:pt x="0" y="240062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3" name="Freeform 43"/>
          <p:cNvSpPr/>
          <p:nvPr/>
        </p:nvSpPr>
        <p:spPr>
          <a:xfrm>
            <a:off x="4575025" y="7021694"/>
            <a:ext cx="337364" cy="337364"/>
          </a:xfrm>
          <a:custGeom>
            <a:avLst/>
            <a:gdLst/>
            <a:ahLst/>
            <a:cxnLst/>
            <a:rect l="l" t="t" r="r" b="b"/>
            <a:pathLst>
              <a:path w="337364" h="337364">
                <a:moveTo>
                  <a:pt x="0" y="0"/>
                </a:moveTo>
                <a:lnTo>
                  <a:pt x="337363" y="0"/>
                </a:lnTo>
                <a:lnTo>
                  <a:pt x="337363" y="337364"/>
                </a:lnTo>
                <a:lnTo>
                  <a:pt x="0" y="33736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4" name="Freeform 44"/>
          <p:cNvSpPr/>
          <p:nvPr/>
        </p:nvSpPr>
        <p:spPr>
          <a:xfrm>
            <a:off x="4248975" y="7021694"/>
            <a:ext cx="432038" cy="319708"/>
          </a:xfrm>
          <a:custGeom>
            <a:avLst/>
            <a:gdLst/>
            <a:ahLst/>
            <a:cxnLst/>
            <a:rect l="l" t="t" r="r" b="b"/>
            <a:pathLst>
              <a:path w="432038" h="319708">
                <a:moveTo>
                  <a:pt x="0" y="0"/>
                </a:moveTo>
                <a:lnTo>
                  <a:pt x="432038" y="0"/>
                </a:lnTo>
                <a:lnTo>
                  <a:pt x="432038" y="319708"/>
                </a:lnTo>
                <a:lnTo>
                  <a:pt x="0" y="319708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5" name="TextBox 45"/>
          <p:cNvSpPr txBox="1"/>
          <p:nvPr/>
        </p:nvSpPr>
        <p:spPr>
          <a:xfrm>
            <a:off x="4034378" y="5487074"/>
            <a:ext cx="2798490" cy="1257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99"/>
              </a:lnSpc>
            </a:pPr>
            <a:r>
              <a:rPr lang="en-US" sz="999" b="1" spc="9">
                <a:solidFill>
                  <a:srgbClr val="408018"/>
                </a:solidFill>
                <a:latin typeface="Baskerville Display PT Bold"/>
                <a:ea typeface="Baskerville Display PT Bold"/>
                <a:cs typeface="Baskerville Display PT Bold"/>
                <a:sym typeface="Baskerville Display PT Bold"/>
              </a:rPr>
              <a:t>ACI </a:t>
            </a:r>
            <a:r>
              <a:rPr lang="en-US" sz="999" i="1" spc="9">
                <a:solidFill>
                  <a:srgbClr val="408018"/>
                </a:solidFill>
                <a:latin typeface="Baskerville Display PT Italics"/>
                <a:ea typeface="Baskerville Display PT Italics"/>
                <a:cs typeface="Baskerville Display PT Italics"/>
                <a:sym typeface="Baskerville Display PT Italics"/>
              </a:rPr>
              <a:t>[nom territoire] Prénom, Nom </a:t>
            </a:r>
          </a:p>
          <a:p>
            <a:pPr algn="l">
              <a:lnSpc>
                <a:spcPts val="1399"/>
              </a:lnSpc>
            </a:pPr>
            <a:r>
              <a:rPr lang="en-US" sz="999" i="1" spc="9">
                <a:solidFill>
                  <a:srgbClr val="408018"/>
                </a:solidFill>
                <a:latin typeface="Baskerville Display PT Italics"/>
                <a:ea typeface="Baskerville Display PT Italics"/>
                <a:cs typeface="Baskerville Display PT Italics"/>
                <a:sym typeface="Baskerville Display PT Italics"/>
              </a:rPr>
              <a:t>Fonction, email</a:t>
            </a:r>
          </a:p>
          <a:p>
            <a:pPr algn="l">
              <a:lnSpc>
                <a:spcPts val="420"/>
              </a:lnSpc>
            </a:pPr>
            <a:endParaRPr lang="en-US" sz="999" i="1" spc="9">
              <a:solidFill>
                <a:srgbClr val="408018"/>
              </a:solidFill>
              <a:latin typeface="Baskerville Display PT Italics"/>
              <a:ea typeface="Baskerville Display PT Italics"/>
              <a:cs typeface="Baskerville Display PT Italics"/>
              <a:sym typeface="Baskerville Display PT Italics"/>
            </a:endParaRPr>
          </a:p>
          <a:p>
            <a:pPr algn="l">
              <a:lnSpc>
                <a:spcPts val="1399"/>
              </a:lnSpc>
            </a:pPr>
            <a:r>
              <a:rPr lang="en-US" sz="999" b="1" spc="9">
                <a:solidFill>
                  <a:srgbClr val="408018"/>
                </a:solidFill>
                <a:latin typeface="Baskerville Display PT Bold"/>
                <a:ea typeface="Baskerville Display PT Bold"/>
                <a:cs typeface="Baskerville Display PT Bold"/>
                <a:sym typeface="Baskerville Display PT Bold"/>
              </a:rPr>
              <a:t>Action Catholique des milieux Indépendants</a:t>
            </a:r>
          </a:p>
          <a:p>
            <a:pPr algn="l">
              <a:lnSpc>
                <a:spcPts val="1399"/>
              </a:lnSpc>
            </a:pPr>
            <a:r>
              <a:rPr lang="en-US" sz="999" spc="9">
                <a:solidFill>
                  <a:srgbClr val="408018"/>
                </a:solidFill>
                <a:latin typeface="Baskerville Display PT"/>
                <a:ea typeface="Baskerville Display PT"/>
                <a:cs typeface="Baskerville Display PT"/>
                <a:sym typeface="Baskerville Display PT"/>
              </a:rPr>
              <a:t> 3 bis Rue François Ponsard</a:t>
            </a:r>
          </a:p>
          <a:p>
            <a:pPr algn="l">
              <a:lnSpc>
                <a:spcPts val="1399"/>
              </a:lnSpc>
            </a:pPr>
            <a:r>
              <a:rPr lang="en-US" sz="999" spc="9">
                <a:solidFill>
                  <a:srgbClr val="408018"/>
                </a:solidFill>
                <a:latin typeface="Baskerville Display PT"/>
                <a:ea typeface="Baskerville Display PT"/>
                <a:cs typeface="Baskerville Display PT"/>
                <a:sym typeface="Baskerville Display PT"/>
              </a:rPr>
              <a:t>75116 Paris</a:t>
            </a:r>
          </a:p>
          <a:p>
            <a:pPr algn="l">
              <a:lnSpc>
                <a:spcPts val="1399"/>
              </a:lnSpc>
            </a:pPr>
            <a:r>
              <a:rPr lang="en-US" sz="999" spc="9">
                <a:solidFill>
                  <a:srgbClr val="408018"/>
                </a:solidFill>
                <a:latin typeface="Baskerville Display PT"/>
                <a:ea typeface="Baskerville Display PT"/>
                <a:cs typeface="Baskerville Display PT"/>
                <a:sym typeface="Baskerville Display PT"/>
              </a:rPr>
              <a:t>             01.45.24.43.65</a:t>
            </a:r>
          </a:p>
          <a:p>
            <a:pPr marL="0" lvl="0" indent="0" algn="l">
              <a:lnSpc>
                <a:spcPts val="1399"/>
              </a:lnSpc>
              <a:spcBef>
                <a:spcPct val="0"/>
              </a:spcBef>
            </a:pPr>
            <a:r>
              <a:rPr lang="en-US" sz="999" spc="9">
                <a:solidFill>
                  <a:srgbClr val="408018"/>
                </a:solidFill>
                <a:latin typeface="Baskerville Display PT"/>
                <a:ea typeface="Baskerville Display PT"/>
                <a:cs typeface="Baskerville Display PT"/>
                <a:sym typeface="Baskerville Display PT"/>
              </a:rPr>
              <a:t>             contact@acifrance.com</a:t>
            </a:r>
          </a:p>
        </p:txBody>
      </p:sp>
      <p:sp>
        <p:nvSpPr>
          <p:cNvPr id="46" name="Freeform 46"/>
          <p:cNvSpPr/>
          <p:nvPr/>
        </p:nvSpPr>
        <p:spPr>
          <a:xfrm>
            <a:off x="6072502" y="6518047"/>
            <a:ext cx="600576" cy="600576"/>
          </a:xfrm>
          <a:custGeom>
            <a:avLst/>
            <a:gdLst/>
            <a:ahLst/>
            <a:cxnLst/>
            <a:rect l="l" t="t" r="r" b="b"/>
            <a:pathLst>
              <a:path w="600576" h="600576">
                <a:moveTo>
                  <a:pt x="0" y="0"/>
                </a:moveTo>
                <a:lnTo>
                  <a:pt x="600576" y="0"/>
                </a:lnTo>
                <a:lnTo>
                  <a:pt x="600576" y="600576"/>
                </a:lnTo>
                <a:lnTo>
                  <a:pt x="0" y="600576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7" name="Freeform 47"/>
          <p:cNvSpPr/>
          <p:nvPr/>
        </p:nvSpPr>
        <p:spPr>
          <a:xfrm>
            <a:off x="9748691" y="3083444"/>
            <a:ext cx="759523" cy="1028813"/>
          </a:xfrm>
          <a:custGeom>
            <a:avLst/>
            <a:gdLst/>
            <a:ahLst/>
            <a:cxnLst/>
            <a:rect l="l" t="t" r="r" b="b"/>
            <a:pathLst>
              <a:path w="759523" h="1028813">
                <a:moveTo>
                  <a:pt x="0" y="0"/>
                </a:moveTo>
                <a:lnTo>
                  <a:pt x="759523" y="0"/>
                </a:lnTo>
                <a:lnTo>
                  <a:pt x="759523" y="1028813"/>
                </a:lnTo>
                <a:lnTo>
                  <a:pt x="0" y="1028813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-15122" t="-1151" r="-25225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8" name="Freeform 48"/>
          <p:cNvSpPr/>
          <p:nvPr/>
        </p:nvSpPr>
        <p:spPr>
          <a:xfrm>
            <a:off x="4912388" y="7061799"/>
            <a:ext cx="249844" cy="270239"/>
          </a:xfrm>
          <a:custGeom>
            <a:avLst/>
            <a:gdLst/>
            <a:ahLst/>
            <a:cxnLst/>
            <a:rect l="l" t="t" r="r" b="b"/>
            <a:pathLst>
              <a:path w="249844" h="270239">
                <a:moveTo>
                  <a:pt x="0" y="0"/>
                </a:moveTo>
                <a:lnTo>
                  <a:pt x="249844" y="0"/>
                </a:lnTo>
                <a:lnTo>
                  <a:pt x="249844" y="270239"/>
                </a:lnTo>
                <a:lnTo>
                  <a:pt x="0" y="270239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9" name="TextBox 49"/>
          <p:cNvSpPr txBox="1"/>
          <p:nvPr/>
        </p:nvSpPr>
        <p:spPr>
          <a:xfrm>
            <a:off x="5253601" y="7109098"/>
            <a:ext cx="1383436" cy="155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399"/>
              </a:lnSpc>
              <a:spcBef>
                <a:spcPct val="0"/>
              </a:spcBef>
            </a:pPr>
            <a:r>
              <a:rPr lang="en-US" sz="999" spc="9">
                <a:solidFill>
                  <a:srgbClr val="408018"/>
                </a:solidFill>
                <a:latin typeface="Baskerville Display PT"/>
                <a:ea typeface="Baskerville Display PT"/>
                <a:cs typeface="Baskerville Display PT"/>
                <a:sym typeface="Baskerville Display PT"/>
              </a:rPr>
              <a:t>ACI 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3899646" y="890219"/>
            <a:ext cx="2945213" cy="1104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0"/>
              </a:lnSpc>
            </a:pPr>
            <a:r>
              <a:rPr lang="en-US" sz="2300">
                <a:solidFill>
                  <a:srgbClr val="408018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Nos propositions en territoire de </a:t>
            </a:r>
            <a:r>
              <a:rPr lang="en-US" sz="2300" i="1">
                <a:solidFill>
                  <a:srgbClr val="408018"/>
                </a:solidFill>
                <a:latin typeface="Century Gothic Paneuropean Italics"/>
                <a:ea typeface="Century Gothic Paneuropean Italics"/>
                <a:cs typeface="Century Gothic Paneuropean Italics"/>
                <a:sym typeface="Century Gothic Paneuropean Italics"/>
              </a:rPr>
              <a:t>[nom du territoire]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934168" y="4568411"/>
            <a:ext cx="1277610" cy="361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39"/>
              </a:lnSpc>
            </a:pPr>
            <a:r>
              <a:rPr lang="en-US" sz="1200" b="1">
                <a:solidFill>
                  <a:srgbClr val="408018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AUDREY</a:t>
            </a:r>
          </a:p>
          <a:p>
            <a:pPr algn="ctr">
              <a:lnSpc>
                <a:spcPts val="1439"/>
              </a:lnSpc>
            </a:pPr>
            <a:r>
              <a:rPr lang="en-US" sz="1200" b="1">
                <a:solidFill>
                  <a:srgbClr val="408018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EN ÉQUIPE ACI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591362" y="282907"/>
            <a:ext cx="2620416" cy="354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29"/>
              </a:lnSpc>
            </a:pPr>
            <a:r>
              <a:rPr lang="en-US" sz="2599" b="1" spc="-103">
                <a:solidFill>
                  <a:srgbClr val="408018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Témoignages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7485754" y="2027023"/>
            <a:ext cx="2841782" cy="789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71"/>
              </a:lnSpc>
            </a:pPr>
            <a:r>
              <a:rPr lang="en-US" sz="1550">
                <a:solidFill>
                  <a:srgbClr val="408018"/>
                </a:solidFill>
                <a:latin typeface="Baskerville Display PT"/>
                <a:ea typeface="Baskerville Display PT"/>
                <a:cs typeface="Baskerville Display PT"/>
                <a:sym typeface="Baskerville Display PT"/>
              </a:rPr>
              <a:t>Je cherche un lieu de partage ? d’écoute ? de confiance ? d’espérance ?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7263901" y="6838176"/>
            <a:ext cx="3369264" cy="206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1"/>
              </a:lnSpc>
            </a:pPr>
            <a:r>
              <a:rPr lang="en-US" sz="1250">
                <a:solidFill>
                  <a:srgbClr val="FFFFFF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Notre vie a du sens, et si on en parlait ?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7569530" y="6053459"/>
            <a:ext cx="2758006" cy="473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9"/>
              </a:lnSpc>
            </a:pPr>
            <a:r>
              <a:rPr lang="en-US" sz="999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Vivre un temps de pause avec d’autres</a:t>
            </a:r>
          </a:p>
          <a:p>
            <a:pPr algn="ctr">
              <a:lnSpc>
                <a:spcPts val="1299"/>
              </a:lnSpc>
            </a:pPr>
            <a:endParaRPr lang="en-US" sz="999">
              <a:solidFill>
                <a:srgbClr val="000000"/>
              </a:solidFill>
              <a:latin typeface="Century Gothic Paneuropean"/>
              <a:ea typeface="Century Gothic Paneuropean"/>
              <a:cs typeface="Century Gothic Paneuropean"/>
              <a:sym typeface="Century Gothic Paneuropean"/>
            </a:endParaRPr>
          </a:p>
          <a:p>
            <a:pPr marL="0" lvl="0" indent="0" algn="ctr">
              <a:lnSpc>
                <a:spcPts val="1299"/>
              </a:lnSpc>
              <a:spcBef>
                <a:spcPct val="0"/>
              </a:spcBef>
            </a:pPr>
            <a:r>
              <a:rPr lang="en-US" sz="999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Prendre du recul sur ce que je vis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7527642" y="5576348"/>
            <a:ext cx="2747892" cy="354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29"/>
              </a:lnSpc>
              <a:spcBef>
                <a:spcPct val="0"/>
              </a:spcBef>
            </a:pPr>
            <a:r>
              <a:rPr lang="en-US" sz="2599" spc="-103">
                <a:solidFill>
                  <a:srgbClr val="408018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Viens et vois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4423180" y="6800674"/>
            <a:ext cx="1593779" cy="155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399"/>
              </a:lnSpc>
              <a:spcBef>
                <a:spcPct val="0"/>
              </a:spcBef>
            </a:pPr>
            <a:r>
              <a:rPr lang="en-US" sz="999" spc="9">
                <a:solidFill>
                  <a:srgbClr val="408018"/>
                </a:solidFill>
                <a:latin typeface="Baskerville Display PT"/>
                <a:ea typeface="Baskerville Display PT"/>
                <a:cs typeface="Baskerville Display PT"/>
                <a:sym typeface="Baskerville Display PT"/>
              </a:rPr>
              <a:t>https://www.acifrance.com 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3936300" y="215597"/>
            <a:ext cx="2807410" cy="412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 b="1">
                <a:solidFill>
                  <a:srgbClr val="408018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Nous rejoindre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3866191" y="3160857"/>
            <a:ext cx="2966677" cy="1419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199"/>
              </a:lnSpc>
            </a:pPr>
            <a:r>
              <a:rPr lang="en-US" sz="999" b="1" i="1">
                <a:solidFill>
                  <a:srgbClr val="000000"/>
                </a:solidFill>
                <a:latin typeface="Century Gothic Paneuropean Bold Italics"/>
                <a:ea typeface="Century Gothic Paneuropean Bold Italics"/>
                <a:cs typeface="Century Gothic Paneuropean Bold Italics"/>
                <a:sym typeface="Century Gothic Paneuropean Bold Italics"/>
              </a:rPr>
              <a:t>Exemples à adapter aux réalités de votre territoire</a:t>
            </a:r>
          </a:p>
          <a:p>
            <a:pPr algn="just">
              <a:lnSpc>
                <a:spcPts val="1199"/>
              </a:lnSpc>
            </a:pPr>
            <a:endParaRPr lang="en-US" sz="999" b="1" i="1">
              <a:solidFill>
                <a:srgbClr val="000000"/>
              </a:solidFill>
              <a:latin typeface="Century Gothic Paneuropean Bold Italics"/>
              <a:ea typeface="Century Gothic Paneuropean Bold Italics"/>
              <a:cs typeface="Century Gothic Paneuropean Bold Italics"/>
              <a:sym typeface="Century Gothic Paneuropean Bold Italics"/>
            </a:endParaRPr>
          </a:p>
          <a:p>
            <a:pPr algn="just">
              <a:lnSpc>
                <a:spcPts val="1199"/>
              </a:lnSpc>
            </a:pPr>
            <a:r>
              <a:rPr lang="en-US" sz="999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Agora, Rencontres thématiques</a:t>
            </a:r>
          </a:p>
          <a:p>
            <a:pPr algn="just">
              <a:lnSpc>
                <a:spcPts val="1199"/>
              </a:lnSpc>
            </a:pPr>
            <a:r>
              <a:rPr lang="en-US" sz="999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Halte spirituelle</a:t>
            </a:r>
          </a:p>
          <a:p>
            <a:pPr algn="just">
              <a:lnSpc>
                <a:spcPts val="1199"/>
              </a:lnSpc>
            </a:pPr>
            <a:r>
              <a:rPr lang="en-US" sz="999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Rencontre d’équipes</a:t>
            </a:r>
          </a:p>
          <a:p>
            <a:pPr algn="just">
              <a:lnSpc>
                <a:spcPts val="1199"/>
              </a:lnSpc>
            </a:pPr>
            <a:r>
              <a:rPr lang="en-US" sz="999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Rencontres inter-mouvements...</a:t>
            </a:r>
          </a:p>
          <a:p>
            <a:pPr algn="just">
              <a:lnSpc>
                <a:spcPts val="1199"/>
              </a:lnSpc>
            </a:pPr>
            <a:endParaRPr lang="en-US" sz="999">
              <a:solidFill>
                <a:srgbClr val="000000"/>
              </a:solidFill>
              <a:latin typeface="Century Gothic Paneuropean"/>
              <a:ea typeface="Century Gothic Paneuropean"/>
              <a:cs typeface="Century Gothic Paneuropean"/>
              <a:sym typeface="Century Gothic Paneuropean"/>
            </a:endParaRPr>
          </a:p>
          <a:p>
            <a:pPr algn="just">
              <a:lnSpc>
                <a:spcPts val="1199"/>
              </a:lnSpc>
            </a:pPr>
            <a:r>
              <a:rPr lang="en-US" sz="999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Université d’été 2025 : Ensemble, apprendre dans un monde qui change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52383" y="-346104"/>
            <a:ext cx="3563999" cy="7906104"/>
            <a:chOff x="0" y="0"/>
            <a:chExt cx="1769142" cy="39245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69142" cy="3924529"/>
            </a:xfrm>
            <a:custGeom>
              <a:avLst/>
              <a:gdLst/>
              <a:ahLst/>
              <a:cxnLst/>
              <a:rect l="l" t="t" r="r" b="b"/>
              <a:pathLst>
                <a:path w="1769142" h="3924529">
                  <a:moveTo>
                    <a:pt x="0" y="0"/>
                  </a:moveTo>
                  <a:lnTo>
                    <a:pt x="1769142" y="0"/>
                  </a:lnTo>
                  <a:lnTo>
                    <a:pt x="1769142" y="3924529"/>
                  </a:lnTo>
                  <a:lnTo>
                    <a:pt x="0" y="39245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" name="Freeform 4"/>
          <p:cNvSpPr/>
          <p:nvPr/>
        </p:nvSpPr>
        <p:spPr>
          <a:xfrm>
            <a:off x="5224149" y="-2198389"/>
            <a:ext cx="243921" cy="242590"/>
          </a:xfrm>
          <a:custGeom>
            <a:avLst/>
            <a:gdLst/>
            <a:ahLst/>
            <a:cxnLst/>
            <a:rect l="l" t="t" r="r" b="b"/>
            <a:pathLst>
              <a:path w="243921" h="242590">
                <a:moveTo>
                  <a:pt x="0" y="0"/>
                </a:moveTo>
                <a:lnTo>
                  <a:pt x="243920" y="0"/>
                </a:lnTo>
                <a:lnTo>
                  <a:pt x="243920" y="242591"/>
                </a:lnTo>
                <a:lnTo>
                  <a:pt x="0" y="2425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>
            <a:off x="3858021" y="2896786"/>
            <a:ext cx="243921" cy="242590"/>
          </a:xfrm>
          <a:custGeom>
            <a:avLst/>
            <a:gdLst/>
            <a:ahLst/>
            <a:cxnLst/>
            <a:rect l="l" t="t" r="r" b="b"/>
            <a:pathLst>
              <a:path w="243921" h="242590">
                <a:moveTo>
                  <a:pt x="0" y="0"/>
                </a:moveTo>
                <a:lnTo>
                  <a:pt x="243921" y="0"/>
                </a:lnTo>
                <a:lnTo>
                  <a:pt x="243921" y="242591"/>
                </a:lnTo>
                <a:lnTo>
                  <a:pt x="0" y="2425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/>
          <p:nvPr/>
        </p:nvSpPr>
        <p:spPr>
          <a:xfrm>
            <a:off x="3858021" y="536925"/>
            <a:ext cx="204830" cy="252555"/>
          </a:xfrm>
          <a:custGeom>
            <a:avLst/>
            <a:gdLst/>
            <a:ahLst/>
            <a:cxnLst/>
            <a:rect l="l" t="t" r="r" b="b"/>
            <a:pathLst>
              <a:path w="204830" h="252555">
                <a:moveTo>
                  <a:pt x="0" y="0"/>
                </a:moveTo>
                <a:lnTo>
                  <a:pt x="204831" y="0"/>
                </a:lnTo>
                <a:lnTo>
                  <a:pt x="204831" y="252555"/>
                </a:lnTo>
                <a:lnTo>
                  <a:pt x="0" y="2525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Freeform 7"/>
          <p:cNvSpPr/>
          <p:nvPr/>
        </p:nvSpPr>
        <p:spPr>
          <a:xfrm>
            <a:off x="8221155" y="5714207"/>
            <a:ext cx="1277365" cy="1265752"/>
          </a:xfrm>
          <a:custGeom>
            <a:avLst/>
            <a:gdLst/>
            <a:ahLst/>
            <a:cxnLst/>
            <a:rect l="l" t="t" r="r" b="b"/>
            <a:pathLst>
              <a:path w="1277365" h="1265752">
                <a:moveTo>
                  <a:pt x="0" y="0"/>
                </a:moveTo>
                <a:lnTo>
                  <a:pt x="1277364" y="0"/>
                </a:lnTo>
                <a:lnTo>
                  <a:pt x="1277364" y="1265752"/>
                </a:lnTo>
                <a:lnTo>
                  <a:pt x="0" y="126575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8" name="Group 8"/>
          <p:cNvGrpSpPr/>
          <p:nvPr/>
        </p:nvGrpSpPr>
        <p:grpSpPr>
          <a:xfrm>
            <a:off x="221464" y="1508630"/>
            <a:ext cx="198636" cy="198636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C8484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sp>
        <p:nvSpPr>
          <p:cNvPr id="11" name="AutoShape 11"/>
          <p:cNvSpPr/>
          <p:nvPr/>
        </p:nvSpPr>
        <p:spPr>
          <a:xfrm>
            <a:off x="7251700" y="0"/>
            <a:ext cx="0" cy="7560000"/>
          </a:xfrm>
          <a:prstGeom prst="line">
            <a:avLst/>
          </a:prstGeom>
          <a:ln w="38100" cap="flat">
            <a:solidFill>
              <a:srgbClr val="97BE0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12" name="AutoShape 12"/>
          <p:cNvSpPr/>
          <p:nvPr/>
        </p:nvSpPr>
        <p:spPr>
          <a:xfrm>
            <a:off x="3517900" y="0"/>
            <a:ext cx="0" cy="7560000"/>
          </a:xfrm>
          <a:prstGeom prst="line">
            <a:avLst/>
          </a:prstGeom>
          <a:ln w="38100" cap="flat">
            <a:solidFill>
              <a:srgbClr val="97BE0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13" name="Freeform 13"/>
          <p:cNvSpPr/>
          <p:nvPr/>
        </p:nvSpPr>
        <p:spPr>
          <a:xfrm>
            <a:off x="462046" y="5486014"/>
            <a:ext cx="2655891" cy="1317986"/>
          </a:xfrm>
          <a:custGeom>
            <a:avLst/>
            <a:gdLst/>
            <a:ahLst/>
            <a:cxnLst/>
            <a:rect l="l" t="t" r="r" b="b"/>
            <a:pathLst>
              <a:path w="2655891" h="1317986">
                <a:moveTo>
                  <a:pt x="0" y="0"/>
                </a:moveTo>
                <a:lnTo>
                  <a:pt x="2655890" y="0"/>
                </a:lnTo>
                <a:lnTo>
                  <a:pt x="2655890" y="1317986"/>
                </a:lnTo>
                <a:lnTo>
                  <a:pt x="0" y="131798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4" name="TextBox 14"/>
          <p:cNvSpPr txBox="1"/>
          <p:nvPr/>
        </p:nvSpPr>
        <p:spPr>
          <a:xfrm>
            <a:off x="3807282" y="972898"/>
            <a:ext cx="3186612" cy="152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399"/>
              </a:lnSpc>
            </a:pPr>
            <a:r>
              <a:rPr lang="en-US" sz="999" spc="9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Ouvert à tous.</a:t>
            </a:r>
          </a:p>
          <a:p>
            <a:pPr algn="just">
              <a:lnSpc>
                <a:spcPts val="1399"/>
              </a:lnSpc>
            </a:pPr>
            <a:endParaRPr lang="en-US" sz="999" spc="9">
              <a:solidFill>
                <a:srgbClr val="000000"/>
              </a:solidFill>
              <a:latin typeface="Century Gothic Paneuropean"/>
              <a:ea typeface="Century Gothic Paneuropean"/>
              <a:cs typeface="Century Gothic Paneuropean"/>
              <a:sym typeface="Century Gothic Paneuropean"/>
            </a:endParaRPr>
          </a:p>
          <a:p>
            <a:pPr algn="just">
              <a:lnSpc>
                <a:spcPts val="1399"/>
              </a:lnSpc>
            </a:pPr>
            <a:r>
              <a:rPr lang="en-US" sz="999" spc="9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Les témoignages de chacun alimentent les échanges au sein de l’équipe. </a:t>
            </a:r>
          </a:p>
          <a:p>
            <a:pPr algn="just">
              <a:lnSpc>
                <a:spcPts val="1399"/>
              </a:lnSpc>
            </a:pPr>
            <a:endParaRPr lang="en-US" sz="999" spc="9">
              <a:solidFill>
                <a:srgbClr val="000000"/>
              </a:solidFill>
              <a:latin typeface="Century Gothic Paneuropean"/>
              <a:ea typeface="Century Gothic Paneuropean"/>
              <a:cs typeface="Century Gothic Paneuropean"/>
              <a:sym typeface="Century Gothic Paneuropean"/>
            </a:endParaRPr>
          </a:p>
          <a:p>
            <a:pPr algn="just">
              <a:lnSpc>
                <a:spcPts val="1399"/>
              </a:lnSpc>
            </a:pPr>
            <a:r>
              <a:rPr lang="en-US" sz="999" spc="9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La revue trimestrielle “Le Courrier” qui enrichit notre réflexion.</a:t>
            </a:r>
          </a:p>
          <a:p>
            <a:pPr algn="just">
              <a:lnSpc>
                <a:spcPts val="1399"/>
              </a:lnSpc>
            </a:pPr>
            <a:endParaRPr lang="en-US" sz="999" spc="9">
              <a:solidFill>
                <a:srgbClr val="000000"/>
              </a:solidFill>
              <a:latin typeface="Century Gothic Paneuropean"/>
              <a:ea typeface="Century Gothic Paneuropean"/>
              <a:cs typeface="Century Gothic Paneuropean"/>
              <a:sym typeface="Century Gothic Paneuropean"/>
            </a:endParaRPr>
          </a:p>
          <a:p>
            <a:pPr algn="just">
              <a:lnSpc>
                <a:spcPts val="1399"/>
              </a:lnSpc>
            </a:pPr>
            <a:r>
              <a:rPr lang="en-US" sz="999" spc="9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Une démarche : Regarder, Discerner, Transformer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250081" y="498825"/>
            <a:ext cx="2218321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19"/>
              </a:lnSpc>
            </a:pPr>
            <a:r>
              <a:rPr lang="en-US" sz="1799" b="1" spc="35">
                <a:solidFill>
                  <a:srgbClr val="408018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LIEU DE PARTAGE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919539" y="3583483"/>
            <a:ext cx="3022218" cy="2619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399"/>
              </a:lnSpc>
            </a:pPr>
            <a:r>
              <a:rPr lang="en-US" sz="999" spc="9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Autour de sujets d’actualité : </a:t>
            </a:r>
          </a:p>
          <a:p>
            <a:pPr algn="just">
              <a:lnSpc>
                <a:spcPts val="700"/>
              </a:lnSpc>
            </a:pPr>
            <a:endParaRPr lang="en-US" sz="999" spc="9">
              <a:solidFill>
                <a:srgbClr val="000000"/>
              </a:solidFill>
              <a:latin typeface="Century Gothic Paneuropean"/>
              <a:ea typeface="Century Gothic Paneuropean"/>
              <a:cs typeface="Century Gothic Paneuropean"/>
              <a:sym typeface="Century Gothic Paneuropean"/>
            </a:endParaRPr>
          </a:p>
          <a:p>
            <a:pPr marL="215899" lvl="1" indent="-107949" algn="just">
              <a:lnSpc>
                <a:spcPts val="1399"/>
              </a:lnSpc>
              <a:buFont typeface="Arial"/>
              <a:buChar char="•"/>
            </a:pPr>
            <a:r>
              <a:rPr lang="en-US" sz="999" spc="9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La transition écologique &amp; numérique</a:t>
            </a:r>
          </a:p>
          <a:p>
            <a:pPr marL="215899" lvl="1" indent="-107949" algn="just">
              <a:lnSpc>
                <a:spcPts val="1399"/>
              </a:lnSpc>
              <a:buFont typeface="Arial"/>
              <a:buChar char="•"/>
            </a:pPr>
            <a:r>
              <a:rPr lang="en-US" sz="999" spc="9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Le sens de nos engagements</a:t>
            </a:r>
          </a:p>
          <a:p>
            <a:pPr marL="215899" lvl="1" indent="-107949" algn="just">
              <a:lnSpc>
                <a:spcPts val="1399"/>
              </a:lnSpc>
              <a:buFont typeface="Arial"/>
              <a:buChar char="•"/>
            </a:pPr>
            <a:r>
              <a:rPr lang="en-US" sz="999" spc="9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Bâtir une fraternité universelle</a:t>
            </a:r>
          </a:p>
          <a:p>
            <a:pPr marL="215899" lvl="1" indent="-107949" algn="just">
              <a:lnSpc>
                <a:spcPts val="1399"/>
              </a:lnSpc>
              <a:buFont typeface="Arial"/>
              <a:buChar char="•"/>
            </a:pPr>
            <a:r>
              <a:rPr lang="en-US" sz="999" spc="9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Acteurs de démocratie pour bâtir l’avenir</a:t>
            </a:r>
          </a:p>
          <a:p>
            <a:pPr marL="215899" lvl="1" indent="-107949" algn="just">
              <a:lnSpc>
                <a:spcPts val="1399"/>
              </a:lnSpc>
              <a:buFont typeface="Arial"/>
              <a:buChar char="•"/>
            </a:pPr>
            <a:r>
              <a:rPr lang="en-US" sz="999" spc="9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Ensemble, apprendre dans un monde qui change</a:t>
            </a:r>
          </a:p>
          <a:p>
            <a:pPr marL="215899" lvl="1" indent="-107949" algn="just">
              <a:lnSpc>
                <a:spcPts val="1399"/>
              </a:lnSpc>
              <a:buFont typeface="Arial"/>
              <a:buChar char="•"/>
            </a:pPr>
            <a:r>
              <a:rPr lang="en-US" sz="999" spc="9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autres</a:t>
            </a:r>
          </a:p>
          <a:p>
            <a:pPr algn="just">
              <a:lnSpc>
                <a:spcPts val="1399"/>
              </a:lnSpc>
            </a:pPr>
            <a:endParaRPr lang="en-US" sz="999" spc="9">
              <a:solidFill>
                <a:srgbClr val="000000"/>
              </a:solidFill>
              <a:latin typeface="Century Gothic Paneuropean"/>
              <a:ea typeface="Century Gothic Paneuropean"/>
              <a:cs typeface="Century Gothic Paneuropean"/>
              <a:sym typeface="Century Gothic Paneuropean"/>
            </a:endParaRPr>
          </a:p>
          <a:p>
            <a:pPr algn="just">
              <a:lnSpc>
                <a:spcPts val="1399"/>
              </a:lnSpc>
            </a:pPr>
            <a:endParaRPr lang="en-US" sz="999" spc="9">
              <a:solidFill>
                <a:srgbClr val="000000"/>
              </a:solidFill>
              <a:latin typeface="Century Gothic Paneuropean"/>
              <a:ea typeface="Century Gothic Paneuropean"/>
              <a:cs typeface="Century Gothic Paneuropean"/>
              <a:sym typeface="Century Gothic Paneuropean"/>
            </a:endParaRPr>
          </a:p>
          <a:p>
            <a:pPr algn="just">
              <a:lnSpc>
                <a:spcPts val="1399"/>
              </a:lnSpc>
            </a:pPr>
            <a:r>
              <a:rPr lang="en-US" sz="999" spc="9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Fil conducteur pour une année, par exemple :</a:t>
            </a:r>
          </a:p>
          <a:p>
            <a:pPr algn="just">
              <a:lnSpc>
                <a:spcPts val="699"/>
              </a:lnSpc>
            </a:pPr>
            <a:r>
              <a:rPr lang="en-US" sz="499" spc="4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</a:p>
          <a:p>
            <a:pPr marL="215899" lvl="1" indent="-107949" algn="just">
              <a:lnSpc>
                <a:spcPts val="1399"/>
              </a:lnSpc>
              <a:buFont typeface="Arial"/>
              <a:buChar char="•"/>
            </a:pPr>
            <a:r>
              <a:rPr lang="en-US" sz="999" spc="9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Artisans d’humanité aujourd’hui !</a:t>
            </a:r>
          </a:p>
          <a:p>
            <a:pPr marL="215899" lvl="1" indent="-107949" algn="just">
              <a:lnSpc>
                <a:spcPts val="1399"/>
              </a:lnSpc>
              <a:buFont typeface="Arial"/>
              <a:buChar char="•"/>
            </a:pPr>
            <a:r>
              <a:rPr lang="en-US" sz="999" spc="9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L’espérance</a:t>
            </a:r>
          </a:p>
          <a:p>
            <a:pPr marL="215899" lvl="1" indent="-107949" algn="just">
              <a:lnSpc>
                <a:spcPts val="1399"/>
              </a:lnSpc>
              <a:spcBef>
                <a:spcPct val="0"/>
              </a:spcBef>
              <a:buFont typeface="Arial"/>
              <a:buChar char="•"/>
            </a:pPr>
            <a:r>
              <a:rPr lang="en-US" sz="999" spc="9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Dieu où es-tu ?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250081" y="2858686"/>
            <a:ext cx="2589880" cy="621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20"/>
              </a:lnSpc>
            </a:pPr>
            <a:r>
              <a:rPr lang="en-US" sz="1800" b="1" spc="36">
                <a:solidFill>
                  <a:srgbClr val="408018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ÉCLAIRER NOS CHOIX</a:t>
            </a:r>
          </a:p>
          <a:p>
            <a:pPr algn="just">
              <a:lnSpc>
                <a:spcPts val="2520"/>
              </a:lnSpc>
            </a:pPr>
            <a:r>
              <a:rPr lang="en-US" sz="1800" b="1" spc="36">
                <a:solidFill>
                  <a:srgbClr val="408018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DE VIE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20782" y="2057014"/>
            <a:ext cx="2938417" cy="2981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49"/>
              </a:lnSpc>
            </a:pPr>
            <a:r>
              <a:rPr lang="en-US" sz="999" spc="9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L’ACI réunit des personnes engagées dans différentes réalités de vie (vie associative, professionnelle, ecclésiale et familiale).</a:t>
            </a:r>
          </a:p>
          <a:p>
            <a:pPr algn="just">
              <a:lnSpc>
                <a:spcPts val="1449"/>
              </a:lnSpc>
            </a:pPr>
            <a:endParaRPr lang="en-US" sz="999" spc="9">
              <a:solidFill>
                <a:srgbClr val="000000"/>
              </a:solidFill>
              <a:latin typeface="Century Gothic Paneuropean"/>
              <a:ea typeface="Century Gothic Paneuropean"/>
              <a:cs typeface="Century Gothic Paneuropean"/>
              <a:sym typeface="Century Gothic Paneuropean"/>
            </a:endParaRPr>
          </a:p>
          <a:p>
            <a:pPr algn="just">
              <a:lnSpc>
                <a:spcPts val="1449"/>
              </a:lnSpc>
            </a:pPr>
            <a:r>
              <a:rPr lang="en-US" sz="999" spc="9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L’ACI offre un espace de réflexion et une vie d’équipe pour chercher du sens à sa vie, relier foi &amp; vie en société.</a:t>
            </a:r>
          </a:p>
          <a:p>
            <a:pPr algn="just">
              <a:lnSpc>
                <a:spcPts val="1449"/>
              </a:lnSpc>
            </a:pPr>
            <a:endParaRPr lang="en-US" sz="999" spc="9">
              <a:solidFill>
                <a:srgbClr val="000000"/>
              </a:solidFill>
              <a:latin typeface="Century Gothic Paneuropean"/>
              <a:ea typeface="Century Gothic Paneuropean"/>
              <a:cs typeface="Century Gothic Paneuropean"/>
              <a:sym typeface="Century Gothic Paneuropean"/>
            </a:endParaRPr>
          </a:p>
          <a:p>
            <a:pPr algn="just">
              <a:lnSpc>
                <a:spcPts val="1399"/>
              </a:lnSpc>
            </a:pPr>
            <a:r>
              <a:rPr lang="en-US" sz="999" spc="9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L’ACI est membre du Mouvement International d’Apostolat des Milieux Sociaux Indépendants, le MIAMSI.</a:t>
            </a:r>
          </a:p>
          <a:p>
            <a:pPr algn="just">
              <a:lnSpc>
                <a:spcPts val="1399"/>
              </a:lnSpc>
            </a:pPr>
            <a:endParaRPr lang="en-US" sz="999" spc="9">
              <a:solidFill>
                <a:srgbClr val="000000"/>
              </a:solidFill>
              <a:latin typeface="Century Gothic Paneuropean"/>
              <a:ea typeface="Century Gothic Paneuropean"/>
              <a:cs typeface="Century Gothic Paneuropean"/>
              <a:sym typeface="Century Gothic Paneuropean"/>
            </a:endParaRPr>
          </a:p>
          <a:p>
            <a:pPr algn="just">
              <a:lnSpc>
                <a:spcPts val="1399"/>
              </a:lnSpc>
            </a:pPr>
            <a:r>
              <a:rPr lang="en-US" sz="999" spc="9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Elle est co-fondatrice &amp; membre du CCFD-Terre Solidaire.</a:t>
            </a:r>
          </a:p>
          <a:p>
            <a:pPr algn="just">
              <a:lnSpc>
                <a:spcPts val="1399"/>
              </a:lnSpc>
            </a:pPr>
            <a:endParaRPr lang="en-US" sz="999" spc="9">
              <a:solidFill>
                <a:srgbClr val="000000"/>
              </a:solidFill>
              <a:latin typeface="Century Gothic Paneuropean"/>
              <a:ea typeface="Century Gothic Paneuropean"/>
              <a:cs typeface="Century Gothic Paneuropean"/>
              <a:sym typeface="Century Gothic Paneuropean"/>
            </a:endParaRPr>
          </a:p>
          <a:p>
            <a:pPr algn="just">
              <a:lnSpc>
                <a:spcPts val="1399"/>
              </a:lnSpc>
            </a:pPr>
            <a:r>
              <a:rPr lang="en-US" sz="999" spc="9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L’ACI en France, c’est 750 équipes réparties dans 78 départements.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28909" y="1435545"/>
            <a:ext cx="3028019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19"/>
              </a:lnSpc>
            </a:pPr>
            <a:r>
              <a:rPr lang="en-US" sz="1799" b="1" spc="35">
                <a:solidFill>
                  <a:srgbClr val="408018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MOUVEMENT CHRÉTIEN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59528" y="311500"/>
            <a:ext cx="3123496" cy="85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>
                <a:solidFill>
                  <a:srgbClr val="408018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L’ACI</a:t>
            </a:r>
          </a:p>
          <a:p>
            <a:pPr algn="l">
              <a:lnSpc>
                <a:spcPts val="3499"/>
              </a:lnSpc>
            </a:pPr>
            <a:r>
              <a:rPr lang="en-US" sz="2499" b="1">
                <a:solidFill>
                  <a:srgbClr val="408018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en quelques mots ...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207897" y="2379514"/>
            <a:ext cx="1375469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20"/>
              </a:lnSpc>
            </a:pPr>
            <a:r>
              <a:rPr lang="en-US" sz="1800" b="1" spc="36">
                <a:solidFill>
                  <a:srgbClr val="408018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OBJECTIFS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784804" y="3911165"/>
            <a:ext cx="2161649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20"/>
              </a:lnSpc>
            </a:pPr>
            <a:r>
              <a:rPr lang="en-US" sz="1800" b="1" spc="36">
                <a:solidFill>
                  <a:srgbClr val="408018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NOTRE DÉMARCHE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382874" y="4320544"/>
            <a:ext cx="3043621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89"/>
              </a:lnSpc>
            </a:pPr>
            <a:r>
              <a:rPr lang="en-US" sz="999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Se rassembler en équipe, lieu de confiance</a:t>
            </a:r>
          </a:p>
          <a:p>
            <a:pPr algn="ctr">
              <a:lnSpc>
                <a:spcPts val="1489"/>
              </a:lnSpc>
            </a:pPr>
            <a:endParaRPr lang="en-US" sz="999">
              <a:solidFill>
                <a:srgbClr val="000000"/>
              </a:solidFill>
              <a:latin typeface="Century Gothic Paneuropean"/>
              <a:ea typeface="Century Gothic Paneuropean"/>
              <a:cs typeface="Century Gothic Paneuropean"/>
              <a:sym typeface="Century Gothic Paneuropean"/>
            </a:endParaRPr>
          </a:p>
          <a:p>
            <a:pPr algn="ctr">
              <a:lnSpc>
                <a:spcPts val="1489"/>
              </a:lnSpc>
            </a:pPr>
            <a:r>
              <a:rPr lang="en-US" sz="999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Partager à partir d’un programme d’année : relire sa vie, méditer des textes bibliques, approfondir des sujets de société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7204199" y="2796303"/>
            <a:ext cx="3322859" cy="841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Discerner l’impact de nos choix</a:t>
            </a:r>
          </a:p>
          <a:p>
            <a:pPr algn="ctr">
              <a:lnSpc>
                <a:spcPts val="1399"/>
              </a:lnSpc>
            </a:pPr>
            <a:endParaRPr lang="en-US" sz="999">
              <a:solidFill>
                <a:srgbClr val="000000"/>
              </a:solidFill>
              <a:latin typeface="Century Gothic Paneuropean"/>
              <a:ea typeface="Century Gothic Paneuropean"/>
              <a:cs typeface="Century Gothic Paneuropean"/>
              <a:sym typeface="Century Gothic Paneuropean"/>
            </a:endParaRPr>
          </a:p>
          <a:p>
            <a:pPr algn="ctr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S’ouvrir aux autres</a:t>
            </a:r>
          </a:p>
          <a:p>
            <a:pPr algn="ctr">
              <a:lnSpc>
                <a:spcPts val="1399"/>
              </a:lnSpc>
            </a:pPr>
            <a:endParaRPr lang="en-US" sz="999">
              <a:solidFill>
                <a:srgbClr val="000000"/>
              </a:solidFill>
              <a:latin typeface="Century Gothic Paneuropean"/>
              <a:ea typeface="Century Gothic Paneuropean"/>
              <a:cs typeface="Century Gothic Paneuropean"/>
              <a:sym typeface="Century Gothic Paneuropean"/>
            </a:endParaRPr>
          </a:p>
          <a:p>
            <a:pPr algn="ctr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Agir, être co-responsable de la société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382874" y="892769"/>
            <a:ext cx="2953926" cy="1184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Donner sens à sa vie en la relisant</a:t>
            </a:r>
          </a:p>
          <a:p>
            <a:pPr algn="ctr">
              <a:lnSpc>
                <a:spcPts val="1399"/>
              </a:lnSpc>
            </a:pPr>
            <a:endParaRPr lang="en-US" sz="999">
              <a:solidFill>
                <a:srgbClr val="000000"/>
              </a:solidFill>
              <a:latin typeface="Century Gothic Paneuropean"/>
              <a:ea typeface="Century Gothic Paneuropean"/>
              <a:cs typeface="Century Gothic Paneuropean"/>
              <a:sym typeface="Century Gothic Paneuropean"/>
            </a:endParaRPr>
          </a:p>
          <a:p>
            <a:pPr algn="ctr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Se laisser interpeller par les défis de notre société</a:t>
            </a:r>
          </a:p>
          <a:p>
            <a:pPr algn="ctr">
              <a:lnSpc>
                <a:spcPts val="1399"/>
              </a:lnSpc>
            </a:pPr>
            <a:endParaRPr lang="en-US" sz="999">
              <a:solidFill>
                <a:srgbClr val="000000"/>
              </a:solidFill>
              <a:latin typeface="Century Gothic Paneuropean"/>
              <a:ea typeface="Century Gothic Paneuropean"/>
              <a:cs typeface="Century Gothic Paneuropean"/>
              <a:sym typeface="Century Gothic Paneuropean"/>
            </a:endParaRPr>
          </a:p>
          <a:p>
            <a:pPr algn="ctr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Découvrir la Parole de Dieu, la partager &amp; se laisser interpeller par Elle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8207897" y="498825"/>
            <a:ext cx="1600104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20"/>
              </a:lnSpc>
            </a:pPr>
            <a:r>
              <a:rPr lang="en-US" sz="1800" b="1" spc="36">
                <a:solidFill>
                  <a:srgbClr val="408018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LES 3 PILIERS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484</Words>
  <Application>Microsoft Office PowerPoint</Application>
  <PresentationFormat>Personnalisé</PresentationFormat>
  <Paragraphs>87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12" baseType="lpstr">
      <vt:lpstr>Century Gothic Paneuropean Bold</vt:lpstr>
      <vt:lpstr>Calibri</vt:lpstr>
      <vt:lpstr>Century Gothic Paneuropean</vt:lpstr>
      <vt:lpstr>Arial</vt:lpstr>
      <vt:lpstr>Baskerville Display PT Bold</vt:lpstr>
      <vt:lpstr>Baskerville Display PT Italics</vt:lpstr>
      <vt:lpstr>Century Gothic Paneuropean Italics</vt:lpstr>
      <vt:lpstr>Baskerville Display PT</vt:lpstr>
      <vt:lpstr>Century Gothic Paneuropean Bold Italics</vt:lpstr>
      <vt:lpstr>Office Theme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Flyer ACI</dc:title>
  <dc:creator>Florence Rennesson</dc:creator>
  <cp:lastModifiedBy>Florence Rennesson</cp:lastModifiedBy>
  <cp:revision>2</cp:revision>
  <cp:lastPrinted>2025-12-18T16:44:06Z</cp:lastPrinted>
  <dcterms:created xsi:type="dcterms:W3CDTF">2006-08-16T00:00:00Z</dcterms:created>
  <dcterms:modified xsi:type="dcterms:W3CDTF">2025-12-18T16:48:54Z</dcterms:modified>
  <dc:identifier>DAGR4uX95m4</dc:identifier>
</cp:coreProperties>
</file>