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0"/>
  </p:notesMasterIdLst>
  <p:sldIdLst>
    <p:sldId id="256" r:id="rId2"/>
    <p:sldId id="279" r:id="rId3"/>
    <p:sldId id="265" r:id="rId4"/>
    <p:sldId id="259" r:id="rId5"/>
    <p:sldId id="278" r:id="rId6"/>
    <p:sldId id="289" r:id="rId7"/>
    <p:sldId id="290" r:id="rId8"/>
    <p:sldId id="258" r:id="rId9"/>
    <p:sldId id="284" r:id="rId10"/>
    <p:sldId id="285" r:id="rId11"/>
    <p:sldId id="282" r:id="rId12"/>
    <p:sldId id="283" r:id="rId13"/>
    <p:sldId id="280" r:id="rId14"/>
    <p:sldId id="286" r:id="rId15"/>
    <p:sldId id="281" r:id="rId16"/>
    <p:sldId id="287" r:id="rId17"/>
    <p:sldId id="288" r:id="rId18"/>
    <p:sldId id="26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36"/>
    <a:srgbClr val="4772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77415" autoAdjust="0"/>
  </p:normalViewPr>
  <p:slideViewPr>
    <p:cSldViewPr snapToGrid="0">
      <p:cViewPr varScale="1">
        <p:scale>
          <a:sx n="64" d="100"/>
          <a:sy n="64" d="100"/>
        </p:scale>
        <p:origin x="1310" y="53"/>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N"/>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45FF7-DCE8-E843-9833-9518698B769D}" type="datetimeFigureOut">
              <a:rPr lang="fr-CN" smtClean="0"/>
              <a:t>12/09/2025</a:t>
            </a:fld>
            <a:endParaRPr lang="fr-CN"/>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N"/>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N"/>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N"/>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438419-275F-EA40-AC96-45DCF861A534}" type="slidenum">
              <a:rPr lang="fr-CN" smtClean="0"/>
              <a:t>‹N°›</a:t>
            </a:fld>
            <a:endParaRPr lang="fr-CN"/>
          </a:p>
        </p:txBody>
      </p:sp>
    </p:spTree>
    <p:extLst>
      <p:ext uri="{BB962C8B-B14F-4D97-AF65-F5344CB8AC3E}">
        <p14:creationId xmlns:p14="http://schemas.microsoft.com/office/powerpoint/2010/main" val="73530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N" dirty="0"/>
          </a:p>
        </p:txBody>
      </p:sp>
      <p:sp>
        <p:nvSpPr>
          <p:cNvPr id="4" name="Espace réservé du numéro de diapositive 3"/>
          <p:cNvSpPr>
            <a:spLocks noGrp="1"/>
          </p:cNvSpPr>
          <p:nvPr>
            <p:ph type="sldNum" sz="quarter" idx="5"/>
          </p:nvPr>
        </p:nvSpPr>
        <p:spPr/>
        <p:txBody>
          <a:bodyPr/>
          <a:lstStyle/>
          <a:p>
            <a:fld id="{60438419-275F-EA40-AC96-45DCF861A534}" type="slidenum">
              <a:rPr lang="fr-CN" smtClean="0"/>
              <a:t>1</a:t>
            </a:fld>
            <a:endParaRPr lang="fr-CN"/>
          </a:p>
        </p:txBody>
      </p:sp>
    </p:spTree>
    <p:extLst>
      <p:ext uri="{BB962C8B-B14F-4D97-AF65-F5344CB8AC3E}">
        <p14:creationId xmlns:p14="http://schemas.microsoft.com/office/powerpoint/2010/main" val="3742757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794F3-65FB-3A69-153A-4FEA7EE9AD7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68C4AD-23A3-9751-041C-D957ECEB41A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1B72C90-50A0-BD49-A9D5-2C98F3ED036C}"/>
              </a:ext>
            </a:extLst>
          </p:cNvPr>
          <p:cNvSpPr>
            <a:spLocks noGrp="1"/>
          </p:cNvSpPr>
          <p:nvPr>
            <p:ph type="body" idx="1"/>
          </p:nvPr>
        </p:nvSpPr>
        <p:spPr/>
        <p:txBody>
          <a:bodyPr/>
          <a:lstStyle/>
          <a:p>
            <a:r>
              <a:rPr lang="fr-FR" b="1" cap="none" dirty="0">
                <a:latin typeface="Arial" panose="020B0604020202020204" pitchFamily="34" charset="0"/>
                <a:cs typeface="Arial" panose="020B0604020202020204" pitchFamily="34" charset="0"/>
              </a:rPr>
              <a:t>L’AMIVI se veut être un mouvement de proximité qui croit en la capacité des jeunes et des femmes à devenir des artisans de paix dans leurs communautés.</a:t>
            </a:r>
          </a:p>
          <a:p>
            <a:endParaRPr lang="fr-FR" b="1" cap="none" dirty="0">
              <a:latin typeface="Arial" panose="020B0604020202020204" pitchFamily="34" charset="0"/>
              <a:cs typeface="Arial" panose="020B0604020202020204" pitchFamily="34" charset="0"/>
            </a:endParaRPr>
          </a:p>
          <a:p>
            <a:r>
              <a:rPr lang="fr-FR" b="1" cap="none" dirty="0">
                <a:latin typeface="Arial" panose="020B0604020202020204" pitchFamily="34" charset="0"/>
                <a:cs typeface="Arial" panose="020B0604020202020204" pitchFamily="34" charset="0"/>
              </a:rPr>
              <a:t>La devise d’AMIVI — </a:t>
            </a:r>
            <a:r>
              <a:rPr lang="fr-FR" b="1" i="1" cap="none" dirty="0">
                <a:latin typeface="Arial" panose="020B0604020202020204" pitchFamily="34" charset="0"/>
                <a:cs typeface="Arial" panose="020B0604020202020204" pitchFamily="34" charset="0"/>
              </a:rPr>
              <a:t>« Unir les cœurs, bâtir les vies »</a:t>
            </a:r>
            <a:r>
              <a:rPr lang="fr-FR" b="1" cap="none" dirty="0">
                <a:latin typeface="Arial" panose="020B0604020202020204" pitchFamily="34" charset="0"/>
                <a:cs typeface="Arial" panose="020B0604020202020204" pitchFamily="34" charset="0"/>
              </a:rPr>
              <a:t> — est le socle de son engagement pour la paix. </a:t>
            </a:r>
          </a:p>
          <a:p>
            <a:endParaRPr lang="fr-FR" b="1" cap="none" dirty="0">
              <a:latin typeface="Arial" panose="020B0604020202020204" pitchFamily="34" charset="0"/>
              <a:cs typeface="Arial" panose="020B0604020202020204" pitchFamily="34" charset="0"/>
            </a:endParaRPr>
          </a:p>
          <a:p>
            <a:r>
              <a:rPr lang="fr-FR" b="1" cap="none" dirty="0">
                <a:latin typeface="Arial" panose="020B0604020202020204" pitchFamily="34" charset="0"/>
                <a:cs typeface="Arial" panose="020B0604020202020204" pitchFamily="34" charset="0"/>
              </a:rPr>
              <a:t>Elle affirme la dignité de chaque personne, sans distinction de religion, d’appartenance sociale ou d’origine.</a:t>
            </a:r>
          </a:p>
        </p:txBody>
      </p:sp>
      <p:sp>
        <p:nvSpPr>
          <p:cNvPr id="4" name="Espace réservé du numéro de diapositive 3">
            <a:extLst>
              <a:ext uri="{FF2B5EF4-FFF2-40B4-BE49-F238E27FC236}">
                <a16:creationId xmlns:a16="http://schemas.microsoft.com/office/drawing/2014/main" id="{927C4862-3B70-8B45-6139-2B5D8F14D763}"/>
              </a:ext>
            </a:extLst>
          </p:cNvPr>
          <p:cNvSpPr>
            <a:spLocks noGrp="1"/>
          </p:cNvSpPr>
          <p:nvPr>
            <p:ph type="sldNum" sz="quarter" idx="5"/>
          </p:nvPr>
        </p:nvSpPr>
        <p:spPr/>
        <p:txBody>
          <a:bodyPr/>
          <a:lstStyle/>
          <a:p>
            <a:fld id="{60438419-275F-EA40-AC96-45DCF861A534}" type="slidenum">
              <a:rPr lang="fr-CN" smtClean="0"/>
              <a:t>10</a:t>
            </a:fld>
            <a:endParaRPr lang="fr-CN"/>
          </a:p>
        </p:txBody>
      </p:sp>
    </p:spTree>
    <p:extLst>
      <p:ext uri="{BB962C8B-B14F-4D97-AF65-F5344CB8AC3E}">
        <p14:creationId xmlns:p14="http://schemas.microsoft.com/office/powerpoint/2010/main" val="1339381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D750F-E4C0-A8CD-6AFF-A5F0100AF52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E810407-13CA-94C9-37F3-811E1B1AA1B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D8AD91A-2A09-3986-0793-E2D780E1A657}"/>
              </a:ext>
            </a:extLst>
          </p:cNvPr>
          <p:cNvSpPr>
            <a:spLocks noGrp="1"/>
          </p:cNvSpPr>
          <p:nvPr>
            <p:ph type="body" idx="1"/>
          </p:nvPr>
        </p:nvSpPr>
        <p:spPr/>
        <p:txBody>
          <a:bodyPr/>
          <a:lstStyle/>
          <a:p>
            <a:r>
              <a:rPr lang="fr-FR" b="1" cap="none" dirty="0">
                <a:latin typeface="Arial" panose="020B0604020202020204" pitchFamily="34" charset="0"/>
                <a:cs typeface="Arial" panose="020B0604020202020204" pitchFamily="34" charset="0"/>
              </a:rPr>
              <a:t>AMIVI agit sur un principe simple : une personne économiquement autonome est une personne socialement apaisée.</a:t>
            </a:r>
            <a:br>
              <a:rPr lang="fr-FR" b="1" cap="none" dirty="0">
                <a:latin typeface="Arial" panose="020B0604020202020204" pitchFamily="34" charset="0"/>
                <a:cs typeface="Arial" panose="020B0604020202020204" pitchFamily="34" charset="0"/>
              </a:rPr>
            </a:br>
            <a:endParaRPr lang="fr-FR" b="1" cap="none" dirty="0">
              <a:latin typeface="Arial" panose="020B0604020202020204" pitchFamily="34" charset="0"/>
              <a:cs typeface="Arial" panose="020B0604020202020204" pitchFamily="34" charset="0"/>
            </a:endParaRPr>
          </a:p>
          <a:p>
            <a:r>
              <a:rPr lang="fr-FR" b="1" cap="none" dirty="0">
                <a:latin typeface="Arial" panose="020B0604020202020204" pitchFamily="34" charset="0"/>
                <a:cs typeface="Arial" panose="020B0604020202020204" pitchFamily="34" charset="0"/>
              </a:rPr>
              <a:t>Ainsi, l’association investit dans :</a:t>
            </a:r>
          </a:p>
          <a:p>
            <a:pPr lvl="1">
              <a:buFont typeface="Arial" panose="020B0604020202020204" pitchFamily="34" charset="0"/>
              <a:buChar char="•"/>
            </a:pPr>
            <a:r>
              <a:rPr lang="fr-FR" b="1" cap="none" dirty="0">
                <a:latin typeface="Arial" panose="020B0604020202020204" pitchFamily="34" charset="0"/>
                <a:cs typeface="Arial" panose="020B0604020202020204" pitchFamily="34" charset="0"/>
              </a:rPr>
              <a:t>la formation professionnelle des jeunes et des femmes</a:t>
            </a:r>
          </a:p>
          <a:p>
            <a:pPr lvl="1">
              <a:buFont typeface="Arial" panose="020B0604020202020204" pitchFamily="34" charset="0"/>
              <a:buChar char="•"/>
            </a:pPr>
            <a:r>
              <a:rPr lang="fr-FR" b="1" cap="none" dirty="0">
                <a:latin typeface="Arial" panose="020B0604020202020204" pitchFamily="34" charset="0"/>
                <a:cs typeface="Arial" panose="020B0604020202020204" pitchFamily="34" charset="0"/>
              </a:rPr>
              <a:t>des appuis en matériels pour faciliter leur insertion économique</a:t>
            </a:r>
          </a:p>
          <a:p>
            <a:pPr lvl="1">
              <a:buFont typeface="Arial" panose="020B0604020202020204" pitchFamily="34" charset="0"/>
              <a:buChar char="•"/>
            </a:pPr>
            <a:r>
              <a:rPr lang="fr-FR" b="1" cap="none" dirty="0">
                <a:latin typeface="Arial" panose="020B0604020202020204" pitchFamily="34" charset="0"/>
                <a:cs typeface="Arial" panose="020B0604020202020204" pitchFamily="34" charset="0"/>
              </a:rPr>
              <a:t>l’accompagnement et le suivi pour la création durable d’activités génératrices de revenus.</a:t>
            </a:r>
          </a:p>
          <a:p>
            <a:pPr lvl="1">
              <a:buFont typeface="Arial" panose="020B0604020202020204" pitchFamily="34" charset="0"/>
              <a:buChar char="•"/>
            </a:pPr>
            <a:endParaRPr lang="fr-FR" b="1" cap="none" dirty="0">
              <a:latin typeface="Arial" panose="020B0604020202020204" pitchFamily="34" charset="0"/>
              <a:cs typeface="Arial" panose="020B0604020202020204" pitchFamily="34" charset="0"/>
            </a:endParaRPr>
          </a:p>
          <a:p>
            <a:r>
              <a:rPr lang="fr-FR" b="1" cap="none" dirty="0">
                <a:latin typeface="Arial" panose="020B0604020202020204" pitchFamily="34" charset="0"/>
                <a:cs typeface="Arial" panose="020B0604020202020204" pitchFamily="34" charset="0"/>
              </a:rPr>
              <a:t>En renforçant les capacités économiques des populations vulnérables, AMIVI contribue directement à réduire les facteurs de tensions, de marginalisation et de désœuvrement — souvent à l’origine de conflits sociaux.</a:t>
            </a:r>
          </a:p>
        </p:txBody>
      </p:sp>
      <p:sp>
        <p:nvSpPr>
          <p:cNvPr id="4" name="Espace réservé du numéro de diapositive 3">
            <a:extLst>
              <a:ext uri="{FF2B5EF4-FFF2-40B4-BE49-F238E27FC236}">
                <a16:creationId xmlns:a16="http://schemas.microsoft.com/office/drawing/2014/main" id="{15D604EB-0FC1-99AE-AA91-0D25686CBE1C}"/>
              </a:ext>
            </a:extLst>
          </p:cNvPr>
          <p:cNvSpPr>
            <a:spLocks noGrp="1"/>
          </p:cNvSpPr>
          <p:nvPr>
            <p:ph type="sldNum" sz="quarter" idx="5"/>
          </p:nvPr>
        </p:nvSpPr>
        <p:spPr/>
        <p:txBody>
          <a:bodyPr/>
          <a:lstStyle/>
          <a:p>
            <a:fld id="{60438419-275F-EA40-AC96-45DCF861A534}" type="slidenum">
              <a:rPr lang="fr-CN" smtClean="0"/>
              <a:t>11</a:t>
            </a:fld>
            <a:endParaRPr lang="fr-CN"/>
          </a:p>
        </p:txBody>
      </p:sp>
    </p:spTree>
    <p:extLst>
      <p:ext uri="{BB962C8B-B14F-4D97-AF65-F5344CB8AC3E}">
        <p14:creationId xmlns:p14="http://schemas.microsoft.com/office/powerpoint/2010/main" val="4136383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31645-A3C3-CEC3-2C93-A2F00BD5AC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C23276-CD0B-5B5B-786A-D58839F533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DAC183-4CA7-2DC2-C895-ED11F93A8202}"/>
              </a:ext>
            </a:extLst>
          </p:cNvPr>
          <p:cNvSpPr>
            <a:spLocks noGrp="1"/>
          </p:cNvSpPr>
          <p:nvPr>
            <p:ph type="body" idx="1"/>
          </p:nvPr>
        </p:nvSpPr>
        <p:spPr/>
        <p:txBody>
          <a:bodyPr/>
          <a:lstStyle/>
          <a:p>
            <a:pPr>
              <a:lnSpc>
                <a:spcPct val="150000"/>
              </a:lnSpc>
            </a:pPr>
            <a:r>
              <a:rPr lang="fr-FR" b="1" cap="none" dirty="0">
                <a:latin typeface="Arial" panose="020B0604020202020204" pitchFamily="34" charset="0"/>
                <a:cs typeface="Arial" panose="020B0604020202020204" pitchFamily="34" charset="0"/>
              </a:rPr>
              <a:t>En renforçant les capacités économiques des populations vulnérables, </a:t>
            </a:r>
          </a:p>
          <a:p>
            <a:pPr>
              <a:lnSpc>
                <a:spcPct val="150000"/>
              </a:lnSpc>
            </a:pPr>
            <a:r>
              <a:rPr lang="fr-FR" b="1" cap="none" dirty="0">
                <a:latin typeface="Arial" panose="020B0604020202020204" pitchFamily="34" charset="0"/>
                <a:cs typeface="Arial" panose="020B0604020202020204" pitchFamily="34" charset="0"/>
              </a:rPr>
              <a:t>AMIVI contribue directement à réduire : </a:t>
            </a:r>
          </a:p>
          <a:p>
            <a:pPr marL="628650" lvl="1" indent="-171450">
              <a:lnSpc>
                <a:spcPct val="150000"/>
              </a:lnSpc>
              <a:buFont typeface="Arial" panose="020B0604020202020204" pitchFamily="34" charset="0"/>
              <a:buChar char="•"/>
            </a:pPr>
            <a:r>
              <a:rPr lang="fr-FR" b="1" cap="none" dirty="0">
                <a:latin typeface="Arial" panose="020B0604020202020204" pitchFamily="34" charset="0"/>
                <a:cs typeface="Arial" panose="020B0604020202020204" pitchFamily="34" charset="0"/>
              </a:rPr>
              <a:t>les facteurs de tensions, </a:t>
            </a:r>
          </a:p>
          <a:p>
            <a:pPr marL="628650" lvl="1" indent="-171450">
              <a:lnSpc>
                <a:spcPct val="150000"/>
              </a:lnSpc>
              <a:buFont typeface="Arial" panose="020B0604020202020204" pitchFamily="34" charset="0"/>
              <a:buChar char="•"/>
            </a:pPr>
            <a:r>
              <a:rPr lang="fr-FR" b="1" cap="none" dirty="0">
                <a:latin typeface="Arial" panose="020B0604020202020204" pitchFamily="34" charset="0"/>
                <a:cs typeface="Arial" panose="020B0604020202020204" pitchFamily="34" charset="0"/>
              </a:rPr>
              <a:t>de marginalisation et de désœuvrement </a:t>
            </a:r>
          </a:p>
          <a:p>
            <a:pPr marL="628650" lvl="1" indent="-171450">
              <a:lnSpc>
                <a:spcPct val="150000"/>
              </a:lnSpc>
              <a:buFont typeface="Arial" panose="020B0604020202020204" pitchFamily="34" charset="0"/>
              <a:buChar char="•"/>
            </a:pPr>
            <a:r>
              <a:rPr lang="fr-FR" b="1" cap="none" dirty="0">
                <a:latin typeface="Arial" panose="020B0604020202020204" pitchFamily="34" charset="0"/>
                <a:cs typeface="Arial" panose="020B0604020202020204" pitchFamily="34" charset="0"/>
              </a:rPr>
              <a:t>souvent à l’origine de conflits sociaux.</a:t>
            </a:r>
          </a:p>
        </p:txBody>
      </p:sp>
      <p:sp>
        <p:nvSpPr>
          <p:cNvPr id="4" name="Espace réservé du numéro de diapositive 3">
            <a:extLst>
              <a:ext uri="{FF2B5EF4-FFF2-40B4-BE49-F238E27FC236}">
                <a16:creationId xmlns:a16="http://schemas.microsoft.com/office/drawing/2014/main" id="{DA7F025E-5EAA-3C01-5A06-6B94841A7DD1}"/>
              </a:ext>
            </a:extLst>
          </p:cNvPr>
          <p:cNvSpPr>
            <a:spLocks noGrp="1"/>
          </p:cNvSpPr>
          <p:nvPr>
            <p:ph type="sldNum" sz="quarter" idx="5"/>
          </p:nvPr>
        </p:nvSpPr>
        <p:spPr/>
        <p:txBody>
          <a:bodyPr/>
          <a:lstStyle/>
          <a:p>
            <a:fld id="{60438419-275F-EA40-AC96-45DCF861A534}" type="slidenum">
              <a:rPr lang="fr-CN" smtClean="0"/>
              <a:t>12</a:t>
            </a:fld>
            <a:endParaRPr lang="fr-CN"/>
          </a:p>
        </p:txBody>
      </p:sp>
    </p:spTree>
    <p:extLst>
      <p:ext uri="{BB962C8B-B14F-4D97-AF65-F5344CB8AC3E}">
        <p14:creationId xmlns:p14="http://schemas.microsoft.com/office/powerpoint/2010/main" val="758750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BF8C0-1DF8-138B-57E7-7F1C192641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46EB358-FB1B-84FB-0277-11D67FF8BA8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A6E5AF-CF29-F5B0-9EF5-C9D596EC6503}"/>
              </a:ext>
            </a:extLst>
          </p:cNvPr>
          <p:cNvSpPr>
            <a:spLocks noGrp="1"/>
          </p:cNvSpPr>
          <p:nvPr>
            <p:ph type="body" idx="1"/>
          </p:nvPr>
        </p:nvSpPr>
        <p:spPr/>
        <p:txBody>
          <a:bodyPr/>
          <a:lstStyle/>
          <a:p>
            <a:r>
              <a:rPr lang="fr-CN" sz="1200" b="1" cap="none" dirty="0">
                <a:latin typeface="Arial" panose="020B0604020202020204" pitchFamily="34" charset="0"/>
                <a:cs typeface="Arial" panose="020B0604020202020204" pitchFamily="34" charset="0"/>
              </a:rPr>
              <a:t>Les domaines touchés vont de la couture à la décoration, en passant par l’élevage, l’audiovisuel, la sérigraphie ou encore la transformation alimentaire.</a:t>
            </a:r>
          </a:p>
          <a:p>
            <a:endParaRPr lang="fr-BF" b="1" dirty="0"/>
          </a:p>
        </p:txBody>
      </p:sp>
      <p:sp>
        <p:nvSpPr>
          <p:cNvPr id="4" name="Espace réservé du numéro de diapositive 3">
            <a:extLst>
              <a:ext uri="{FF2B5EF4-FFF2-40B4-BE49-F238E27FC236}">
                <a16:creationId xmlns:a16="http://schemas.microsoft.com/office/drawing/2014/main" id="{83B7E2C4-F4B1-FB7D-8D16-F7C6EEBB2C16}"/>
              </a:ext>
            </a:extLst>
          </p:cNvPr>
          <p:cNvSpPr>
            <a:spLocks noGrp="1"/>
          </p:cNvSpPr>
          <p:nvPr>
            <p:ph type="sldNum" sz="quarter" idx="5"/>
          </p:nvPr>
        </p:nvSpPr>
        <p:spPr/>
        <p:txBody>
          <a:bodyPr/>
          <a:lstStyle/>
          <a:p>
            <a:fld id="{60438419-275F-EA40-AC96-45DCF861A534}" type="slidenum">
              <a:rPr lang="fr-CN" smtClean="0"/>
              <a:t>13</a:t>
            </a:fld>
            <a:endParaRPr lang="fr-CN"/>
          </a:p>
        </p:txBody>
      </p:sp>
    </p:spTree>
    <p:extLst>
      <p:ext uri="{BB962C8B-B14F-4D97-AF65-F5344CB8AC3E}">
        <p14:creationId xmlns:p14="http://schemas.microsoft.com/office/powerpoint/2010/main" val="3801731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41BDA-A938-A458-EA20-C0D93572738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F960CFF-B436-114B-0B8C-BEEB5BF9E5B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01FE6C0-4C5E-2E21-A80E-623626DEF10B}"/>
              </a:ext>
            </a:extLst>
          </p:cNvPr>
          <p:cNvSpPr>
            <a:spLocks noGrp="1"/>
          </p:cNvSpPr>
          <p:nvPr>
            <p:ph type="body" idx="1"/>
          </p:nvPr>
        </p:nvSpPr>
        <p:spPr/>
        <p:txBody>
          <a:bodyPr/>
          <a:lstStyle/>
          <a:p>
            <a:r>
              <a:rPr lang="fr-FR" b="1" dirty="0">
                <a:latin typeface="Arial" panose="020B0604020202020204" pitchFamily="34" charset="0"/>
                <a:cs typeface="Arial" panose="020B0604020202020204" pitchFamily="34" charset="0"/>
              </a:rPr>
              <a:t>L’AMIVI se base sur une approche communautaire et inclusive pour </a:t>
            </a:r>
            <a:r>
              <a:rPr lang="fr-FR" b="1" cap="none" dirty="0">
                <a:latin typeface="Arial" panose="020B0604020202020204" pitchFamily="34" charset="0"/>
                <a:cs typeface="Arial" panose="020B0604020202020204" pitchFamily="34" charset="0"/>
              </a:rPr>
              <a:t>développer ses initiatives où les jeunes, les femmes, les leaders religieux et coutumiers sont impliqués dans une dynamique de dialogue permanent.</a:t>
            </a:r>
          </a:p>
          <a:p>
            <a:br>
              <a:rPr lang="fr-FR" b="1" cap="none" dirty="0">
                <a:latin typeface="Arial" panose="020B0604020202020204" pitchFamily="34" charset="0"/>
                <a:cs typeface="Arial" panose="020B0604020202020204" pitchFamily="34" charset="0"/>
              </a:rPr>
            </a:br>
            <a:r>
              <a:rPr lang="fr-FR" b="1" cap="none" dirty="0">
                <a:latin typeface="Arial" panose="020B0604020202020204" pitchFamily="34" charset="0"/>
                <a:cs typeface="Arial" panose="020B0604020202020204" pitchFamily="34" charset="0"/>
              </a:rPr>
              <a:t>L’AMIVI favorise :</a:t>
            </a:r>
          </a:p>
          <a:p>
            <a:pPr lvl="1">
              <a:buFont typeface="Arial" panose="020B0604020202020204" pitchFamily="34" charset="0"/>
              <a:buChar char="•"/>
            </a:pPr>
            <a:r>
              <a:rPr lang="fr-FR" b="1" cap="none" dirty="0">
                <a:latin typeface="Arial" panose="020B0604020202020204" pitchFamily="34" charset="0"/>
                <a:cs typeface="Arial" panose="020B0604020202020204" pitchFamily="34" charset="0"/>
              </a:rPr>
              <a:t>le dialogue interreligieux et interculturel ;</a:t>
            </a:r>
          </a:p>
          <a:p>
            <a:pPr lvl="1">
              <a:buFont typeface="Arial" panose="020B0604020202020204" pitchFamily="34" charset="0"/>
              <a:buChar char="•"/>
            </a:pPr>
            <a:r>
              <a:rPr lang="fr-FR" b="1" cap="none" dirty="0">
                <a:latin typeface="Arial" panose="020B0604020202020204" pitchFamily="34" charset="0"/>
                <a:cs typeface="Arial" panose="020B0604020202020204" pitchFamily="34" charset="0"/>
              </a:rPr>
              <a:t>la sensibilisation à la tolérance et au respect mutuel ;</a:t>
            </a:r>
          </a:p>
          <a:p>
            <a:pPr lvl="1">
              <a:buFont typeface="Arial" panose="020B0604020202020204" pitchFamily="34" charset="0"/>
              <a:buChar char="•"/>
            </a:pPr>
            <a:r>
              <a:rPr lang="fr-FR" b="1" cap="none" dirty="0">
                <a:latin typeface="Arial" panose="020B0604020202020204" pitchFamily="34" charset="0"/>
                <a:cs typeface="Arial" panose="020B0604020202020204" pitchFamily="34" charset="0"/>
              </a:rPr>
              <a:t>des espaces de rencontre, de réflexion et d’expression ;</a:t>
            </a:r>
          </a:p>
          <a:p>
            <a:pPr lvl="1">
              <a:buFont typeface="Arial" panose="020B0604020202020204" pitchFamily="34" charset="0"/>
              <a:buChar char="•"/>
            </a:pPr>
            <a:r>
              <a:rPr lang="fr-FR" b="1" cap="none" dirty="0">
                <a:latin typeface="Arial" panose="020B0604020202020204" pitchFamily="34" charset="0"/>
                <a:cs typeface="Arial" panose="020B0604020202020204" pitchFamily="34" charset="0"/>
              </a:rPr>
              <a:t>la participation active des communautés dans la construction de la paix.</a:t>
            </a:r>
          </a:p>
          <a:p>
            <a:pPr lvl="1">
              <a:buFont typeface="Arial" panose="020B0604020202020204" pitchFamily="34" charset="0"/>
              <a:buChar char="•"/>
            </a:pPr>
            <a:endParaRPr lang="fr-FR" b="1" cap="none" dirty="0">
              <a:latin typeface="Arial" panose="020B0604020202020204" pitchFamily="34" charset="0"/>
              <a:cs typeface="Arial" panose="020B0604020202020204" pitchFamily="34" charset="0"/>
            </a:endParaRPr>
          </a:p>
          <a:p>
            <a:r>
              <a:rPr lang="fr-FR" b="1" cap="none" dirty="0">
                <a:latin typeface="Arial" panose="020B0604020202020204" pitchFamily="34" charset="0"/>
                <a:cs typeface="Arial" panose="020B0604020202020204" pitchFamily="34" charset="0"/>
              </a:rPr>
              <a:t>Cette approche inclusive permet à AMIVI d’être perçue comme une plateforme neutre, un facilitateur social crédible et respecté.</a:t>
            </a:r>
          </a:p>
          <a:p>
            <a:endParaRPr lang="fr-CN" b="1" cap="none" dirty="0"/>
          </a:p>
        </p:txBody>
      </p:sp>
      <p:sp>
        <p:nvSpPr>
          <p:cNvPr id="4" name="Espace réservé du numéro de diapositive 3">
            <a:extLst>
              <a:ext uri="{FF2B5EF4-FFF2-40B4-BE49-F238E27FC236}">
                <a16:creationId xmlns:a16="http://schemas.microsoft.com/office/drawing/2014/main" id="{8FA5AB7C-352E-E0CF-F724-DF9F503580FA}"/>
              </a:ext>
            </a:extLst>
          </p:cNvPr>
          <p:cNvSpPr>
            <a:spLocks noGrp="1"/>
          </p:cNvSpPr>
          <p:nvPr>
            <p:ph type="sldNum" sz="quarter" idx="5"/>
          </p:nvPr>
        </p:nvSpPr>
        <p:spPr/>
        <p:txBody>
          <a:bodyPr/>
          <a:lstStyle/>
          <a:p>
            <a:fld id="{60438419-275F-EA40-AC96-45DCF861A534}" type="slidenum">
              <a:rPr lang="fr-CN" smtClean="0"/>
              <a:t>14</a:t>
            </a:fld>
            <a:endParaRPr lang="fr-CN"/>
          </a:p>
        </p:txBody>
      </p:sp>
    </p:spTree>
    <p:extLst>
      <p:ext uri="{BB962C8B-B14F-4D97-AF65-F5344CB8AC3E}">
        <p14:creationId xmlns:p14="http://schemas.microsoft.com/office/powerpoint/2010/main" val="1017986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584ED-41CB-F341-E1EF-5C541251EA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3FB4F5A-A680-4921-90D3-6D6156DDFB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BE40C6-F4BA-8DCF-46BC-5CCFA941CC99}"/>
              </a:ext>
            </a:extLst>
          </p:cNvPr>
          <p:cNvSpPr>
            <a:spLocks noGrp="1"/>
          </p:cNvSpPr>
          <p:nvPr>
            <p:ph type="body" idx="1"/>
          </p:nvPr>
        </p:nvSpPr>
        <p:spPr/>
        <p:txBody>
          <a:bodyPr/>
          <a:lstStyle/>
          <a:p>
            <a:r>
              <a:rPr lang="fr-BF" sz="1600" b="1" kern="1200" dirty="0">
                <a:solidFill>
                  <a:schemeClr val="tx1"/>
                </a:solidFill>
                <a:effectLst/>
                <a:latin typeface="Arial" panose="020B0604020202020204" pitchFamily="34" charset="0"/>
                <a:ea typeface="+mn-ea"/>
                <a:cs typeface="Arial" panose="020B0604020202020204" pitchFamily="34" charset="0"/>
              </a:rPr>
              <a:t>Le Centre de formation </a:t>
            </a:r>
            <a:r>
              <a:rPr lang="fr-FR" sz="1600" b="1" kern="1200" dirty="0">
                <a:solidFill>
                  <a:schemeClr val="tx1"/>
                </a:solidFill>
                <a:effectLst/>
                <a:latin typeface="Arial" panose="020B0604020202020204" pitchFamily="34" charset="0"/>
                <a:ea typeface="+mn-ea"/>
                <a:cs typeface="Arial" panose="020B0604020202020204" pitchFamily="34" charset="0"/>
              </a:rPr>
              <a:t>Mixte </a:t>
            </a:r>
            <a:r>
              <a:rPr lang="fr-BF" sz="1600" b="1" kern="1200" dirty="0" err="1">
                <a:solidFill>
                  <a:schemeClr val="tx1"/>
                </a:solidFill>
                <a:effectLst/>
                <a:latin typeface="Arial" panose="020B0604020202020204" pitchFamily="34" charset="0"/>
                <a:ea typeface="+mn-ea"/>
                <a:cs typeface="Arial" panose="020B0604020202020204" pitchFamily="34" charset="0"/>
              </a:rPr>
              <a:t>Palingwendé</a:t>
            </a:r>
            <a:r>
              <a:rPr lang="fr-BF" sz="1600" b="1" kern="1200" dirty="0">
                <a:solidFill>
                  <a:schemeClr val="tx1"/>
                </a:solidFill>
                <a:effectLst/>
                <a:latin typeface="Arial" panose="020B0604020202020204" pitchFamily="34" charset="0"/>
                <a:ea typeface="+mn-ea"/>
                <a:cs typeface="Arial" panose="020B0604020202020204" pitchFamily="34" charset="0"/>
              </a:rPr>
              <a:t> s’inscrit dans cette même dynamique.</a:t>
            </a:r>
            <a:br>
              <a:rPr lang="fr-BF" sz="1600" b="1" kern="1200" dirty="0">
                <a:solidFill>
                  <a:schemeClr val="tx1"/>
                </a:solidFill>
                <a:effectLst/>
                <a:latin typeface="Arial" panose="020B0604020202020204" pitchFamily="34" charset="0"/>
                <a:ea typeface="+mn-ea"/>
                <a:cs typeface="Arial" panose="020B0604020202020204" pitchFamily="34" charset="0"/>
              </a:rPr>
            </a:br>
            <a:endParaRPr lang="fr-FR" sz="1600" b="1" kern="1200" dirty="0">
              <a:solidFill>
                <a:schemeClr val="tx1"/>
              </a:solidFill>
              <a:effectLst/>
              <a:latin typeface="Arial" panose="020B0604020202020204" pitchFamily="34" charset="0"/>
              <a:ea typeface="+mn-ea"/>
              <a:cs typeface="Arial" panose="020B0604020202020204" pitchFamily="34" charset="0"/>
            </a:endParaRPr>
          </a:p>
          <a:p>
            <a:r>
              <a:rPr lang="fr-BF" sz="1600" b="1" kern="1200" dirty="0">
                <a:solidFill>
                  <a:schemeClr val="tx1"/>
                </a:solidFill>
                <a:effectLst/>
                <a:latin typeface="Arial" panose="020B0604020202020204" pitchFamily="34" charset="0"/>
                <a:ea typeface="+mn-ea"/>
                <a:cs typeface="Arial" panose="020B0604020202020204" pitchFamily="34" charset="0"/>
              </a:rPr>
              <a:t>C’est un espace d’apprentissage conçu pour offrir :</a:t>
            </a:r>
          </a:p>
          <a:p>
            <a:pPr marL="628650" lvl="1" indent="-171450">
              <a:buFont typeface="Arial" panose="020B0604020202020204" pitchFamily="34" charset="0"/>
              <a:buChar char="•"/>
            </a:pPr>
            <a:r>
              <a:rPr lang="fr-BF" sz="1600" b="1" kern="1200" dirty="0">
                <a:solidFill>
                  <a:schemeClr val="tx1"/>
                </a:solidFill>
                <a:effectLst/>
                <a:latin typeface="Arial" panose="020B0604020202020204" pitchFamily="34" charset="0"/>
                <a:ea typeface="+mn-ea"/>
                <a:cs typeface="Arial" panose="020B0604020202020204" pitchFamily="34" charset="0"/>
              </a:rPr>
              <a:t>des compétences pratiques et adaptées au marché local ;</a:t>
            </a:r>
          </a:p>
          <a:p>
            <a:pPr marL="628650" lvl="1" indent="-171450">
              <a:buFont typeface="Arial" panose="020B0604020202020204" pitchFamily="34" charset="0"/>
              <a:buChar char="•"/>
            </a:pPr>
            <a:r>
              <a:rPr lang="fr-BF" sz="1600" b="1" kern="1200" dirty="0">
                <a:solidFill>
                  <a:schemeClr val="tx1"/>
                </a:solidFill>
                <a:effectLst/>
                <a:latin typeface="Arial" panose="020B0604020202020204" pitchFamily="34" charset="0"/>
                <a:ea typeface="+mn-ea"/>
                <a:cs typeface="Arial" panose="020B0604020202020204" pitchFamily="34" charset="0"/>
              </a:rPr>
              <a:t>un accompagnement sur mesure pour les jeunes et les femmes ;</a:t>
            </a:r>
          </a:p>
          <a:p>
            <a:pPr marL="628650" lvl="1" indent="-171450">
              <a:buFont typeface="Arial" panose="020B0604020202020204" pitchFamily="34" charset="0"/>
              <a:buChar char="•"/>
            </a:pPr>
            <a:r>
              <a:rPr lang="fr-BF" sz="1600" b="1" kern="1200" dirty="0">
                <a:solidFill>
                  <a:schemeClr val="tx1"/>
                </a:solidFill>
                <a:effectLst/>
                <a:latin typeface="Arial" panose="020B0604020202020204" pitchFamily="34" charset="0"/>
                <a:ea typeface="+mn-ea"/>
                <a:cs typeface="Arial" panose="020B0604020202020204" pitchFamily="34" charset="0"/>
              </a:rPr>
              <a:t>un cadre favorisant l’autonomie et l’insertion professionnelle.</a:t>
            </a:r>
            <a:endParaRPr lang="fr-FR" sz="1600" b="1"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endParaRPr lang="fr-BF" sz="1600" b="1" kern="1200" dirty="0">
              <a:solidFill>
                <a:schemeClr val="tx1"/>
              </a:solidFill>
              <a:effectLst/>
              <a:latin typeface="Arial" panose="020B0604020202020204" pitchFamily="34" charset="0"/>
              <a:ea typeface="+mn-ea"/>
              <a:cs typeface="Arial" panose="020B0604020202020204" pitchFamily="34" charset="0"/>
            </a:endParaRPr>
          </a:p>
          <a:p>
            <a:r>
              <a:rPr lang="fr-BF" sz="1600" b="1" kern="1200" dirty="0">
                <a:solidFill>
                  <a:schemeClr val="tx1"/>
                </a:solidFill>
                <a:effectLst/>
                <a:latin typeface="Arial" panose="020B0604020202020204" pitchFamily="34" charset="0"/>
                <a:ea typeface="+mn-ea"/>
                <a:cs typeface="Arial" panose="020B0604020202020204" pitchFamily="34" charset="0"/>
              </a:rPr>
              <a:t>Malgré les moyens limités, ce centre est devenu un levier essentiel de changement, grâce à la détermination de toute l’équipe et des partenaires.</a:t>
            </a:r>
          </a:p>
          <a:p>
            <a:endParaRPr lang="fr-BF" sz="1600" b="1"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9DE010F9-F0CB-A42B-5B38-A62478E7F46F}"/>
              </a:ext>
            </a:extLst>
          </p:cNvPr>
          <p:cNvSpPr>
            <a:spLocks noGrp="1"/>
          </p:cNvSpPr>
          <p:nvPr>
            <p:ph type="sldNum" sz="quarter" idx="5"/>
          </p:nvPr>
        </p:nvSpPr>
        <p:spPr/>
        <p:txBody>
          <a:bodyPr/>
          <a:lstStyle/>
          <a:p>
            <a:fld id="{60438419-275F-EA40-AC96-45DCF861A534}" type="slidenum">
              <a:rPr lang="fr-CN" smtClean="0"/>
              <a:t>15</a:t>
            </a:fld>
            <a:endParaRPr lang="fr-CN"/>
          </a:p>
        </p:txBody>
      </p:sp>
    </p:spTree>
    <p:extLst>
      <p:ext uri="{BB962C8B-B14F-4D97-AF65-F5344CB8AC3E}">
        <p14:creationId xmlns:p14="http://schemas.microsoft.com/office/powerpoint/2010/main" val="1432731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F757-A12E-893C-AF6A-AA3A455FD8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70F5FE-A82B-709D-569A-4236C4FB990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B515940-87EA-9B65-4561-9F88DFBC92C9}"/>
              </a:ext>
            </a:extLst>
          </p:cNvPr>
          <p:cNvSpPr>
            <a:spLocks noGrp="1"/>
          </p:cNvSpPr>
          <p:nvPr>
            <p:ph type="body" idx="1"/>
          </p:nvPr>
        </p:nvSpPr>
        <p:spPr/>
        <p:txBody>
          <a:bodyPr/>
          <a:lstStyle/>
          <a:p>
            <a:r>
              <a:rPr lang="fr-BF" sz="1200" b="1" kern="1200" dirty="0">
                <a:solidFill>
                  <a:schemeClr val="tx1"/>
                </a:solidFill>
                <a:effectLst/>
                <a:latin typeface="Arial" panose="020B0604020202020204" pitchFamily="34" charset="0"/>
                <a:ea typeface="+mn-ea"/>
                <a:cs typeface="Arial" panose="020B0604020202020204" pitchFamily="34" charset="0"/>
              </a:rPr>
              <a:t>Mes productions – reportages, documentaires, portraits – visent également à ouvrir des espaces de dialogue, pour réduire les tensions et renforcer la cohésion sociale.</a:t>
            </a:r>
            <a:endParaRPr lang="fr-FR" sz="1200" b="1" kern="1200" dirty="0">
              <a:solidFill>
                <a:schemeClr val="tx1"/>
              </a:solidFill>
              <a:effectLst/>
              <a:latin typeface="Arial" panose="020B0604020202020204" pitchFamily="34" charset="0"/>
              <a:ea typeface="+mn-ea"/>
              <a:cs typeface="Arial" panose="020B0604020202020204" pitchFamily="34" charset="0"/>
            </a:endParaRPr>
          </a:p>
          <a:p>
            <a:endParaRPr lang="fr-FR" sz="1200" b="1" kern="1200" dirty="0">
              <a:solidFill>
                <a:schemeClr val="tx1"/>
              </a:solidFill>
              <a:effectLst/>
              <a:latin typeface="Arial" panose="020B0604020202020204" pitchFamily="34" charset="0"/>
              <a:ea typeface="+mn-ea"/>
              <a:cs typeface="Arial" panose="020B0604020202020204" pitchFamily="34" charset="0"/>
            </a:endParaRPr>
          </a:p>
          <a:p>
            <a:r>
              <a:rPr lang="fr-BF" sz="1200" b="1" kern="1200" dirty="0">
                <a:solidFill>
                  <a:schemeClr val="tx1"/>
                </a:solidFill>
                <a:effectLst/>
                <a:latin typeface="Arial" panose="020B0604020202020204" pitchFamily="34" charset="0"/>
                <a:ea typeface="+mn-ea"/>
                <a:cs typeface="Arial" panose="020B0604020202020204" pitchFamily="34" charset="0"/>
              </a:rPr>
              <a:t>Je crois profondément que raconter les histoires des autres, écouter leurs parcours et valoriser leurs expériences crée des ponts entre les communautés, les religions et les générations.</a:t>
            </a:r>
            <a:endParaRPr lang="fr-FR"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6D4FD924-0DE3-4357-8376-E51F1B2CD5EC}"/>
              </a:ext>
            </a:extLst>
          </p:cNvPr>
          <p:cNvSpPr>
            <a:spLocks noGrp="1"/>
          </p:cNvSpPr>
          <p:nvPr>
            <p:ph type="sldNum" sz="quarter" idx="5"/>
          </p:nvPr>
        </p:nvSpPr>
        <p:spPr/>
        <p:txBody>
          <a:bodyPr/>
          <a:lstStyle/>
          <a:p>
            <a:fld id="{60438419-275F-EA40-AC96-45DCF861A534}" type="slidenum">
              <a:rPr lang="fr-CN" smtClean="0"/>
              <a:t>16</a:t>
            </a:fld>
            <a:endParaRPr lang="fr-CN"/>
          </a:p>
        </p:txBody>
      </p:sp>
    </p:spTree>
    <p:extLst>
      <p:ext uri="{BB962C8B-B14F-4D97-AF65-F5344CB8AC3E}">
        <p14:creationId xmlns:p14="http://schemas.microsoft.com/office/powerpoint/2010/main" val="3182560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C9E2A-B0DE-4A7F-7E5D-93FEDAEC7E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ABEE1F7-D364-D686-0962-5FE4E23B4A1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0645BC7-18E0-2A3C-B4B5-B57E029A0B72}"/>
              </a:ext>
            </a:extLst>
          </p:cNvPr>
          <p:cNvSpPr>
            <a:spLocks noGrp="1"/>
          </p:cNvSpPr>
          <p:nvPr>
            <p:ph type="body" idx="1"/>
          </p:nvPr>
        </p:nvSpPr>
        <p:spPr/>
        <p:txBody>
          <a:bodyPr/>
          <a:lstStyle/>
          <a:p>
            <a:r>
              <a:rPr lang="fr-BF" sz="1200" b="1" kern="1200" dirty="0">
                <a:solidFill>
                  <a:schemeClr val="tx1"/>
                </a:solidFill>
                <a:effectLst/>
                <a:latin typeface="Arial" panose="020B0604020202020204" pitchFamily="34" charset="0"/>
                <a:ea typeface="+mn-ea"/>
                <a:cs typeface="Arial" panose="020B0604020202020204" pitchFamily="34" charset="0"/>
              </a:rPr>
              <a:t>Mon documentaire </a:t>
            </a:r>
            <a:r>
              <a:rPr lang="fr-FR" sz="1200" b="1" kern="1200" dirty="0">
                <a:solidFill>
                  <a:schemeClr val="tx1"/>
                </a:solidFill>
                <a:effectLst/>
                <a:latin typeface="Arial" panose="020B0604020202020204" pitchFamily="34" charset="0"/>
                <a:ea typeface="+mn-ea"/>
                <a:cs typeface="Arial" panose="020B0604020202020204" pitchFamily="34" charset="0"/>
              </a:rPr>
              <a:t>« </a:t>
            </a:r>
            <a:r>
              <a:rPr lang="fr-BF" sz="1200" b="1" i="1" kern="1200" dirty="0">
                <a:solidFill>
                  <a:schemeClr val="tx1"/>
                </a:solidFill>
                <a:effectLst/>
                <a:latin typeface="Arial" panose="020B0604020202020204" pitchFamily="34" charset="0"/>
                <a:ea typeface="+mn-ea"/>
                <a:cs typeface="Arial" panose="020B0604020202020204" pitchFamily="34" charset="0"/>
              </a:rPr>
              <a:t>Au-delà des Croyances</a:t>
            </a:r>
            <a:r>
              <a:rPr lang="fr-FR" sz="1200" b="1" i="1" kern="1200" dirty="0">
                <a:solidFill>
                  <a:schemeClr val="tx1"/>
                </a:solidFill>
                <a:effectLst/>
                <a:latin typeface="Arial" panose="020B0604020202020204" pitchFamily="34" charset="0"/>
                <a:ea typeface="+mn-ea"/>
                <a:cs typeface="Arial" panose="020B0604020202020204" pitchFamily="34" charset="0"/>
              </a:rPr>
              <a:t> » </a:t>
            </a:r>
            <a:r>
              <a:rPr lang="fr-BF" sz="1200" b="1" kern="1200" dirty="0">
                <a:solidFill>
                  <a:schemeClr val="tx1"/>
                </a:solidFill>
                <a:effectLst/>
                <a:latin typeface="Arial" panose="020B0604020202020204" pitchFamily="34" charset="0"/>
                <a:ea typeface="+mn-ea"/>
                <a:cs typeface="Arial" panose="020B0604020202020204" pitchFamily="34" charset="0"/>
              </a:rPr>
              <a:t>illustre cette vision en mettant en avant la force du dialogue interreligieux et culturel</a:t>
            </a:r>
          </a:p>
        </p:txBody>
      </p:sp>
      <p:sp>
        <p:nvSpPr>
          <p:cNvPr id="4" name="Espace réservé du numéro de diapositive 3">
            <a:extLst>
              <a:ext uri="{FF2B5EF4-FFF2-40B4-BE49-F238E27FC236}">
                <a16:creationId xmlns:a16="http://schemas.microsoft.com/office/drawing/2014/main" id="{B56E0DA5-B27A-C300-282B-07548C8DC1B5}"/>
              </a:ext>
            </a:extLst>
          </p:cNvPr>
          <p:cNvSpPr>
            <a:spLocks noGrp="1"/>
          </p:cNvSpPr>
          <p:nvPr>
            <p:ph type="sldNum" sz="quarter" idx="5"/>
          </p:nvPr>
        </p:nvSpPr>
        <p:spPr/>
        <p:txBody>
          <a:bodyPr/>
          <a:lstStyle/>
          <a:p>
            <a:fld id="{60438419-275F-EA40-AC96-45DCF861A534}" type="slidenum">
              <a:rPr lang="fr-CN" smtClean="0"/>
              <a:t>17</a:t>
            </a:fld>
            <a:endParaRPr lang="fr-CN"/>
          </a:p>
        </p:txBody>
      </p:sp>
    </p:spTree>
    <p:extLst>
      <p:ext uri="{BB962C8B-B14F-4D97-AF65-F5344CB8AC3E}">
        <p14:creationId xmlns:p14="http://schemas.microsoft.com/office/powerpoint/2010/main" val="1854063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BFE40-805D-B08C-82E1-652373BB42D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2722B95-7209-8A9E-BA79-BFAF9832E69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B6B967-3CCA-2A2F-202D-DB37A65D436B}"/>
              </a:ext>
            </a:extLst>
          </p:cNvPr>
          <p:cNvSpPr>
            <a:spLocks noGrp="1"/>
          </p:cNvSpPr>
          <p:nvPr>
            <p:ph type="body" idx="1"/>
          </p:nvPr>
        </p:nvSpPr>
        <p:spPr/>
        <p:txBody>
          <a:bodyPr/>
          <a:lstStyle/>
          <a:p>
            <a:endParaRPr lang="fr-CN" dirty="0"/>
          </a:p>
        </p:txBody>
      </p:sp>
      <p:sp>
        <p:nvSpPr>
          <p:cNvPr id="4" name="Espace réservé du numéro de diapositive 3">
            <a:extLst>
              <a:ext uri="{FF2B5EF4-FFF2-40B4-BE49-F238E27FC236}">
                <a16:creationId xmlns:a16="http://schemas.microsoft.com/office/drawing/2014/main" id="{EF169917-2B05-A88B-2576-2339A6F4E0B8}"/>
              </a:ext>
            </a:extLst>
          </p:cNvPr>
          <p:cNvSpPr>
            <a:spLocks noGrp="1"/>
          </p:cNvSpPr>
          <p:nvPr>
            <p:ph type="sldNum" sz="quarter" idx="5"/>
          </p:nvPr>
        </p:nvSpPr>
        <p:spPr/>
        <p:txBody>
          <a:bodyPr/>
          <a:lstStyle/>
          <a:p>
            <a:fld id="{60438419-275F-EA40-AC96-45DCF861A534}" type="slidenum">
              <a:rPr lang="fr-CN" smtClean="0"/>
              <a:t>2</a:t>
            </a:fld>
            <a:endParaRPr lang="fr-CN"/>
          </a:p>
        </p:txBody>
      </p:sp>
    </p:spTree>
    <p:extLst>
      <p:ext uri="{BB962C8B-B14F-4D97-AF65-F5344CB8AC3E}">
        <p14:creationId xmlns:p14="http://schemas.microsoft.com/office/powerpoint/2010/main" val="17776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N" sz="1200" b="1" cap="none" dirty="0">
                <a:latin typeface="Arial" panose="020B0604020202020204" pitchFamily="34" charset="0"/>
                <a:cs typeface="Arial" panose="020B0604020202020204" pitchFamily="34" charset="0"/>
              </a:rPr>
              <a:t>Je m’appelle </a:t>
            </a:r>
            <a:r>
              <a:rPr lang="fr-FR" sz="1200" b="1" cap="none" dirty="0">
                <a:latin typeface="Arial" panose="020B0604020202020204" pitchFamily="34" charset="0"/>
                <a:cs typeface="Arial" panose="020B0604020202020204" pitchFamily="34" charset="0"/>
              </a:rPr>
              <a:t>A</a:t>
            </a:r>
            <a:r>
              <a:rPr lang="fr-CN" sz="1200" b="1" cap="none" dirty="0">
                <a:latin typeface="Arial" panose="020B0604020202020204" pitchFamily="34" charset="0"/>
                <a:cs typeface="Arial" panose="020B0604020202020204" pitchFamily="34" charset="0"/>
              </a:rPr>
              <a:t>lphonse TAPSOBA</a:t>
            </a:r>
            <a:r>
              <a:rPr lang="fr-FR" sz="1200" b="1" cap="none" dirty="0">
                <a:latin typeface="Arial" panose="020B0604020202020204" pitchFamily="34" charset="0"/>
                <a:cs typeface="Arial" panose="020B0604020202020204" pitchFamily="34" charset="0"/>
              </a:rPr>
              <a:t> l’Etat civil. </a:t>
            </a:r>
          </a:p>
          <a:p>
            <a:r>
              <a:rPr lang="fr-FR" sz="1200" b="1" cap="none" dirty="0">
                <a:latin typeface="Arial" panose="020B0604020202020204" pitchFamily="34" charset="0"/>
                <a:cs typeface="Arial" panose="020B0604020202020204" pitchFamily="34" charset="0"/>
              </a:rPr>
              <a:t> </a:t>
            </a:r>
          </a:p>
          <a:p>
            <a:r>
              <a:rPr lang="fr-FR" sz="1200" b="1" cap="none" dirty="0">
                <a:latin typeface="Arial" panose="020B0604020202020204" pitchFamily="34" charset="0"/>
                <a:cs typeface="Arial" panose="020B0604020202020204" pitchFamily="34" charset="0"/>
              </a:rPr>
              <a:t>J’évolue dans le domaine de l’audiovisuel, en qualité de Cadreur, P</a:t>
            </a:r>
            <a:r>
              <a:rPr lang="fr-CN" sz="1200" b="1" cap="none" dirty="0">
                <a:latin typeface="Arial" panose="020B0604020202020204" pitchFamily="34" charset="0"/>
                <a:cs typeface="Arial" panose="020B0604020202020204" pitchFamily="34" charset="0"/>
              </a:rPr>
              <a:t>hotographe</a:t>
            </a:r>
            <a:r>
              <a:rPr lang="fr-FR" sz="1200" b="1" cap="none" dirty="0">
                <a:latin typeface="Arial" panose="020B0604020202020204" pitchFamily="34" charset="0"/>
                <a:cs typeface="Arial" panose="020B0604020202020204" pitchFamily="34" charset="0"/>
              </a:rPr>
              <a:t> professionnelle et R</a:t>
            </a:r>
            <a:r>
              <a:rPr lang="fr-CN" sz="1200" b="1" cap="none" dirty="0">
                <a:latin typeface="Arial" panose="020B0604020202020204" pitchFamily="34" charset="0"/>
                <a:cs typeface="Arial" panose="020B0604020202020204" pitchFamily="34" charset="0"/>
              </a:rPr>
              <a:t>réalisateur</a:t>
            </a:r>
            <a:r>
              <a:rPr lang="fr-FR" sz="1200" b="1" cap="none" dirty="0">
                <a:latin typeface="Arial" panose="020B0604020202020204" pitchFamily="34" charset="0"/>
                <a:cs typeface="Arial" panose="020B0604020202020204" pitchFamily="34" charset="0"/>
              </a:rPr>
              <a:t>. </a:t>
            </a:r>
          </a:p>
          <a:p>
            <a:endParaRPr lang="fr-FR" sz="1200" b="1" cap="none" dirty="0">
              <a:latin typeface="Arial" panose="020B0604020202020204" pitchFamily="34" charset="0"/>
              <a:cs typeface="Arial" panose="020B0604020202020204" pitchFamily="34" charset="0"/>
            </a:endParaRPr>
          </a:p>
          <a:p>
            <a:r>
              <a:rPr lang="fr-FR" sz="1200" b="1" cap="none" dirty="0">
                <a:latin typeface="Arial" panose="020B0604020202020204" pitchFamily="34" charset="0"/>
                <a:cs typeface="Arial" panose="020B0604020202020204" pitchFamily="34" charset="0"/>
              </a:rPr>
              <a:t>Je suis également A</a:t>
            </a:r>
            <a:r>
              <a:rPr lang="fr-CN" sz="1200" b="1" cap="none" dirty="0">
                <a:latin typeface="Arial" panose="020B0604020202020204" pitchFamily="34" charset="0"/>
                <a:cs typeface="Arial" panose="020B0604020202020204" pitchFamily="34" charset="0"/>
              </a:rPr>
              <a:t>cteur </a:t>
            </a:r>
            <a:r>
              <a:rPr lang="fr-FR" sz="1200" b="1" cap="none" dirty="0">
                <a:latin typeface="Arial" panose="020B0604020202020204" pitchFamily="34" charset="0"/>
                <a:cs typeface="Arial" panose="020B0604020202020204" pitchFamily="34" charset="0"/>
              </a:rPr>
              <a:t>de développement </a:t>
            </a:r>
            <a:r>
              <a:rPr lang="fr-CN" sz="1200" b="1" cap="none" dirty="0">
                <a:latin typeface="Arial" panose="020B0604020202020204" pitchFamily="34" charset="0"/>
                <a:cs typeface="Arial" panose="020B0604020202020204" pitchFamily="34" charset="0"/>
              </a:rPr>
              <a:t>social engagé </a:t>
            </a:r>
            <a:r>
              <a:rPr lang="fr-FR" sz="1200" b="1" cap="none" dirty="0">
                <a:latin typeface="Arial" panose="020B0604020202020204" pitchFamily="34" charset="0"/>
                <a:cs typeface="Arial" panose="020B0604020202020204" pitchFamily="34" charset="0"/>
              </a:rPr>
              <a:t>dans la promotion de la Paix, de la cohésion sociale, de l’éducation entrepreneuriale et de l’insertion socioprofessionnelle au B</a:t>
            </a:r>
            <a:r>
              <a:rPr lang="fr-CN" sz="1200" b="1" cap="none" dirty="0">
                <a:latin typeface="Arial" panose="020B0604020202020204" pitchFamily="34" charset="0"/>
                <a:cs typeface="Arial" panose="020B0604020202020204" pitchFamily="34" charset="0"/>
              </a:rPr>
              <a:t>urkina </a:t>
            </a:r>
            <a:r>
              <a:rPr lang="fr-FR" sz="1200" b="1" cap="none" dirty="0">
                <a:latin typeface="Arial" panose="020B0604020202020204" pitchFamily="34" charset="0"/>
                <a:cs typeface="Arial" panose="020B0604020202020204" pitchFamily="34" charset="0"/>
              </a:rPr>
              <a:t>F</a:t>
            </a:r>
            <a:r>
              <a:rPr lang="fr-CN" sz="1200" b="1" cap="none" dirty="0">
                <a:latin typeface="Arial" panose="020B0604020202020204" pitchFamily="34" charset="0"/>
                <a:cs typeface="Arial" panose="020B0604020202020204" pitchFamily="34" charset="0"/>
              </a:rPr>
              <a:t>aso. </a:t>
            </a:r>
            <a:endParaRPr lang="fr-FR" sz="1200" b="1" cap="none" dirty="0">
              <a:latin typeface="Arial" panose="020B0604020202020204" pitchFamily="34" charset="0"/>
              <a:cs typeface="Arial" panose="020B0604020202020204" pitchFamily="34" charset="0"/>
            </a:endParaRPr>
          </a:p>
          <a:p>
            <a:endParaRPr lang="fr-BF" b="1" dirty="0"/>
          </a:p>
        </p:txBody>
      </p:sp>
      <p:sp>
        <p:nvSpPr>
          <p:cNvPr id="4" name="Espace réservé du numéro de diapositive 3"/>
          <p:cNvSpPr>
            <a:spLocks noGrp="1"/>
          </p:cNvSpPr>
          <p:nvPr>
            <p:ph type="sldNum" sz="quarter" idx="5"/>
          </p:nvPr>
        </p:nvSpPr>
        <p:spPr/>
        <p:txBody>
          <a:bodyPr/>
          <a:lstStyle/>
          <a:p>
            <a:fld id="{60438419-275F-EA40-AC96-45DCF861A534}" type="slidenum">
              <a:rPr lang="fr-CN" smtClean="0"/>
              <a:t>3</a:t>
            </a:fld>
            <a:endParaRPr lang="fr-CN"/>
          </a:p>
        </p:txBody>
      </p:sp>
    </p:spTree>
    <p:extLst>
      <p:ext uri="{BB962C8B-B14F-4D97-AF65-F5344CB8AC3E}">
        <p14:creationId xmlns:p14="http://schemas.microsoft.com/office/powerpoint/2010/main" val="27753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cap="none" dirty="0">
                <a:latin typeface="Arial" panose="020B0604020202020204" pitchFamily="34" charset="0"/>
                <a:cs typeface="Arial" panose="020B0604020202020204" pitchFamily="34" charset="0"/>
              </a:rPr>
              <a:t>Je suis un passionné de l’image depuis l’enfance, d’où mon orientation professionnelle autour des métiers de l’audiovisuel.  </a:t>
            </a:r>
          </a:p>
          <a:p>
            <a:endParaRPr lang="fr-FR" sz="1200" b="1" cap="none" dirty="0">
              <a:latin typeface="Arial" panose="020B0604020202020204" pitchFamily="34" charset="0"/>
              <a:cs typeface="Arial" panose="020B0604020202020204" pitchFamily="34" charset="0"/>
            </a:endParaRPr>
          </a:p>
          <a:p>
            <a:r>
              <a:rPr lang="fr-FR" sz="1200" b="1" cap="none" dirty="0">
                <a:latin typeface="Arial" panose="020B0604020202020204" pitchFamily="34" charset="0"/>
                <a:cs typeface="Arial" panose="020B0604020202020204" pitchFamily="34" charset="0"/>
              </a:rPr>
              <a:t>En qualité de Cadreur professionnel et R</a:t>
            </a:r>
            <a:r>
              <a:rPr lang="fr-CN" sz="1200" b="1" cap="none" dirty="0">
                <a:latin typeface="Arial" panose="020B0604020202020204" pitchFamily="34" charset="0"/>
                <a:cs typeface="Arial" panose="020B0604020202020204" pitchFamily="34" charset="0"/>
              </a:rPr>
              <a:t>éalisateur</a:t>
            </a:r>
            <a:r>
              <a:rPr lang="fr-FR" sz="1200" b="1" cap="none" dirty="0">
                <a:latin typeface="Arial" panose="020B0604020202020204" pitchFamily="34" charset="0"/>
                <a:cs typeface="Arial" panose="020B0604020202020204" pitchFamily="34" charset="0"/>
              </a:rPr>
              <a:t>, je suis </a:t>
            </a:r>
            <a:r>
              <a:rPr lang="fr-CN" sz="1200" b="1" cap="none" dirty="0">
                <a:latin typeface="Arial" panose="020B0604020202020204" pitchFamily="34" charset="0"/>
                <a:cs typeface="Arial" panose="020B0604020202020204" pitchFamily="34" charset="0"/>
              </a:rPr>
              <a:t>spécialisé dans la mise en valeur des récits humains et des projets à impact social. </a:t>
            </a:r>
            <a:endParaRPr lang="fr-FR" sz="1200" b="1" cap="none" dirty="0">
              <a:latin typeface="Arial" panose="020B0604020202020204" pitchFamily="34" charset="0"/>
              <a:cs typeface="Arial" panose="020B0604020202020204" pitchFamily="34" charset="0"/>
            </a:endParaRPr>
          </a:p>
          <a:p>
            <a:endParaRPr lang="fr-FR" sz="1200" b="1" cap="none" dirty="0">
              <a:latin typeface="Arial" panose="020B0604020202020204" pitchFamily="34" charset="0"/>
              <a:cs typeface="Arial" panose="020B0604020202020204" pitchFamily="34" charset="0"/>
            </a:endParaRPr>
          </a:p>
          <a:p>
            <a:r>
              <a:rPr lang="fr-CN" sz="1200" b="1" cap="none" dirty="0">
                <a:latin typeface="Arial" panose="020B0604020202020204" pitchFamily="34" charset="0"/>
                <a:cs typeface="Arial" panose="020B0604020202020204" pitchFamily="34" charset="0"/>
              </a:rPr>
              <a:t>Mon travail combine création artistique, engagement citoyen et développement communautaire.</a:t>
            </a:r>
            <a:endParaRPr lang="fr-FR" sz="1200" b="1" cap="none" dirty="0">
              <a:latin typeface="Arial" panose="020B0604020202020204" pitchFamily="34" charset="0"/>
              <a:cs typeface="Arial" panose="020B0604020202020204" pitchFamily="34" charset="0"/>
            </a:endParaRPr>
          </a:p>
          <a:p>
            <a:br>
              <a:rPr lang="fr-CN" sz="1200" b="1" cap="none" dirty="0">
                <a:latin typeface="Arial" panose="020B0604020202020204" pitchFamily="34" charset="0"/>
                <a:cs typeface="Arial" panose="020B0604020202020204" pitchFamily="34" charset="0"/>
              </a:rPr>
            </a:br>
            <a:r>
              <a:rPr lang="fr-CN" sz="1200" b="1" cap="none" dirty="0">
                <a:latin typeface="Arial" panose="020B0604020202020204" pitchFamily="34" charset="0"/>
                <a:cs typeface="Arial" panose="020B0604020202020204" pitchFamily="34" charset="0"/>
              </a:rPr>
              <a:t>Chaque projet vise à informer, sensibiliser et surtout transformer des vies.</a:t>
            </a:r>
          </a:p>
          <a:p>
            <a:endParaRPr lang="fr-BF" b="1" dirty="0"/>
          </a:p>
        </p:txBody>
      </p:sp>
      <p:sp>
        <p:nvSpPr>
          <p:cNvPr id="4" name="Espace réservé du numéro de diapositive 3"/>
          <p:cNvSpPr>
            <a:spLocks noGrp="1"/>
          </p:cNvSpPr>
          <p:nvPr>
            <p:ph type="sldNum" sz="quarter" idx="5"/>
          </p:nvPr>
        </p:nvSpPr>
        <p:spPr/>
        <p:txBody>
          <a:bodyPr/>
          <a:lstStyle/>
          <a:p>
            <a:fld id="{60438419-275F-EA40-AC96-45DCF861A534}" type="slidenum">
              <a:rPr lang="fr-CN" smtClean="0"/>
              <a:t>4</a:t>
            </a:fld>
            <a:endParaRPr lang="fr-CN"/>
          </a:p>
        </p:txBody>
      </p:sp>
    </p:spTree>
    <p:extLst>
      <p:ext uri="{BB962C8B-B14F-4D97-AF65-F5344CB8AC3E}">
        <p14:creationId xmlns:p14="http://schemas.microsoft.com/office/powerpoint/2010/main" val="370936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6DE8B-6BBF-74F7-514C-1556FF4C6F5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F1428A-28E1-F772-C55B-0216E4456D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BA11A6-EACE-A30A-CEDA-89B148BDACB0}"/>
              </a:ext>
            </a:extLst>
          </p:cNvPr>
          <p:cNvSpPr>
            <a:spLocks noGrp="1"/>
          </p:cNvSpPr>
          <p:nvPr>
            <p:ph type="body" idx="1"/>
          </p:nvPr>
        </p:nvSpPr>
        <p:spPr/>
        <p:txBody>
          <a:bodyPr/>
          <a:lstStyle/>
          <a:p>
            <a:r>
              <a:rPr lang="fr-CN" sz="1200" b="1" cap="none" dirty="0">
                <a:latin typeface="Arial" panose="020B0604020202020204" pitchFamily="34" charset="0"/>
                <a:cs typeface="Arial" panose="020B0604020202020204" pitchFamily="34" charset="0"/>
              </a:rPr>
              <a:t>À travers mes Œuvres audiovisuelles et mes projets communautaires, </a:t>
            </a:r>
            <a:endParaRPr lang="fr-FR" sz="1200" b="1" cap="none" dirty="0">
              <a:latin typeface="Arial" panose="020B0604020202020204" pitchFamily="34" charset="0"/>
              <a:cs typeface="Arial" panose="020B0604020202020204" pitchFamily="34" charset="0"/>
            </a:endParaRPr>
          </a:p>
          <a:p>
            <a:r>
              <a:rPr lang="fr-CN" sz="1200" b="1" cap="none" dirty="0">
                <a:latin typeface="Arial" panose="020B0604020202020204" pitchFamily="34" charset="0"/>
                <a:cs typeface="Arial" panose="020B0604020202020204" pitchFamily="34" charset="0"/>
              </a:rPr>
              <a:t>j’ai fait de l’image un outil puissant d’insertion professionnelle, de dialogue social et de promotion de la paix.</a:t>
            </a:r>
          </a:p>
        </p:txBody>
      </p:sp>
      <p:sp>
        <p:nvSpPr>
          <p:cNvPr id="4" name="Espace réservé du numéro de diapositive 3">
            <a:extLst>
              <a:ext uri="{FF2B5EF4-FFF2-40B4-BE49-F238E27FC236}">
                <a16:creationId xmlns:a16="http://schemas.microsoft.com/office/drawing/2014/main" id="{CBA015AF-58F7-FD4E-7757-20CDDC0FC596}"/>
              </a:ext>
            </a:extLst>
          </p:cNvPr>
          <p:cNvSpPr>
            <a:spLocks noGrp="1"/>
          </p:cNvSpPr>
          <p:nvPr>
            <p:ph type="sldNum" sz="quarter" idx="5"/>
          </p:nvPr>
        </p:nvSpPr>
        <p:spPr/>
        <p:txBody>
          <a:bodyPr/>
          <a:lstStyle/>
          <a:p>
            <a:fld id="{60438419-275F-EA40-AC96-45DCF861A534}" type="slidenum">
              <a:rPr lang="fr-CN" smtClean="0"/>
              <a:t>5</a:t>
            </a:fld>
            <a:endParaRPr lang="fr-CN"/>
          </a:p>
        </p:txBody>
      </p:sp>
    </p:spTree>
    <p:extLst>
      <p:ext uri="{BB962C8B-B14F-4D97-AF65-F5344CB8AC3E}">
        <p14:creationId xmlns:p14="http://schemas.microsoft.com/office/powerpoint/2010/main" val="2758432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F6A8D-26E1-A0EA-80FB-41D17B1DE32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19BC80-B348-2133-CCE0-582A8751095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C1CF360-C4F5-38B9-8686-9A9725649D8A}"/>
              </a:ext>
            </a:extLst>
          </p:cNvPr>
          <p:cNvSpPr>
            <a:spLocks noGrp="1"/>
          </p:cNvSpPr>
          <p:nvPr>
            <p:ph type="body" idx="1"/>
          </p:nvPr>
        </p:nvSpPr>
        <p:spPr/>
        <p:txBody>
          <a:bodyPr/>
          <a:lstStyle/>
          <a:p>
            <a:r>
              <a:rPr lang="fr-BF" sz="1200" b="1" kern="1200" dirty="0">
                <a:solidFill>
                  <a:schemeClr val="tx1"/>
                </a:solidFill>
                <a:effectLst/>
                <a:latin typeface="Arial" panose="020B0604020202020204" pitchFamily="34" charset="0"/>
                <a:ea typeface="+mn-ea"/>
                <a:cs typeface="Arial" panose="020B0604020202020204" pitchFamily="34" charset="0"/>
              </a:rPr>
              <a:t>L’un des piliers de mon engagement est l’accompagnement de jeunes et de femmes vers l’autonomie.</a:t>
            </a:r>
            <a:endParaRPr lang="fr-FR" sz="1200" b="1" kern="1200" dirty="0">
              <a:solidFill>
                <a:schemeClr val="tx1"/>
              </a:solidFill>
              <a:effectLst/>
              <a:latin typeface="Arial" panose="020B0604020202020204" pitchFamily="34" charset="0"/>
              <a:ea typeface="+mn-ea"/>
              <a:cs typeface="Arial" panose="020B0604020202020204" pitchFamily="34" charset="0"/>
            </a:endParaRPr>
          </a:p>
          <a:p>
            <a:br>
              <a:rPr lang="fr-BF" sz="1200" b="1" kern="1200" dirty="0">
                <a:solidFill>
                  <a:schemeClr val="tx1"/>
                </a:solidFill>
                <a:effectLst/>
                <a:latin typeface="Arial" panose="020B0604020202020204" pitchFamily="34" charset="0"/>
                <a:ea typeface="+mn-ea"/>
                <a:cs typeface="Arial" panose="020B0604020202020204" pitchFamily="34" charset="0"/>
              </a:rPr>
            </a:br>
            <a:r>
              <a:rPr lang="fr-BF" sz="1200" b="1" kern="1200" dirty="0">
                <a:solidFill>
                  <a:schemeClr val="tx1"/>
                </a:solidFill>
                <a:effectLst/>
                <a:latin typeface="Arial" panose="020B0604020202020204" pitchFamily="34" charset="0"/>
                <a:ea typeface="+mn-ea"/>
                <a:cs typeface="Arial" panose="020B0604020202020204" pitchFamily="34" charset="0"/>
              </a:rPr>
              <a:t>À travers mes projets audiovisuels et mes actions sociales, j’ai contribué à :</a:t>
            </a:r>
          </a:p>
          <a:p>
            <a:r>
              <a:rPr lang="fr-BF" sz="1200" b="1" kern="1200" dirty="0">
                <a:solidFill>
                  <a:schemeClr val="tx1"/>
                </a:solidFill>
                <a:effectLst/>
                <a:latin typeface="Arial" panose="020B0604020202020204" pitchFamily="34" charset="0"/>
                <a:ea typeface="+mn-ea"/>
                <a:cs typeface="Arial" panose="020B0604020202020204" pitchFamily="34" charset="0"/>
              </a:rPr>
              <a:t>👉 former, encadrer et inspirer des jeunes issus de milieux variés ;</a:t>
            </a:r>
            <a:br>
              <a:rPr lang="fr-BF" sz="1200" b="1" kern="1200" dirty="0">
                <a:solidFill>
                  <a:schemeClr val="tx1"/>
                </a:solidFill>
                <a:effectLst/>
                <a:latin typeface="Arial" panose="020B0604020202020204" pitchFamily="34" charset="0"/>
                <a:ea typeface="+mn-ea"/>
                <a:cs typeface="Arial" panose="020B0604020202020204" pitchFamily="34" charset="0"/>
              </a:rPr>
            </a:br>
            <a:r>
              <a:rPr lang="fr-BF" sz="1200" b="1" kern="1200" dirty="0">
                <a:solidFill>
                  <a:schemeClr val="tx1"/>
                </a:solidFill>
                <a:effectLst/>
                <a:latin typeface="Arial" panose="020B0604020202020204" pitchFamily="34" charset="0"/>
                <a:ea typeface="+mn-ea"/>
                <a:cs typeface="Arial" panose="020B0604020202020204" pitchFamily="34" charset="0"/>
              </a:rPr>
              <a:t>👉 offrir des opportunités à des personnes déscolarisées ou en situation de vulnérabilité.</a:t>
            </a:r>
          </a:p>
        </p:txBody>
      </p:sp>
      <p:sp>
        <p:nvSpPr>
          <p:cNvPr id="4" name="Espace réservé du numéro de diapositive 3">
            <a:extLst>
              <a:ext uri="{FF2B5EF4-FFF2-40B4-BE49-F238E27FC236}">
                <a16:creationId xmlns:a16="http://schemas.microsoft.com/office/drawing/2014/main" id="{BBE81E9B-639C-D4E9-38FF-0C5149C7E5AE}"/>
              </a:ext>
            </a:extLst>
          </p:cNvPr>
          <p:cNvSpPr>
            <a:spLocks noGrp="1"/>
          </p:cNvSpPr>
          <p:nvPr>
            <p:ph type="sldNum" sz="quarter" idx="5"/>
          </p:nvPr>
        </p:nvSpPr>
        <p:spPr/>
        <p:txBody>
          <a:bodyPr/>
          <a:lstStyle/>
          <a:p>
            <a:fld id="{60438419-275F-EA40-AC96-45DCF861A534}" type="slidenum">
              <a:rPr lang="fr-CN" smtClean="0"/>
              <a:t>6</a:t>
            </a:fld>
            <a:endParaRPr lang="fr-CN"/>
          </a:p>
        </p:txBody>
      </p:sp>
    </p:spTree>
    <p:extLst>
      <p:ext uri="{BB962C8B-B14F-4D97-AF65-F5344CB8AC3E}">
        <p14:creationId xmlns:p14="http://schemas.microsoft.com/office/powerpoint/2010/main" val="151502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18485-B1B0-B4DF-A8BE-ACDF3CD8BAC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DD418FE-C9BD-6469-13FB-EBBAC8A2DD0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7DB579-139F-CD17-8EFC-0CC74F65DBC6}"/>
              </a:ext>
            </a:extLst>
          </p:cNvPr>
          <p:cNvSpPr>
            <a:spLocks noGrp="1"/>
          </p:cNvSpPr>
          <p:nvPr>
            <p:ph type="body" idx="1"/>
          </p:nvPr>
        </p:nvSpPr>
        <p:spPr/>
        <p:txBody>
          <a:bodyPr/>
          <a:lstStyle/>
          <a:p>
            <a:r>
              <a:rPr lang="fr-BF" sz="1200" kern="1200" dirty="0">
                <a:solidFill>
                  <a:schemeClr val="tx1"/>
                </a:solidFill>
                <a:effectLst/>
                <a:latin typeface="+mn-lt"/>
                <a:ea typeface="+mn-ea"/>
                <a:cs typeface="+mn-cs"/>
              </a:rPr>
              <a:t>Plusieurs ont pu se professionnaliser :</a:t>
            </a:r>
          </a:p>
          <a:p>
            <a:pPr marL="628650" lvl="1" indent="-171450">
              <a:buFont typeface="Arial" panose="020B0604020202020204" pitchFamily="34" charset="0"/>
              <a:buChar char="•"/>
            </a:pPr>
            <a:r>
              <a:rPr lang="fr-BF" sz="1200" b="1" kern="1200" dirty="0">
                <a:solidFill>
                  <a:schemeClr val="tx1"/>
                </a:solidFill>
                <a:effectLst/>
                <a:latin typeface="+mn-lt"/>
                <a:ea typeface="+mn-ea"/>
                <a:cs typeface="+mn-cs"/>
              </a:rPr>
              <a:t>Compaoré </a:t>
            </a:r>
            <a:r>
              <a:rPr lang="fr-BF" sz="1200" b="1" kern="1200" dirty="0" err="1">
                <a:solidFill>
                  <a:schemeClr val="tx1"/>
                </a:solidFill>
                <a:effectLst/>
                <a:latin typeface="+mn-lt"/>
                <a:ea typeface="+mn-ea"/>
                <a:cs typeface="+mn-cs"/>
              </a:rPr>
              <a:t>Basga</a:t>
            </a:r>
            <a:r>
              <a:rPr lang="fr-BF" sz="1200" kern="1200" dirty="0">
                <a:solidFill>
                  <a:schemeClr val="tx1"/>
                </a:solidFill>
                <a:effectLst/>
                <a:latin typeface="+mn-lt"/>
                <a:ea typeface="+mn-ea"/>
                <a:cs typeface="+mn-cs"/>
              </a:rPr>
              <a:t>, devenu </a:t>
            </a:r>
            <a:r>
              <a:rPr lang="fr-BF" sz="1200" b="1" kern="1200" dirty="0">
                <a:solidFill>
                  <a:schemeClr val="tx1"/>
                </a:solidFill>
                <a:effectLst/>
                <a:latin typeface="+mn-lt"/>
                <a:ea typeface="+mn-ea"/>
                <a:cs typeface="+mn-cs"/>
              </a:rPr>
              <a:t>électricien solaire</a:t>
            </a:r>
            <a:r>
              <a:rPr lang="fr-BF"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BF" sz="1200" b="1" kern="1200" dirty="0" err="1">
                <a:solidFill>
                  <a:schemeClr val="tx1"/>
                </a:solidFill>
                <a:effectLst/>
                <a:latin typeface="+mn-lt"/>
                <a:ea typeface="+mn-ea"/>
                <a:cs typeface="+mn-cs"/>
              </a:rPr>
              <a:t>Adjara</a:t>
            </a:r>
            <a:r>
              <a:rPr lang="fr-BF" sz="1200" kern="1200" dirty="0">
                <a:solidFill>
                  <a:schemeClr val="tx1"/>
                </a:solidFill>
                <a:effectLst/>
                <a:latin typeface="+mn-lt"/>
                <a:ea typeface="+mn-ea"/>
                <a:cs typeface="+mn-cs"/>
              </a:rPr>
              <a:t>, engagée dans la </a:t>
            </a:r>
            <a:r>
              <a:rPr lang="fr-BF" sz="1200" b="1" kern="1200" dirty="0">
                <a:solidFill>
                  <a:schemeClr val="tx1"/>
                </a:solidFill>
                <a:effectLst/>
                <a:latin typeface="+mn-lt"/>
                <a:ea typeface="+mn-ea"/>
                <a:cs typeface="+mn-cs"/>
              </a:rPr>
              <a:t>décoration</a:t>
            </a:r>
            <a:r>
              <a:rPr lang="fr-BF"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BF" sz="1200" b="1" kern="1200" dirty="0">
                <a:solidFill>
                  <a:schemeClr val="tx1"/>
                </a:solidFill>
                <a:effectLst/>
                <a:latin typeface="+mn-lt"/>
                <a:ea typeface="+mn-ea"/>
                <a:cs typeface="+mn-cs"/>
              </a:rPr>
              <a:t>Séverine </a:t>
            </a:r>
            <a:r>
              <a:rPr lang="fr-BF" sz="1200" b="1" kern="1200" dirty="0" err="1">
                <a:solidFill>
                  <a:schemeClr val="tx1"/>
                </a:solidFill>
                <a:effectLst/>
                <a:latin typeface="+mn-lt"/>
                <a:ea typeface="+mn-ea"/>
                <a:cs typeface="+mn-cs"/>
              </a:rPr>
              <a:t>Palingwendé</a:t>
            </a:r>
            <a:r>
              <a:rPr lang="fr-BF" sz="1200" kern="1200" dirty="0">
                <a:solidFill>
                  <a:schemeClr val="tx1"/>
                </a:solidFill>
                <a:effectLst/>
                <a:latin typeface="+mn-lt"/>
                <a:ea typeface="+mn-ea"/>
                <a:cs typeface="+mn-cs"/>
              </a:rPr>
              <a:t>, aujourd’hui </a:t>
            </a:r>
            <a:r>
              <a:rPr lang="fr-BF" sz="1200" b="1" kern="1200" dirty="0">
                <a:solidFill>
                  <a:schemeClr val="tx1"/>
                </a:solidFill>
                <a:effectLst/>
                <a:latin typeface="+mn-lt"/>
                <a:ea typeface="+mn-ea"/>
                <a:cs typeface="+mn-cs"/>
              </a:rPr>
              <a:t>couturière</a:t>
            </a:r>
            <a:r>
              <a:rPr lang="fr-BF"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BF" sz="1200" b="1" kern="1200" dirty="0">
                <a:solidFill>
                  <a:schemeClr val="tx1"/>
                </a:solidFill>
                <a:effectLst/>
                <a:latin typeface="+mn-lt"/>
                <a:ea typeface="+mn-ea"/>
                <a:cs typeface="+mn-cs"/>
              </a:rPr>
              <a:t>Kaboré </a:t>
            </a:r>
            <a:r>
              <a:rPr lang="fr-BF" sz="1200" b="1" kern="1200" dirty="0" err="1">
                <a:solidFill>
                  <a:schemeClr val="tx1"/>
                </a:solidFill>
                <a:effectLst/>
                <a:latin typeface="+mn-lt"/>
                <a:ea typeface="+mn-ea"/>
                <a:cs typeface="+mn-cs"/>
              </a:rPr>
              <a:t>Fathave</a:t>
            </a:r>
            <a:r>
              <a:rPr lang="fr-BF" sz="1200" kern="1200" dirty="0">
                <a:solidFill>
                  <a:schemeClr val="tx1"/>
                </a:solidFill>
                <a:effectLst/>
                <a:latin typeface="+mn-lt"/>
                <a:ea typeface="+mn-ea"/>
                <a:cs typeface="+mn-cs"/>
              </a:rPr>
              <a:t>, en situation de handicap, désormais </a:t>
            </a:r>
            <a:r>
              <a:rPr lang="fr-BF" sz="1200" b="1" kern="1200" dirty="0">
                <a:solidFill>
                  <a:schemeClr val="tx1"/>
                </a:solidFill>
                <a:effectLst/>
                <a:latin typeface="+mn-lt"/>
                <a:ea typeface="+mn-ea"/>
                <a:cs typeface="+mn-cs"/>
              </a:rPr>
              <a:t>dans la </a:t>
            </a:r>
            <a:r>
              <a:rPr lang="fr-BF" sz="1200" b="1" kern="1200">
                <a:solidFill>
                  <a:schemeClr val="tx1"/>
                </a:solidFill>
                <a:effectLst/>
                <a:latin typeface="+mn-lt"/>
                <a:ea typeface="+mn-ea"/>
                <a:cs typeface="+mn-cs"/>
              </a:rPr>
              <a:t>sérigraphie.</a:t>
            </a:r>
            <a:endParaRPr lang="en-US" sz="1200" b="1" kern="1200" dirty="0">
              <a:solidFill>
                <a:schemeClr val="tx1"/>
              </a:solidFill>
              <a:effectLst/>
              <a:latin typeface="+mn-lt"/>
              <a:ea typeface="+mn-ea"/>
              <a:cs typeface="+mn-cs"/>
            </a:endParaRPr>
          </a:p>
          <a:p>
            <a:pPr marL="628650" lvl="1" indent="-171450">
              <a:buFont typeface="Arial" panose="020B0604020202020204" pitchFamily="34" charset="0"/>
              <a:buChar char="•"/>
            </a:pPr>
            <a:r>
              <a:rPr lang="fr-FR" sz="1200" b="1" cap="none" dirty="0">
                <a:solidFill>
                  <a:prstClr val="black"/>
                </a:solidFill>
                <a:latin typeface="Arial" panose="020B0604020202020204" pitchFamily="34" charset="0"/>
                <a:cs typeface="Arial" panose="020B0604020202020204" pitchFamily="34" charset="0"/>
              </a:rPr>
              <a:t>La petite grâce, déplacée interne, elle a abandonnée </a:t>
            </a:r>
            <a:r>
              <a:rPr lang="fr-FR" sz="1200" b="0" cap="none" dirty="0">
                <a:solidFill>
                  <a:prstClr val="black"/>
                </a:solidFill>
                <a:latin typeface="Arial" panose="020B0604020202020204" pitchFamily="34" charset="0"/>
                <a:cs typeface="Arial" panose="020B0604020202020204" pitchFamily="34" charset="0"/>
              </a:rPr>
              <a:t>l'école en fuyant les attaques terroristes pour refusées </a:t>
            </a:r>
            <a:endParaRPr lang="fr-FR" sz="1200" b="0" kern="1200" dirty="0">
              <a:solidFill>
                <a:schemeClr val="tx1"/>
              </a:solidFill>
              <a:effectLst/>
              <a:latin typeface="+mn-lt"/>
              <a:ea typeface="+mn-ea"/>
              <a:cs typeface="+mn-cs"/>
            </a:endParaRPr>
          </a:p>
          <a:p>
            <a:pPr lvl="0"/>
            <a:endParaRPr lang="fr-BF" sz="1200" b="0" kern="1200" dirty="0">
              <a:solidFill>
                <a:schemeClr val="tx1"/>
              </a:solidFill>
              <a:effectLst/>
              <a:latin typeface="+mn-lt"/>
              <a:ea typeface="+mn-ea"/>
              <a:cs typeface="+mn-cs"/>
            </a:endParaRPr>
          </a:p>
          <a:p>
            <a:r>
              <a:rPr lang="fr-BF" sz="1200" b="0" kern="1200" dirty="0">
                <a:solidFill>
                  <a:schemeClr val="tx1"/>
                </a:solidFill>
                <a:effectLst/>
                <a:latin typeface="+mn-lt"/>
                <a:ea typeface="+mn-ea"/>
                <a:cs typeface="+mn-cs"/>
              </a:rPr>
              <a:t>Ces réussites démontrent que lorsque l’on donne une chance, le potentiel humain s’exprime pleinement</a:t>
            </a:r>
            <a:r>
              <a:rPr lang="fr-BF" sz="1200" b="1" kern="1200" dirty="0">
                <a:solidFill>
                  <a:schemeClr val="tx1"/>
                </a:solidFill>
                <a:effectLst/>
                <a:latin typeface="+mn-lt"/>
                <a:ea typeface="+mn-ea"/>
                <a:cs typeface="+mn-cs"/>
              </a:rPr>
              <a:t>.</a:t>
            </a:r>
          </a:p>
        </p:txBody>
      </p:sp>
      <p:sp>
        <p:nvSpPr>
          <p:cNvPr id="4" name="Espace réservé du numéro de diapositive 3">
            <a:extLst>
              <a:ext uri="{FF2B5EF4-FFF2-40B4-BE49-F238E27FC236}">
                <a16:creationId xmlns:a16="http://schemas.microsoft.com/office/drawing/2014/main" id="{E120817C-3590-7254-6CC8-312BF4400D71}"/>
              </a:ext>
            </a:extLst>
          </p:cNvPr>
          <p:cNvSpPr>
            <a:spLocks noGrp="1"/>
          </p:cNvSpPr>
          <p:nvPr>
            <p:ph type="sldNum" sz="quarter" idx="5"/>
          </p:nvPr>
        </p:nvSpPr>
        <p:spPr/>
        <p:txBody>
          <a:bodyPr/>
          <a:lstStyle/>
          <a:p>
            <a:fld id="{60438419-275F-EA40-AC96-45DCF861A534}" type="slidenum">
              <a:rPr lang="fr-CN" smtClean="0"/>
              <a:t>7</a:t>
            </a:fld>
            <a:endParaRPr lang="fr-CN"/>
          </a:p>
        </p:txBody>
      </p:sp>
    </p:spTree>
    <p:extLst>
      <p:ext uri="{BB962C8B-B14F-4D97-AF65-F5344CB8AC3E}">
        <p14:creationId xmlns:p14="http://schemas.microsoft.com/office/powerpoint/2010/main" val="2359063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cap="none" dirty="0">
                <a:latin typeface="Arial" panose="020B0604020202020204" pitchFamily="34" charset="0"/>
                <a:cs typeface="Arial" panose="020B0604020202020204" pitchFamily="34" charset="0"/>
              </a:rPr>
              <a:t>Notre engagement nous conduit à la </a:t>
            </a:r>
            <a:r>
              <a:rPr lang="fr-CN" sz="1200" b="1" cap="none" dirty="0">
                <a:latin typeface="Arial" panose="020B0604020202020204" pitchFamily="34" charset="0"/>
                <a:cs typeface="Arial" panose="020B0604020202020204" pitchFamily="34" charset="0"/>
              </a:rPr>
              <a:t>création de l’</a:t>
            </a:r>
            <a:r>
              <a:rPr lang="fr-FR" sz="1200" b="1" cap="none" dirty="0">
                <a:latin typeface="Arial" panose="020B0604020202020204" pitchFamily="34" charset="0"/>
                <a:cs typeface="Arial" panose="020B0604020202020204" pitchFamily="34" charset="0"/>
              </a:rPr>
              <a:t>A</a:t>
            </a:r>
            <a:r>
              <a:rPr lang="fr-CN" sz="1200" b="1" cap="none" dirty="0">
                <a:latin typeface="Arial" panose="020B0604020202020204" pitchFamily="34" charset="0"/>
                <a:cs typeface="Arial" panose="020B0604020202020204" pitchFamily="34" charset="0"/>
              </a:rPr>
              <a:t>ssociation les amis de la vie (AMIVI)</a:t>
            </a:r>
            <a:r>
              <a:rPr lang="fr-FR" sz="1200" b="1" cap="none" dirty="0">
                <a:latin typeface="Arial" panose="020B0604020202020204" pitchFamily="34" charset="0"/>
                <a:cs typeface="Arial" panose="020B0604020202020204" pitchFamily="34" charset="0"/>
              </a:rPr>
              <a:t> pour </a:t>
            </a:r>
            <a:r>
              <a:rPr lang="fr-CN" sz="1200" b="1" cap="none" dirty="0">
                <a:latin typeface="Arial" panose="020B0604020202020204" pitchFamily="34" charset="0"/>
                <a:cs typeface="Arial" panose="020B0604020202020204" pitchFamily="34" charset="0"/>
              </a:rPr>
              <a:t>nous avons renforcé notre action dans le domaine de l’insertion et de l’autonomisation.</a:t>
            </a:r>
            <a:endParaRPr lang="fr-FR" sz="1200" b="1" cap="none" dirty="0">
              <a:latin typeface="Arial" panose="020B0604020202020204" pitchFamily="34" charset="0"/>
              <a:cs typeface="Arial" panose="020B0604020202020204" pitchFamily="34" charset="0"/>
            </a:endParaRPr>
          </a:p>
          <a:p>
            <a:endParaRPr lang="fr-CN" sz="1200" b="1" cap="none" dirty="0">
              <a:latin typeface="Arial" panose="020B0604020202020204" pitchFamily="34" charset="0"/>
              <a:cs typeface="Arial" panose="020B0604020202020204" pitchFamily="34" charset="0"/>
            </a:endParaRPr>
          </a:p>
          <a:p>
            <a:r>
              <a:rPr lang="fr-CN" sz="1200" b="1" cap="none" dirty="0">
                <a:latin typeface="Arial" panose="020B0604020202020204" pitchFamily="34" charset="0"/>
                <a:cs typeface="Arial" panose="020B0604020202020204" pitchFamily="34" charset="0"/>
              </a:rPr>
              <a:t>Amivi a permis de former plusieurs personnes dans divers métiers, à travers des formations de courte durée, pratiques et adaptées.</a:t>
            </a:r>
            <a:br>
              <a:rPr lang="fr-CN" sz="1200" b="1" cap="none" dirty="0">
                <a:latin typeface="Arial" panose="020B0604020202020204" pitchFamily="34" charset="0"/>
                <a:cs typeface="Arial" panose="020B0604020202020204" pitchFamily="34" charset="0"/>
              </a:rPr>
            </a:br>
            <a:r>
              <a:rPr lang="fr-CN" sz="1200" b="1" cap="none" dirty="0">
                <a:latin typeface="Arial" panose="020B0604020202020204" pitchFamily="34" charset="0"/>
                <a:cs typeface="Arial" panose="020B0604020202020204" pitchFamily="34" charset="0"/>
              </a:rPr>
              <a:t>Ces apprentissages permettent aux bénéficiaires :</a:t>
            </a:r>
          </a:p>
          <a:p>
            <a:pPr marL="628650" lvl="1" indent="-171450">
              <a:buFont typeface="Arial" panose="020B0604020202020204" pitchFamily="34" charset="0"/>
              <a:buChar char="•"/>
            </a:pPr>
            <a:r>
              <a:rPr lang="fr-CN" sz="1200" b="1" cap="none" dirty="0">
                <a:latin typeface="Arial" panose="020B0604020202020204" pitchFamily="34" charset="0"/>
                <a:cs typeface="Arial" panose="020B0604020202020204" pitchFamily="34" charset="0"/>
              </a:rPr>
              <a:t>D’acquérir rapidement des compétences utiles ;</a:t>
            </a:r>
          </a:p>
          <a:p>
            <a:pPr marL="628650" lvl="1" indent="-171450">
              <a:buFont typeface="Arial" panose="020B0604020202020204" pitchFamily="34" charset="0"/>
              <a:buChar char="•"/>
            </a:pPr>
            <a:r>
              <a:rPr lang="fr-CN" sz="1200" b="1" cap="none" dirty="0">
                <a:latin typeface="Arial" panose="020B0604020202020204" pitchFamily="34" charset="0"/>
                <a:cs typeface="Arial" panose="020B0604020202020204" pitchFamily="34" charset="0"/>
              </a:rPr>
              <a:t>De démarrer une activité génératrice de revenus ;</a:t>
            </a:r>
          </a:p>
          <a:p>
            <a:pPr marL="628650" lvl="1" indent="-171450">
              <a:buFont typeface="Arial" panose="020B0604020202020204" pitchFamily="34" charset="0"/>
              <a:buChar char="•"/>
            </a:pPr>
            <a:r>
              <a:rPr lang="fr-CN" sz="1200" b="1" cap="none" dirty="0">
                <a:latin typeface="Arial" panose="020B0604020202020204" pitchFamily="34" charset="0"/>
                <a:cs typeface="Arial" panose="020B0604020202020204" pitchFamily="34" charset="0"/>
              </a:rPr>
              <a:t>De gagner en autonomie et en dignité.</a:t>
            </a:r>
          </a:p>
        </p:txBody>
      </p:sp>
      <p:sp>
        <p:nvSpPr>
          <p:cNvPr id="4" name="Espace réservé du numéro de diapositive 3"/>
          <p:cNvSpPr>
            <a:spLocks noGrp="1"/>
          </p:cNvSpPr>
          <p:nvPr>
            <p:ph type="sldNum" sz="quarter" idx="5"/>
          </p:nvPr>
        </p:nvSpPr>
        <p:spPr/>
        <p:txBody>
          <a:bodyPr/>
          <a:lstStyle/>
          <a:p>
            <a:fld id="{60438419-275F-EA40-AC96-45DCF861A534}" type="slidenum">
              <a:rPr lang="fr-CN" smtClean="0"/>
              <a:t>8</a:t>
            </a:fld>
            <a:endParaRPr lang="fr-CN"/>
          </a:p>
        </p:txBody>
      </p:sp>
    </p:spTree>
    <p:extLst>
      <p:ext uri="{BB962C8B-B14F-4D97-AF65-F5344CB8AC3E}">
        <p14:creationId xmlns:p14="http://schemas.microsoft.com/office/powerpoint/2010/main" val="2701457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3B372-E1B6-428B-7DE2-0A910A447C2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D38C015-43FE-5011-B41C-67387F5579B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6851BA0-0541-0D16-E6E0-7A4C5D224A00}"/>
              </a:ext>
            </a:extLst>
          </p:cNvPr>
          <p:cNvSpPr>
            <a:spLocks noGrp="1"/>
          </p:cNvSpPr>
          <p:nvPr>
            <p:ph type="body" idx="1"/>
          </p:nvPr>
        </p:nvSpPr>
        <p:spPr/>
        <p:txBody>
          <a:bodyPr/>
          <a:lstStyle/>
          <a:p>
            <a:r>
              <a:rPr lang="fr-FR" b="1" cap="none" dirty="0">
                <a:latin typeface="Arial" panose="020B0604020202020204" pitchFamily="34" charset="0"/>
                <a:cs typeface="Arial" panose="020B0604020202020204" pitchFamily="34" charset="0"/>
              </a:rPr>
              <a:t>L’association les Amis de la vie (AMIVI) se positionne comme un acteur citoyen engagé au cœur de la promotion de la paix, du vivre-ensemble et de la cohésion sociale au Burkina Faso. </a:t>
            </a:r>
          </a:p>
          <a:p>
            <a:endParaRPr lang="fr-FR" b="1" cap="none" dirty="0">
              <a:latin typeface="Arial" panose="020B0604020202020204" pitchFamily="34" charset="0"/>
              <a:cs typeface="Arial" panose="020B0604020202020204" pitchFamily="34" charset="0"/>
            </a:endParaRPr>
          </a:p>
          <a:p>
            <a:r>
              <a:rPr lang="fr-FR" b="1" cap="none" dirty="0">
                <a:latin typeface="Arial" panose="020B0604020202020204" pitchFamily="34" charset="0"/>
                <a:cs typeface="Arial" panose="020B0604020202020204" pitchFamily="34" charset="0"/>
              </a:rPr>
              <a:t>Dans un contexte national marqué par des défis sécuritaires, des tensions communautaires et une fragilisation des liens sociaux, AMIVI choisit d’agir en mettant l’humain au centre de l’action et en offrant des réponses pragmatiques et solidaires.</a:t>
            </a:r>
          </a:p>
          <a:p>
            <a:endParaRPr lang="fr-CN" b="1" cap="none" dirty="0"/>
          </a:p>
        </p:txBody>
      </p:sp>
      <p:sp>
        <p:nvSpPr>
          <p:cNvPr id="4" name="Espace réservé du numéro de diapositive 3">
            <a:extLst>
              <a:ext uri="{FF2B5EF4-FFF2-40B4-BE49-F238E27FC236}">
                <a16:creationId xmlns:a16="http://schemas.microsoft.com/office/drawing/2014/main" id="{A5C83DF2-02EF-9D76-90AC-62D7FC75ECBE}"/>
              </a:ext>
            </a:extLst>
          </p:cNvPr>
          <p:cNvSpPr>
            <a:spLocks noGrp="1"/>
          </p:cNvSpPr>
          <p:nvPr>
            <p:ph type="sldNum" sz="quarter" idx="5"/>
          </p:nvPr>
        </p:nvSpPr>
        <p:spPr/>
        <p:txBody>
          <a:bodyPr/>
          <a:lstStyle/>
          <a:p>
            <a:fld id="{60438419-275F-EA40-AC96-45DCF861A534}" type="slidenum">
              <a:rPr lang="fr-CN" smtClean="0"/>
              <a:t>9</a:t>
            </a:fld>
            <a:endParaRPr lang="fr-CN"/>
          </a:p>
        </p:txBody>
      </p:sp>
    </p:spTree>
    <p:extLst>
      <p:ext uri="{BB962C8B-B14F-4D97-AF65-F5344CB8AC3E}">
        <p14:creationId xmlns:p14="http://schemas.microsoft.com/office/powerpoint/2010/main" val="14632967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fr-FR"/>
          </a:p>
        </p:txBody>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fr-FR"/>
              <a:t>Modifiez le style du titre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2">
                    <a:lumMod val="50000"/>
                  </a:schemeClr>
                </a:solidFill>
              </a:defRPr>
            </a:lvl1pPr>
          </a:lstStyle>
          <a:p>
            <a:fld id="{F7AFFB9B-9FB8-469E-96F9-4D32314110B6}" type="datetimeFigureOut">
              <a:rPr lang="en-US" smtClean="0"/>
              <a:t>12/9/2025</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pPr/>
              <a:t>‹N°›</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1932503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41D2AC3-6A0B-4169-B1EA-E3AE8B351BDD}" type="datetimeFigureOut">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0772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fr-FR"/>
              <a:t>Modifiez le style du titre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D4B9363-8B87-41B7-9F8E-64519CBB8F34}" type="datetimeFigureOut">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113549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fr-FR"/>
              <a:t>Modifiez le style du titre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AEF5746-5284-4951-9F37-7AE924EDBCB7}" type="datetimeFigureOut">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94522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fr-FR"/>
              <a:t>Modifiez le style du titre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2398B29-7265-4A65-A2A4-6703C057B7C1}" type="datetimeFigureOut">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935255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fr-FR"/>
              <a:t>Modifiez le style du titre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28FBA082-94DF-4C4B-A041-6624924AB0A8}" type="datetimeFigureOut">
              <a:rPr lang="en-US" smtClean="0"/>
              <a:t>12/9/2025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143797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fr-FR"/>
              <a:t>Modifiez le style du titre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B27686C4-3AB5-4E0C-86CA-FB108C350AA9}" type="datetimeFigureOut">
              <a:rPr lang="en-US" smtClean="0"/>
              <a:t>12/9/2025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276484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618514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809120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1_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AFF06221-1620-4E86-AD47-C822676FCB3B}" type="datetimeFigureOut">
              <a:rPr lang="fr-FR" smtClean="0"/>
              <a:t>09/12/2025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49343C-C1E6-4C5A-AFEC-A9B19E2C1750}" type="slidenum">
              <a:rPr lang="fr-FR" smtClean="0"/>
              <a:t>‹N°›</a:t>
            </a:fld>
            <a:endParaRPr lang="fr-FR"/>
          </a:p>
        </p:txBody>
      </p:sp>
    </p:spTree>
    <p:extLst>
      <p:ext uri="{BB962C8B-B14F-4D97-AF65-F5344CB8AC3E}">
        <p14:creationId xmlns:p14="http://schemas.microsoft.com/office/powerpoint/2010/main" val="2596667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036717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fr-FR"/>
              <a:t>Modifiez le style du titre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F7F47CF-67C9-420C-80A5-E2069FF0C2DF}" type="datetimeFigureOut">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119931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fr-FR"/>
              <a:t>Modifiez le style du titre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16473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fr-FR"/>
              <a:t>Modifiez le style du titre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Content Placeholder 3"/>
          <p:cNvSpPr>
            <a:spLocks noGrp="1"/>
          </p:cNvSpPr>
          <p:nvPr>
            <p:ph sz="quarter" idx="13"/>
          </p:nvPr>
        </p:nvSpPr>
        <p:spPr>
          <a:xfrm>
            <a:off x="685802" y="2861733"/>
            <a:ext cx="5088712" cy="2512852"/>
          </a:xfrm>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Content Placeholder 5"/>
          <p:cNvSpPr>
            <a:spLocks noGrp="1"/>
          </p:cNvSpPr>
          <p:nvPr>
            <p:ph sz="quarter" idx="14"/>
          </p:nvPr>
        </p:nvSpPr>
        <p:spPr>
          <a:xfrm>
            <a:off x="5993969" y="2861733"/>
            <a:ext cx="5088713" cy="2512852"/>
          </a:xfrm>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smtClean="0"/>
              <a:t>12/9/2025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315431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12/9/2025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311009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12/9/2025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836004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fr-FR"/>
              <a:t>Modifiez le style du titre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0C3BFE2-83B7-4B0A-B9D3-AB28331082B3}" type="datetimeFigureOut">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596033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2EF78E3-FDA3-4D28-AAA2-0B81F349A39D}" type="datetimeFigureOut">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65343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fr-FR"/>
            </a:p>
          </p:txBody>
        </p:sp>
        <p:sp>
          <p:nvSpPr>
            <p:cNvPr id="13" name="Rectangle 12"/>
            <p:cNvSpPr/>
            <p:nvPr/>
          </p:nvSpPr>
          <p:spPr>
            <a:xfrm>
              <a:off x="1" y="5600215"/>
              <a:ext cx="11706512" cy="780581"/>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2">
                    <a:lumMod val="50000"/>
                  </a:schemeClr>
                </a:solidFill>
              </a:defRPr>
            </a:lvl1pPr>
          </a:lstStyle>
          <a:p>
            <a:fld id="{C35BB1C6-BF8F-4481-8AB2-603A1C8A906A}" type="datetimeFigureOut">
              <a:rPr lang="en-US" smtClean="0"/>
              <a:t>12/9/2025</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2">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2">
                    <a:lumMod val="50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03974888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DE89C1-E017-F834-C147-85679F5D92C6}"/>
              </a:ext>
            </a:extLst>
          </p:cNvPr>
          <p:cNvSpPr>
            <a:spLocks noGrp="1"/>
          </p:cNvSpPr>
          <p:nvPr>
            <p:ph type="ctrTitle"/>
          </p:nvPr>
        </p:nvSpPr>
        <p:spPr>
          <a:xfrm rot="21420000">
            <a:off x="195005" y="687822"/>
            <a:ext cx="10692478" cy="2284256"/>
          </a:xfrm>
        </p:spPr>
        <p:txBody>
          <a:bodyPr>
            <a:normAutofit fontScale="90000"/>
          </a:bodyPr>
          <a:lstStyle/>
          <a:p>
            <a:pPr algn="ctr"/>
            <a:r>
              <a:rPr lang="fr-FR" sz="5400" b="1" cap="none" noProof="0" dirty="0">
                <a:solidFill>
                  <a:schemeClr val="tx1"/>
                </a:solidFill>
                <a:latin typeface="Arial" panose="020B0604020202020204" pitchFamily="34" charset="0"/>
                <a:cs typeface="Arial" panose="020B0604020202020204" pitchFamily="34" charset="0"/>
              </a:rPr>
              <a:t>Thème</a:t>
            </a:r>
            <a:r>
              <a:rPr lang="en-US" sz="5400" b="1" cap="none" dirty="0">
                <a:solidFill>
                  <a:schemeClr val="tx1"/>
                </a:solidFill>
                <a:latin typeface="Arial" panose="020B0604020202020204" pitchFamily="34" charset="0"/>
                <a:cs typeface="Arial" panose="020B0604020202020204" pitchFamily="34" charset="0"/>
              </a:rPr>
              <a:t>: </a:t>
            </a:r>
            <a:br>
              <a:rPr lang="en-US" sz="5400" b="1" cap="none" dirty="0">
                <a:solidFill>
                  <a:srgbClr val="47725B"/>
                </a:solidFill>
                <a:latin typeface="Arial" panose="020B0604020202020204" pitchFamily="34" charset="0"/>
                <a:cs typeface="Arial" panose="020B0604020202020204" pitchFamily="34" charset="0"/>
              </a:rPr>
            </a:br>
            <a:r>
              <a:rPr lang="en-US" sz="5400" b="1" cap="none" dirty="0">
                <a:solidFill>
                  <a:srgbClr val="008636"/>
                </a:solidFill>
                <a:latin typeface="Arial" panose="020B0604020202020204" pitchFamily="34" charset="0"/>
                <a:cs typeface="Arial" panose="020B0604020202020204" pitchFamily="34" charset="0"/>
              </a:rPr>
              <a:t>« Le Travail, le Dialogue et </a:t>
            </a:r>
            <a:r>
              <a:rPr lang="en-US" sz="5400" b="1" cap="none" dirty="0" err="1">
                <a:solidFill>
                  <a:srgbClr val="008636"/>
                </a:solidFill>
                <a:latin typeface="Arial" panose="020B0604020202020204" pitchFamily="34" charset="0"/>
                <a:cs typeface="Arial" panose="020B0604020202020204" pitchFamily="34" charset="0"/>
              </a:rPr>
              <a:t>l’insertion</a:t>
            </a:r>
            <a:r>
              <a:rPr lang="en-US" sz="5400" b="1" cap="none" dirty="0">
                <a:solidFill>
                  <a:srgbClr val="008636"/>
                </a:solidFill>
                <a:latin typeface="Arial" panose="020B0604020202020204" pitchFamily="34" charset="0"/>
                <a:cs typeface="Arial" panose="020B0604020202020204" pitchFamily="34" charset="0"/>
              </a:rPr>
              <a:t> au service de la Paix »</a:t>
            </a:r>
            <a:r>
              <a:rPr lang="en-US" sz="5400" cap="none" dirty="0">
                <a:solidFill>
                  <a:srgbClr val="008636"/>
                </a:solidFill>
                <a:latin typeface="Arial" panose="020B0604020202020204" pitchFamily="34" charset="0"/>
                <a:cs typeface="Arial" panose="020B0604020202020204" pitchFamily="34" charset="0"/>
              </a:rPr>
              <a:t> </a:t>
            </a:r>
          </a:p>
        </p:txBody>
      </p:sp>
      <p:sp>
        <p:nvSpPr>
          <p:cNvPr id="3" name="Sous-titre 2">
            <a:extLst>
              <a:ext uri="{FF2B5EF4-FFF2-40B4-BE49-F238E27FC236}">
                <a16:creationId xmlns:a16="http://schemas.microsoft.com/office/drawing/2014/main" id="{61A27436-B9E2-E8B0-2D00-141B8016CD3D}"/>
              </a:ext>
            </a:extLst>
          </p:cNvPr>
          <p:cNvSpPr>
            <a:spLocks noGrp="1"/>
          </p:cNvSpPr>
          <p:nvPr>
            <p:ph type="subTitle" idx="1"/>
          </p:nvPr>
        </p:nvSpPr>
        <p:spPr>
          <a:xfrm rot="21420000">
            <a:off x="663651" y="3256751"/>
            <a:ext cx="9755187" cy="937854"/>
          </a:xfrm>
        </p:spPr>
        <p:txBody>
          <a:bodyPr/>
          <a:lstStyle/>
          <a:p>
            <a:pPr algn="ctr"/>
            <a:r>
              <a:rPr lang="en-US" sz="2000" b="1" i="1" cap="none" dirty="0">
                <a:solidFill>
                  <a:schemeClr val="tx1"/>
                </a:solidFill>
                <a:latin typeface="Arial" panose="020B0604020202020204" pitchFamily="34" charset="0"/>
                <a:ea typeface="Brush Script MT" panose="03060802040406070304" pitchFamily="66" charset="-122"/>
                <a:cs typeface="Arial" panose="020B0604020202020204" pitchFamily="34" charset="0"/>
              </a:rPr>
              <a:t>Alphonse TAPSOBA/ Burkina Faso</a:t>
            </a:r>
          </a:p>
          <a:p>
            <a:pPr algn="ctr"/>
            <a:r>
              <a:rPr lang="en-US" sz="2000" b="1" i="1" cap="none" dirty="0">
                <a:solidFill>
                  <a:schemeClr val="tx1"/>
                </a:solidFill>
                <a:latin typeface="Arial" panose="020B0604020202020204" pitchFamily="34" charset="0"/>
                <a:ea typeface="Brush Script MT" panose="03060802040406070304" pitchFamily="66" charset="-122"/>
                <a:cs typeface="Arial" panose="020B0604020202020204" pitchFamily="34" charset="0"/>
              </a:rPr>
              <a:t>UMEC/ WUCT</a:t>
            </a:r>
          </a:p>
          <a:p>
            <a:endParaRPr lang="en-US" b="1" i="1" cap="none" dirty="0">
              <a:solidFill>
                <a:schemeClr val="tx1"/>
              </a:solidFill>
              <a:latin typeface="Arial" panose="020B0604020202020204" pitchFamily="34" charset="0"/>
              <a:ea typeface="Brush Script MT" panose="03060802040406070304" pitchFamily="66" charset="-122"/>
              <a:cs typeface="Arial" panose="020B0604020202020204" pitchFamily="34" charset="0"/>
            </a:endParaRPr>
          </a:p>
          <a:p>
            <a:endParaRPr lang="en-US" b="1" i="1" cap="none" dirty="0">
              <a:solidFill>
                <a:schemeClr val="tx1"/>
              </a:solidFill>
              <a:latin typeface="Arial" panose="020B0604020202020204" pitchFamily="34" charset="0"/>
              <a:ea typeface="Brush Script MT" panose="03060802040406070304" pitchFamily="66" charset="-122"/>
              <a:cs typeface="Arial" panose="020B0604020202020204" pitchFamily="34" charset="0"/>
            </a:endParaRPr>
          </a:p>
          <a:p>
            <a:endParaRPr lang="en-US" b="1" dirty="0"/>
          </a:p>
        </p:txBody>
      </p:sp>
      <p:pic>
        <p:nvPicPr>
          <p:cNvPr id="4" name="Image 3" descr="Une image contenant capture d’écran&#10;&#10;Le contenu généré par l’IA peut être incorrect.">
            <a:extLst>
              <a:ext uri="{FF2B5EF4-FFF2-40B4-BE49-F238E27FC236}">
                <a16:creationId xmlns:a16="http://schemas.microsoft.com/office/drawing/2014/main" id="{2F62DD35-4A32-01A9-7C0A-698BB3ED4469}"/>
              </a:ext>
            </a:extLst>
          </p:cNvPr>
          <p:cNvPicPr>
            <a:picLocks noChangeAspect="1"/>
          </p:cNvPicPr>
          <p:nvPr/>
        </p:nvPicPr>
        <p:blipFill>
          <a:blip r:embed="rId3"/>
          <a:stretch>
            <a:fillRect/>
          </a:stretch>
        </p:blipFill>
        <p:spPr>
          <a:xfrm>
            <a:off x="-223647" y="3725678"/>
            <a:ext cx="11555182" cy="2941822"/>
          </a:xfrm>
          <a:prstGeom prst="rect">
            <a:avLst/>
          </a:prstGeom>
        </p:spPr>
      </p:pic>
      <p:sp>
        <p:nvSpPr>
          <p:cNvPr id="6" name="Triangle rectangle 5">
            <a:extLst>
              <a:ext uri="{FF2B5EF4-FFF2-40B4-BE49-F238E27FC236}">
                <a16:creationId xmlns:a16="http://schemas.microsoft.com/office/drawing/2014/main" id="{74157AFA-0234-DD75-E990-D9CEC802F067}"/>
              </a:ext>
            </a:extLst>
          </p:cNvPr>
          <p:cNvSpPr/>
          <p:nvPr/>
        </p:nvSpPr>
        <p:spPr>
          <a:xfrm flipV="1">
            <a:off x="0" y="0"/>
            <a:ext cx="8712679" cy="511899"/>
          </a:xfrm>
          <a:prstGeom prst="rtTriangle">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3921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408A0-60BF-6B1C-4900-4AF647F44B9F}"/>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C441E5F-4E00-2839-7AFB-16C2C851C7EA}"/>
              </a:ext>
            </a:extLst>
          </p:cNvPr>
          <p:cNvSpPr>
            <a:spLocks noGrp="1"/>
          </p:cNvSpPr>
          <p:nvPr>
            <p:ph type="body" sz="half" idx="2"/>
          </p:nvPr>
        </p:nvSpPr>
        <p:spPr>
          <a:xfrm>
            <a:off x="138305" y="1574799"/>
            <a:ext cx="5957695" cy="3805584"/>
          </a:xfrm>
        </p:spPr>
        <p:txBody>
          <a:bodyPr>
            <a:noAutofit/>
          </a:bodyPr>
          <a:lstStyle/>
          <a:p>
            <a:pPr marL="171450" indent="-171450" algn="just">
              <a:lnSpc>
                <a:spcPct val="150000"/>
              </a:lnSpc>
              <a:buFont typeface="Wingdings" panose="05000000000000000000" pitchFamily="2" charset="2"/>
              <a:buChar char="q"/>
            </a:pPr>
            <a:r>
              <a:rPr lang="fr-FR" sz="1900" b="1" cap="none" dirty="0">
                <a:latin typeface="Arial" panose="020B0604020202020204" pitchFamily="34" charset="0"/>
                <a:cs typeface="Arial" panose="020B0604020202020204" pitchFamily="34" charset="0"/>
              </a:rPr>
              <a:t> L’AMIVI: </a:t>
            </a:r>
            <a:r>
              <a:rPr lang="fr-FR" sz="1900" cap="none" dirty="0">
                <a:latin typeface="Arial" panose="020B0604020202020204" pitchFamily="34" charset="0"/>
                <a:cs typeface="Arial" panose="020B0604020202020204" pitchFamily="34" charset="0"/>
              </a:rPr>
              <a:t>un mouvement de proximité pour la paix en communauté </a:t>
            </a:r>
          </a:p>
          <a:p>
            <a:pPr marL="171450" indent="-171450" algn="just">
              <a:lnSpc>
                <a:spcPct val="150000"/>
              </a:lnSpc>
              <a:buFont typeface="Wingdings" panose="05000000000000000000" pitchFamily="2" charset="2"/>
              <a:buChar char="q"/>
            </a:pPr>
            <a:r>
              <a:rPr lang="fr-FR" sz="1900" b="1" cap="none" dirty="0">
                <a:latin typeface="Arial" panose="020B0604020202020204" pitchFamily="34" charset="0"/>
                <a:cs typeface="Arial" panose="020B0604020202020204" pitchFamily="34" charset="0"/>
              </a:rPr>
              <a:t>Devise de l’</a:t>
            </a:r>
            <a:r>
              <a:rPr lang="fr-CN" sz="1900" b="1" cap="none" dirty="0">
                <a:latin typeface="Arial" panose="020B0604020202020204" pitchFamily="34" charset="0"/>
                <a:cs typeface="Arial" panose="020B0604020202020204" pitchFamily="34" charset="0"/>
              </a:rPr>
              <a:t>AMIVI</a:t>
            </a:r>
            <a:r>
              <a:rPr lang="fr-FR" sz="1900" b="1" cap="none" dirty="0">
                <a:latin typeface="Arial" panose="020B0604020202020204" pitchFamily="34" charset="0"/>
                <a:cs typeface="Arial" panose="020B0604020202020204" pitchFamily="34" charset="0"/>
              </a:rPr>
              <a:t> :</a:t>
            </a:r>
            <a:r>
              <a:rPr lang="fr-CN" sz="1900" b="1" cap="none" dirty="0">
                <a:latin typeface="Arial" panose="020B0604020202020204" pitchFamily="34" charset="0"/>
                <a:cs typeface="Arial" panose="020B0604020202020204" pitchFamily="34" charset="0"/>
              </a:rPr>
              <a:t> </a:t>
            </a:r>
            <a:r>
              <a:rPr lang="fr-FR" sz="1900" i="1" cap="none" dirty="0">
                <a:latin typeface="Arial" panose="020B0604020202020204" pitchFamily="34" charset="0"/>
                <a:cs typeface="Arial" panose="020B0604020202020204" pitchFamily="34" charset="0"/>
              </a:rPr>
              <a:t>Unir les cœurs, bâtir les vies</a:t>
            </a:r>
          </a:p>
          <a:p>
            <a:pPr marL="742950" lvl="1" indent="-285750" algn="just">
              <a:lnSpc>
                <a:spcPct val="150000"/>
              </a:lnSpc>
              <a:buFont typeface="Arial" panose="020B0604020202020204" pitchFamily="34" charset="0"/>
              <a:buChar char="•"/>
            </a:pPr>
            <a:r>
              <a:rPr lang="fr-FR" sz="1900" cap="none" dirty="0">
                <a:latin typeface="Arial" panose="020B0604020202020204" pitchFamily="34" charset="0"/>
                <a:cs typeface="Arial" panose="020B0604020202020204" pitchFamily="34" charset="0"/>
              </a:rPr>
              <a:t>socle de son engagement pour la paix</a:t>
            </a:r>
          </a:p>
          <a:p>
            <a:pPr marL="742950" lvl="1" indent="-285750" algn="just">
              <a:lnSpc>
                <a:spcPct val="150000"/>
              </a:lnSpc>
              <a:buFont typeface="Arial" panose="020B0604020202020204" pitchFamily="34" charset="0"/>
              <a:buChar char="•"/>
            </a:pPr>
            <a:r>
              <a:rPr lang="fr-FR" sz="1900" cap="none" dirty="0">
                <a:latin typeface="Arial" panose="020B0604020202020204" pitchFamily="34" charset="0"/>
                <a:cs typeface="Arial" panose="020B0604020202020204" pitchFamily="34" charset="0"/>
              </a:rPr>
              <a:t>Affirmation de la dignité de chaque personne</a:t>
            </a:r>
          </a:p>
        </p:txBody>
      </p:sp>
      <p:pic>
        <p:nvPicPr>
          <p:cNvPr id="10" name="Espace réservé du contenu 9">
            <a:extLst>
              <a:ext uri="{FF2B5EF4-FFF2-40B4-BE49-F238E27FC236}">
                <a16:creationId xmlns:a16="http://schemas.microsoft.com/office/drawing/2014/main" id="{AB4381EF-8207-8744-FFA5-65CF12508CFC}"/>
              </a:ext>
            </a:extLst>
          </p:cNvPr>
          <p:cNvPicPr>
            <a:picLocks noGrp="1" noChangeAspect="1"/>
          </p:cNvPicPr>
          <p:nvPr>
            <p:ph idx="1"/>
          </p:nvPr>
        </p:nvPicPr>
        <p:blipFill>
          <a:blip r:embed="rId3"/>
          <a:srcRect l="13737" t="15985" r="3546" b="22436"/>
          <a:stretch>
            <a:fillRect/>
          </a:stretch>
        </p:blipFill>
        <p:spPr>
          <a:xfrm>
            <a:off x="6096000" y="1668193"/>
            <a:ext cx="5588000" cy="3615008"/>
          </a:xfrm>
          <a:ln w="38100">
            <a:solidFill>
              <a:srgbClr val="FFFF00"/>
            </a:solidFill>
          </a:ln>
        </p:spPr>
      </p:pic>
      <p:sp>
        <p:nvSpPr>
          <p:cNvPr id="11" name="Titre 1">
            <a:extLst>
              <a:ext uri="{FF2B5EF4-FFF2-40B4-BE49-F238E27FC236}">
                <a16:creationId xmlns:a16="http://schemas.microsoft.com/office/drawing/2014/main" id="{23D602D4-96A5-D9C4-E9F1-96803B8A7956}"/>
              </a:ext>
            </a:extLst>
          </p:cNvPr>
          <p:cNvSpPr>
            <a:spLocks noGrp="1"/>
          </p:cNvSpPr>
          <p:nvPr>
            <p:ph type="title"/>
          </p:nvPr>
        </p:nvSpPr>
        <p:spPr>
          <a:xfrm>
            <a:off x="308696" y="910936"/>
            <a:ext cx="5787304" cy="558876"/>
          </a:xfrm>
        </p:spPr>
        <p:txBody>
          <a:bodyPr>
            <a:noAutofit/>
          </a:bodyPr>
          <a:lstStyle/>
          <a:p>
            <a:pPr algn="ctr"/>
            <a:r>
              <a:rPr lang="fr-FR" sz="2000" b="1" cap="none" dirty="0">
                <a:solidFill>
                  <a:srgbClr val="008636"/>
                </a:solidFill>
                <a:latin typeface="Arial" panose="020B0604020202020204" pitchFamily="34" charset="0"/>
                <a:cs typeface="Arial" panose="020B0604020202020204" pitchFamily="34" charset="0"/>
              </a:rPr>
              <a:t>3. AMIVI pour l’insertion professionnelle </a:t>
            </a:r>
            <a:br>
              <a:rPr lang="fr-FR" sz="2000" b="1" cap="none" dirty="0">
                <a:solidFill>
                  <a:srgbClr val="008636"/>
                </a:solidFill>
                <a:latin typeface="Arial" panose="020B0604020202020204" pitchFamily="34" charset="0"/>
                <a:cs typeface="Arial" panose="020B0604020202020204" pitchFamily="34" charset="0"/>
              </a:rPr>
            </a:br>
            <a:r>
              <a:rPr lang="fr-FR" sz="2000" b="1" cap="none" dirty="0">
                <a:solidFill>
                  <a:srgbClr val="008636"/>
                </a:solidFill>
                <a:latin typeface="Arial" panose="020B0604020202020204" pitchFamily="34" charset="0"/>
                <a:cs typeface="Arial" panose="020B0604020202020204" pitchFamily="34" charset="0"/>
              </a:rPr>
              <a:t>et l’autonomisation 3/7</a:t>
            </a:r>
            <a:endParaRPr lang="fr-CN" sz="2000" dirty="0">
              <a:solidFill>
                <a:srgbClr val="008636"/>
              </a:solidFill>
            </a:endParaRPr>
          </a:p>
        </p:txBody>
      </p:sp>
      <p:sp>
        <p:nvSpPr>
          <p:cNvPr id="2" name="Rectangle 1">
            <a:extLst>
              <a:ext uri="{FF2B5EF4-FFF2-40B4-BE49-F238E27FC236}">
                <a16:creationId xmlns:a16="http://schemas.microsoft.com/office/drawing/2014/main" id="{E4BDC8E1-7B6D-BD27-F13C-B342D7953649}"/>
              </a:ext>
            </a:extLst>
          </p:cNvPr>
          <p:cNvSpPr/>
          <p:nvPr/>
        </p:nvSpPr>
        <p:spPr>
          <a:xfrm>
            <a:off x="0" y="5578763"/>
            <a:ext cx="11781183"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28782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89785-04CA-1F63-D8CF-0D7B4A27E574}"/>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87484D2-C3C1-C8FA-BDEA-9161CE2A301D}"/>
              </a:ext>
            </a:extLst>
          </p:cNvPr>
          <p:cNvSpPr>
            <a:spLocks noGrp="1"/>
          </p:cNvSpPr>
          <p:nvPr>
            <p:ph type="body" sz="half" idx="2"/>
          </p:nvPr>
        </p:nvSpPr>
        <p:spPr>
          <a:xfrm>
            <a:off x="75688" y="1403217"/>
            <a:ext cx="6020312" cy="4050967"/>
          </a:xfrm>
        </p:spPr>
        <p:txBody>
          <a:bodyPr>
            <a:normAutofit/>
          </a:bodyPr>
          <a:lstStyle/>
          <a:p>
            <a:pPr marL="285750" indent="-285750">
              <a:buFont typeface="Wingdings" panose="05000000000000000000" pitchFamily="2" charset="2"/>
              <a:buChar char="q"/>
            </a:pPr>
            <a:r>
              <a:rPr lang="fr-FR" sz="1800" b="1" cap="none" dirty="0">
                <a:latin typeface="Arial" panose="020B0604020202020204" pitchFamily="34" charset="0"/>
                <a:cs typeface="Arial" panose="020B0604020202020204" pitchFamily="34" charset="0"/>
              </a:rPr>
              <a:t>Principe simple: une personne économiquement autonome est une personne socialement apaisée.</a:t>
            </a:r>
          </a:p>
          <a:p>
            <a:pPr marL="285750" indent="-285750">
              <a:buFont typeface="Wingdings" panose="05000000000000000000" pitchFamily="2" charset="2"/>
              <a:buChar char="q"/>
            </a:pPr>
            <a:r>
              <a:rPr lang="fr-CN" sz="1800" b="1" cap="none" dirty="0">
                <a:latin typeface="Arial" panose="020B0604020202020204" pitchFamily="34" charset="0"/>
                <a:cs typeface="Arial" panose="020B0604020202020204" pitchFamily="34" charset="0"/>
              </a:rPr>
              <a:t>L</a:t>
            </a:r>
            <a:r>
              <a:rPr lang="fr-FR" sz="1800" b="1" cap="none" dirty="0">
                <a:latin typeface="Arial" panose="020B0604020202020204" pitchFamily="34" charset="0"/>
                <a:cs typeface="Arial" panose="020B0604020202020204" pitchFamily="34" charset="0"/>
              </a:rPr>
              <a:t>’AMIVI investit dans : </a:t>
            </a:r>
          </a:p>
          <a:p>
            <a:pPr lvl="1">
              <a:buFont typeface="Arial" panose="020B0604020202020204" pitchFamily="34" charset="0"/>
              <a:buChar char="•"/>
            </a:pPr>
            <a:r>
              <a:rPr lang="fr-FR" sz="1800" b="1" cap="none" dirty="0">
                <a:latin typeface="Arial" panose="020B0604020202020204" pitchFamily="34" charset="0"/>
                <a:cs typeface="Arial" panose="020B0604020202020204" pitchFamily="34" charset="0"/>
              </a:rPr>
              <a:t> la formation professionnelle des jeunes et des femmes</a:t>
            </a:r>
          </a:p>
          <a:p>
            <a:pPr lvl="1">
              <a:buFont typeface="Arial" panose="020B0604020202020204" pitchFamily="34" charset="0"/>
              <a:buChar char="•"/>
            </a:pPr>
            <a:r>
              <a:rPr lang="fr-FR" sz="1800" b="1" cap="none" dirty="0">
                <a:latin typeface="Arial" panose="020B0604020202020204" pitchFamily="34" charset="0"/>
                <a:cs typeface="Arial" panose="020B0604020202020204" pitchFamily="34" charset="0"/>
              </a:rPr>
              <a:t> des appuis en matériels pour faciliter leur insertion économique</a:t>
            </a:r>
          </a:p>
          <a:p>
            <a:pPr lvl="1">
              <a:buFont typeface="Arial" panose="020B0604020202020204" pitchFamily="34" charset="0"/>
              <a:buChar char="•"/>
            </a:pPr>
            <a:r>
              <a:rPr lang="fr-FR" sz="1800" b="1" cap="none" dirty="0">
                <a:latin typeface="Arial" panose="020B0604020202020204" pitchFamily="34" charset="0"/>
                <a:cs typeface="Arial" panose="020B0604020202020204" pitchFamily="34" charset="0"/>
              </a:rPr>
              <a:t> l’accompagnement et le suivi pour la création durable d’activités génératrices de revenus.</a:t>
            </a:r>
          </a:p>
        </p:txBody>
      </p:sp>
      <p:sp>
        <p:nvSpPr>
          <p:cNvPr id="11" name="Titre 1">
            <a:extLst>
              <a:ext uri="{FF2B5EF4-FFF2-40B4-BE49-F238E27FC236}">
                <a16:creationId xmlns:a16="http://schemas.microsoft.com/office/drawing/2014/main" id="{B5B2DEDC-6AA6-E600-7607-639763BEF267}"/>
              </a:ext>
            </a:extLst>
          </p:cNvPr>
          <p:cNvSpPr>
            <a:spLocks noGrp="1"/>
          </p:cNvSpPr>
          <p:nvPr>
            <p:ph type="title"/>
          </p:nvPr>
        </p:nvSpPr>
        <p:spPr>
          <a:xfrm>
            <a:off x="241857" y="844342"/>
            <a:ext cx="6247843" cy="558876"/>
          </a:xfrm>
        </p:spPr>
        <p:txBody>
          <a:bodyPr>
            <a:noAutofit/>
          </a:bodyPr>
          <a:lstStyle/>
          <a:p>
            <a:r>
              <a:rPr lang="fr-FR" sz="2000" b="1" cap="none" dirty="0">
                <a:solidFill>
                  <a:srgbClr val="008636"/>
                </a:solidFill>
                <a:latin typeface="Arial" panose="020B0604020202020204" pitchFamily="34" charset="0"/>
                <a:cs typeface="Arial" panose="020B0604020202020204" pitchFamily="34" charset="0"/>
              </a:rPr>
              <a:t>3. AMIVI pour l’insertion professionnelle </a:t>
            </a:r>
            <a:br>
              <a:rPr lang="fr-FR" sz="2000" b="1" cap="none" dirty="0">
                <a:solidFill>
                  <a:srgbClr val="008636"/>
                </a:solidFill>
                <a:latin typeface="Arial" panose="020B0604020202020204" pitchFamily="34" charset="0"/>
                <a:cs typeface="Arial" panose="020B0604020202020204" pitchFamily="34" charset="0"/>
              </a:rPr>
            </a:br>
            <a:r>
              <a:rPr lang="fr-FR" sz="2000" b="1" cap="none" dirty="0">
                <a:solidFill>
                  <a:srgbClr val="008636"/>
                </a:solidFill>
                <a:latin typeface="Arial" panose="020B0604020202020204" pitchFamily="34" charset="0"/>
                <a:cs typeface="Arial" panose="020B0604020202020204" pitchFamily="34" charset="0"/>
              </a:rPr>
              <a:t>et l’autonomisation 4/7</a:t>
            </a:r>
            <a:endParaRPr lang="fr-CN" sz="2000" dirty="0">
              <a:solidFill>
                <a:srgbClr val="008636"/>
              </a:solidFill>
            </a:endParaRPr>
          </a:p>
        </p:txBody>
      </p:sp>
      <p:pic>
        <p:nvPicPr>
          <p:cNvPr id="2" name="Espace réservé du contenu 9">
            <a:extLst>
              <a:ext uri="{FF2B5EF4-FFF2-40B4-BE49-F238E27FC236}">
                <a16:creationId xmlns:a16="http://schemas.microsoft.com/office/drawing/2014/main" id="{35A09437-C536-56BA-95D1-AC014826125F}"/>
              </a:ext>
            </a:extLst>
          </p:cNvPr>
          <p:cNvPicPr>
            <a:picLocks noChangeAspect="1"/>
          </p:cNvPicPr>
          <p:nvPr/>
        </p:nvPicPr>
        <p:blipFill>
          <a:blip r:embed="rId3"/>
          <a:srcRect/>
          <a:stretch/>
        </p:blipFill>
        <p:spPr>
          <a:xfrm>
            <a:off x="6096000" y="1579256"/>
            <a:ext cx="5548332" cy="3698888"/>
          </a:xfrm>
          <a:prstGeom prst="rect">
            <a:avLst/>
          </a:prstGeom>
          <a:ln w="38100">
            <a:solidFill>
              <a:srgbClr val="FFFF00"/>
            </a:solidFill>
          </a:ln>
        </p:spPr>
      </p:pic>
      <p:sp>
        <p:nvSpPr>
          <p:cNvPr id="3" name="Rectangle 2">
            <a:extLst>
              <a:ext uri="{FF2B5EF4-FFF2-40B4-BE49-F238E27FC236}">
                <a16:creationId xmlns:a16="http://schemas.microsoft.com/office/drawing/2014/main" id="{407331FA-15E4-E5FD-ECF9-49666CFEAC29}"/>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3295815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A2ACB-5CD6-D160-D863-0F7C97F27988}"/>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A0DBD66-F709-A176-A10F-75285FEA27A9}"/>
              </a:ext>
            </a:extLst>
          </p:cNvPr>
          <p:cNvSpPr>
            <a:spLocks noGrp="1"/>
          </p:cNvSpPr>
          <p:nvPr>
            <p:ph type="body" sz="half" idx="2"/>
          </p:nvPr>
        </p:nvSpPr>
        <p:spPr>
          <a:xfrm>
            <a:off x="75688" y="1840768"/>
            <a:ext cx="5226921" cy="3526362"/>
          </a:xfrm>
        </p:spPr>
        <p:txBody>
          <a:bodyPr>
            <a:noAutofit/>
          </a:bodyPr>
          <a:lstStyle/>
          <a:p>
            <a:pPr marL="285750" indent="-285750" algn="just">
              <a:lnSpc>
                <a:spcPct val="210000"/>
              </a:lnSpc>
              <a:buFont typeface="Wingdings" panose="05000000000000000000" pitchFamily="2" charset="2"/>
              <a:buChar char="q"/>
            </a:pPr>
            <a:r>
              <a:rPr lang="fr-FR" sz="1800" b="1" cap="none" dirty="0">
                <a:latin typeface="Arial" panose="020B0604020202020204" pitchFamily="34" charset="0"/>
                <a:cs typeface="Arial" panose="020B0604020202020204" pitchFamily="34" charset="0"/>
              </a:rPr>
              <a:t> AMIVI contribue directement à réduire : </a:t>
            </a:r>
          </a:p>
          <a:p>
            <a:pPr marL="628650" lvl="1" indent="-171450" algn="just">
              <a:lnSpc>
                <a:spcPct val="210000"/>
              </a:lnSpc>
              <a:buFont typeface="Arial" panose="020B0604020202020204" pitchFamily="34" charset="0"/>
              <a:buChar char="•"/>
            </a:pPr>
            <a:r>
              <a:rPr lang="fr-FR" sz="1800" b="1" cap="none" dirty="0">
                <a:latin typeface="Arial" panose="020B0604020202020204" pitchFamily="34" charset="0"/>
                <a:cs typeface="Arial" panose="020B0604020202020204" pitchFamily="34" charset="0"/>
              </a:rPr>
              <a:t>les facteurs de tensions</a:t>
            </a:r>
          </a:p>
          <a:p>
            <a:pPr marL="628650" lvl="1" indent="-171450" algn="just">
              <a:lnSpc>
                <a:spcPct val="210000"/>
              </a:lnSpc>
              <a:buFont typeface="Arial" panose="020B0604020202020204" pitchFamily="34" charset="0"/>
              <a:buChar char="•"/>
            </a:pPr>
            <a:r>
              <a:rPr lang="fr-FR" sz="1800" b="1" cap="none" dirty="0">
                <a:latin typeface="Arial" panose="020B0604020202020204" pitchFamily="34" charset="0"/>
                <a:cs typeface="Arial" panose="020B0604020202020204" pitchFamily="34" charset="0"/>
              </a:rPr>
              <a:t>les facteurs de marginalisation </a:t>
            </a:r>
          </a:p>
          <a:p>
            <a:pPr marL="628650" lvl="1" indent="-171450" algn="just">
              <a:lnSpc>
                <a:spcPct val="210000"/>
              </a:lnSpc>
              <a:buFont typeface="Arial" panose="020B0604020202020204" pitchFamily="34" charset="0"/>
              <a:buChar char="•"/>
            </a:pPr>
            <a:r>
              <a:rPr lang="fr-FR" sz="1800" b="1" cap="none" dirty="0">
                <a:latin typeface="Arial" panose="020B0604020202020204" pitchFamily="34" charset="0"/>
                <a:cs typeface="Arial" panose="020B0604020202020204" pitchFamily="34" charset="0"/>
              </a:rPr>
              <a:t>les facteurs de désœuvrement</a:t>
            </a:r>
          </a:p>
          <a:p>
            <a:pPr marL="628650" lvl="1" indent="-171450" algn="just">
              <a:lnSpc>
                <a:spcPct val="210000"/>
              </a:lnSpc>
              <a:buFont typeface="Arial" panose="020B0604020202020204" pitchFamily="34" charset="0"/>
              <a:buChar char="•"/>
            </a:pPr>
            <a:r>
              <a:rPr lang="fr-FR" sz="1800" b="1" cap="none" dirty="0">
                <a:latin typeface="Arial" panose="020B0604020202020204" pitchFamily="34" charset="0"/>
                <a:cs typeface="Arial" panose="020B0604020202020204" pitchFamily="34" charset="0"/>
              </a:rPr>
              <a:t>souvent à l’origine de conflits sociaux.</a:t>
            </a:r>
          </a:p>
        </p:txBody>
      </p:sp>
      <p:sp>
        <p:nvSpPr>
          <p:cNvPr id="11" name="Titre 1">
            <a:extLst>
              <a:ext uri="{FF2B5EF4-FFF2-40B4-BE49-F238E27FC236}">
                <a16:creationId xmlns:a16="http://schemas.microsoft.com/office/drawing/2014/main" id="{B5B7D51F-199F-866D-158D-0C29D0A7689D}"/>
              </a:ext>
            </a:extLst>
          </p:cNvPr>
          <p:cNvSpPr>
            <a:spLocks noGrp="1"/>
          </p:cNvSpPr>
          <p:nvPr>
            <p:ph type="title"/>
          </p:nvPr>
        </p:nvSpPr>
        <p:spPr>
          <a:xfrm>
            <a:off x="267257" y="1150643"/>
            <a:ext cx="6260543" cy="558876"/>
          </a:xfrm>
        </p:spPr>
        <p:txBody>
          <a:bodyPr>
            <a:noAutofit/>
          </a:bodyPr>
          <a:lstStyle/>
          <a:p>
            <a:pPr algn="ctr"/>
            <a:r>
              <a:rPr lang="fr-FR" sz="2000" b="1" cap="none" dirty="0">
                <a:solidFill>
                  <a:srgbClr val="008636"/>
                </a:solidFill>
                <a:latin typeface="Arial" panose="020B0604020202020204" pitchFamily="34" charset="0"/>
                <a:cs typeface="Arial" panose="020B0604020202020204" pitchFamily="34" charset="0"/>
              </a:rPr>
              <a:t>3. AMIVI pour l’insertion professionnelle </a:t>
            </a:r>
            <a:br>
              <a:rPr lang="fr-FR" sz="2000" b="1" cap="none" dirty="0">
                <a:solidFill>
                  <a:srgbClr val="008636"/>
                </a:solidFill>
                <a:latin typeface="Arial" panose="020B0604020202020204" pitchFamily="34" charset="0"/>
                <a:cs typeface="Arial" panose="020B0604020202020204" pitchFamily="34" charset="0"/>
              </a:rPr>
            </a:br>
            <a:r>
              <a:rPr lang="fr-FR" sz="2000" b="1" cap="none" dirty="0">
                <a:solidFill>
                  <a:srgbClr val="008636"/>
                </a:solidFill>
                <a:latin typeface="Arial" panose="020B0604020202020204" pitchFamily="34" charset="0"/>
                <a:cs typeface="Arial" panose="020B0604020202020204" pitchFamily="34" charset="0"/>
              </a:rPr>
              <a:t>et l’autonomisation 5/7</a:t>
            </a:r>
            <a:endParaRPr lang="fr-CN" sz="2000" dirty="0">
              <a:solidFill>
                <a:srgbClr val="008636"/>
              </a:solidFill>
            </a:endParaRPr>
          </a:p>
        </p:txBody>
      </p:sp>
      <p:pic>
        <p:nvPicPr>
          <p:cNvPr id="2" name="Espace réservé du contenu 9">
            <a:extLst>
              <a:ext uri="{FF2B5EF4-FFF2-40B4-BE49-F238E27FC236}">
                <a16:creationId xmlns:a16="http://schemas.microsoft.com/office/drawing/2014/main" id="{0F61F67B-8CC4-CA6E-0046-AFBD6807229D}"/>
              </a:ext>
            </a:extLst>
          </p:cNvPr>
          <p:cNvPicPr>
            <a:picLocks noChangeAspect="1"/>
          </p:cNvPicPr>
          <p:nvPr/>
        </p:nvPicPr>
        <p:blipFill>
          <a:blip r:embed="rId3"/>
          <a:srcRect/>
          <a:stretch/>
        </p:blipFill>
        <p:spPr>
          <a:xfrm>
            <a:off x="5302609" y="1706980"/>
            <a:ext cx="6378782" cy="3871783"/>
          </a:xfrm>
          <a:prstGeom prst="rect">
            <a:avLst/>
          </a:prstGeom>
          <a:ln w="38100">
            <a:solidFill>
              <a:srgbClr val="FFFF00"/>
            </a:solidFill>
          </a:ln>
        </p:spPr>
      </p:pic>
      <p:sp>
        <p:nvSpPr>
          <p:cNvPr id="3" name="Rectangle 2">
            <a:extLst>
              <a:ext uri="{FF2B5EF4-FFF2-40B4-BE49-F238E27FC236}">
                <a16:creationId xmlns:a16="http://schemas.microsoft.com/office/drawing/2014/main" id="{F4585E69-8BC9-A54D-AD96-29B1200B7F07}"/>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1358659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B223F-FAEC-DB9C-6F2E-F135D56025BF}"/>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4508476-3382-1473-768F-3ECB4E70F7F8}"/>
              </a:ext>
            </a:extLst>
          </p:cNvPr>
          <p:cNvSpPr>
            <a:spLocks noGrp="1"/>
          </p:cNvSpPr>
          <p:nvPr>
            <p:ph type="body" sz="half" idx="2"/>
          </p:nvPr>
        </p:nvSpPr>
        <p:spPr>
          <a:xfrm>
            <a:off x="929618" y="2388935"/>
            <a:ext cx="4530278" cy="3140584"/>
          </a:xfrm>
        </p:spPr>
        <p:txBody>
          <a:bodyPr>
            <a:noAutofit/>
          </a:bodyPr>
          <a:lstStyle/>
          <a:p>
            <a:pPr marL="285750" indent="-285750" algn="just">
              <a:buFont typeface="Wingdings" panose="05000000000000000000" pitchFamily="2" charset="2"/>
              <a:buChar char="q"/>
            </a:pPr>
            <a:r>
              <a:rPr lang="fr-CN" sz="2000" b="1" cap="none" dirty="0">
                <a:latin typeface="Arial" panose="020B0604020202020204" pitchFamily="34" charset="0"/>
                <a:cs typeface="Arial" panose="020B0604020202020204" pitchFamily="34" charset="0"/>
              </a:rPr>
              <a:t>Les domaines </a:t>
            </a:r>
            <a:r>
              <a:rPr lang="fr-FR" sz="2000" b="1" cap="none" dirty="0">
                <a:latin typeface="Arial" panose="020B0604020202020204" pitchFamily="34" charset="0"/>
                <a:cs typeface="Arial" panose="020B0604020202020204" pitchFamily="34" charset="0"/>
              </a:rPr>
              <a:t>concernés : </a:t>
            </a:r>
          </a:p>
          <a:p>
            <a:pPr marL="742950" lvl="1" indent="-285750" algn="just">
              <a:buFont typeface="Arial" panose="020B0604020202020204" pitchFamily="34" charset="0"/>
              <a:buChar char="•"/>
            </a:pPr>
            <a:r>
              <a:rPr lang="fr-CN" sz="2000" b="1" cap="none" dirty="0">
                <a:latin typeface="Arial" panose="020B0604020202020204" pitchFamily="34" charset="0"/>
                <a:cs typeface="Arial" panose="020B0604020202020204" pitchFamily="34" charset="0"/>
              </a:rPr>
              <a:t>la couture </a:t>
            </a:r>
            <a:endParaRPr lang="fr-FR" sz="2000" b="1" cap="none"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fr-CN" sz="2000" b="1" cap="none" dirty="0">
                <a:latin typeface="Arial" panose="020B0604020202020204" pitchFamily="34" charset="0"/>
                <a:cs typeface="Arial" panose="020B0604020202020204" pitchFamily="34" charset="0"/>
              </a:rPr>
              <a:t>la décoration</a:t>
            </a:r>
            <a:endParaRPr lang="fr-FR" sz="2000" b="1" cap="none"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fr-CN" sz="2000" b="1" cap="none" dirty="0">
                <a:latin typeface="Arial" panose="020B0604020202020204" pitchFamily="34" charset="0"/>
                <a:cs typeface="Arial" panose="020B0604020202020204" pitchFamily="34" charset="0"/>
              </a:rPr>
              <a:t>l’élevage</a:t>
            </a:r>
            <a:endParaRPr lang="fr-FR" sz="2000" b="1" cap="none"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fr-CN" sz="2000" b="1" cap="none" dirty="0">
                <a:latin typeface="Arial" panose="020B0604020202020204" pitchFamily="34" charset="0"/>
                <a:cs typeface="Arial" panose="020B0604020202020204" pitchFamily="34" charset="0"/>
              </a:rPr>
              <a:t>l’audiovisuel</a:t>
            </a:r>
            <a:endParaRPr lang="fr-FR" sz="2000" b="1" cap="none"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fr-CN" sz="2000" b="1" cap="none" dirty="0">
                <a:latin typeface="Arial" panose="020B0604020202020204" pitchFamily="34" charset="0"/>
                <a:cs typeface="Arial" panose="020B0604020202020204" pitchFamily="34" charset="0"/>
              </a:rPr>
              <a:t>la sérigraphie</a:t>
            </a:r>
            <a:endParaRPr lang="fr-FR" sz="2000" b="1" cap="none"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fr-FR" sz="2000" b="1" cap="none" dirty="0">
                <a:latin typeface="Arial" panose="020B0604020202020204" pitchFamily="34" charset="0"/>
                <a:cs typeface="Arial" panose="020B0604020202020204" pitchFamily="34" charset="0"/>
              </a:rPr>
              <a:t>l</a:t>
            </a:r>
            <a:r>
              <a:rPr lang="fr-CN" sz="2000" b="1" cap="none" dirty="0">
                <a:latin typeface="Arial" panose="020B0604020202020204" pitchFamily="34" charset="0"/>
                <a:cs typeface="Arial" panose="020B0604020202020204" pitchFamily="34" charset="0"/>
              </a:rPr>
              <a:t>a transformation alimentaire</a:t>
            </a:r>
          </a:p>
        </p:txBody>
      </p:sp>
      <p:sp>
        <p:nvSpPr>
          <p:cNvPr id="11" name="Titre 1">
            <a:extLst>
              <a:ext uri="{FF2B5EF4-FFF2-40B4-BE49-F238E27FC236}">
                <a16:creationId xmlns:a16="http://schemas.microsoft.com/office/drawing/2014/main" id="{3AB92905-D0C2-BF49-B89C-5A26710DDDBA}"/>
              </a:ext>
            </a:extLst>
          </p:cNvPr>
          <p:cNvSpPr>
            <a:spLocks noGrp="1"/>
          </p:cNvSpPr>
          <p:nvPr>
            <p:ph type="title"/>
          </p:nvPr>
        </p:nvSpPr>
        <p:spPr>
          <a:xfrm>
            <a:off x="497995" y="1328481"/>
            <a:ext cx="5700674" cy="558876"/>
          </a:xfrm>
        </p:spPr>
        <p:txBody>
          <a:bodyPr>
            <a:noAutofit/>
          </a:bodyPr>
          <a:lstStyle/>
          <a:p>
            <a:pPr algn="ctr"/>
            <a:r>
              <a:rPr lang="fr-FR" sz="2000" b="1" cap="none" dirty="0">
                <a:solidFill>
                  <a:srgbClr val="008636"/>
                </a:solidFill>
                <a:latin typeface="Arial" panose="020B0604020202020204" pitchFamily="34" charset="0"/>
                <a:cs typeface="Arial" panose="020B0604020202020204" pitchFamily="34" charset="0"/>
              </a:rPr>
              <a:t>3. AMIVI pour l’insertion professionnelle </a:t>
            </a:r>
            <a:br>
              <a:rPr lang="fr-FR" sz="2000" b="1" cap="none" dirty="0">
                <a:solidFill>
                  <a:srgbClr val="008636"/>
                </a:solidFill>
                <a:latin typeface="Arial" panose="020B0604020202020204" pitchFamily="34" charset="0"/>
                <a:cs typeface="Arial" panose="020B0604020202020204" pitchFamily="34" charset="0"/>
              </a:rPr>
            </a:br>
            <a:r>
              <a:rPr lang="fr-FR" sz="2000" b="1" cap="none" dirty="0">
                <a:solidFill>
                  <a:srgbClr val="008636"/>
                </a:solidFill>
                <a:latin typeface="Arial" panose="020B0604020202020204" pitchFamily="34" charset="0"/>
                <a:cs typeface="Arial" panose="020B0604020202020204" pitchFamily="34" charset="0"/>
              </a:rPr>
              <a:t>	et l’autonomisation 6/7</a:t>
            </a:r>
            <a:endParaRPr lang="fr-CN" sz="2000" dirty="0">
              <a:solidFill>
                <a:srgbClr val="008636"/>
              </a:solidFill>
            </a:endParaRPr>
          </a:p>
        </p:txBody>
      </p:sp>
      <p:pic>
        <p:nvPicPr>
          <p:cNvPr id="2" name="Espace réservé du contenu 9">
            <a:extLst>
              <a:ext uri="{FF2B5EF4-FFF2-40B4-BE49-F238E27FC236}">
                <a16:creationId xmlns:a16="http://schemas.microsoft.com/office/drawing/2014/main" id="{1C532149-8BB5-0873-F450-9468970C4293}"/>
              </a:ext>
            </a:extLst>
          </p:cNvPr>
          <p:cNvPicPr>
            <a:picLocks noChangeAspect="1"/>
          </p:cNvPicPr>
          <p:nvPr/>
        </p:nvPicPr>
        <p:blipFill>
          <a:blip r:embed="rId3"/>
          <a:srcRect/>
          <a:stretch/>
        </p:blipFill>
        <p:spPr>
          <a:xfrm>
            <a:off x="5562601" y="1988375"/>
            <a:ext cx="2953456" cy="3556373"/>
          </a:xfrm>
          <a:prstGeom prst="rect">
            <a:avLst/>
          </a:prstGeom>
          <a:ln w="38100">
            <a:solidFill>
              <a:srgbClr val="FFFF00"/>
            </a:solidFill>
          </a:ln>
        </p:spPr>
      </p:pic>
      <p:pic>
        <p:nvPicPr>
          <p:cNvPr id="8" name="Espace réservé du contenu 9">
            <a:extLst>
              <a:ext uri="{FF2B5EF4-FFF2-40B4-BE49-F238E27FC236}">
                <a16:creationId xmlns:a16="http://schemas.microsoft.com/office/drawing/2014/main" id="{34166B11-E322-E278-79E4-80ABFE0247AB}"/>
              </a:ext>
            </a:extLst>
          </p:cNvPr>
          <p:cNvPicPr>
            <a:picLocks noChangeAspect="1"/>
          </p:cNvPicPr>
          <p:nvPr/>
        </p:nvPicPr>
        <p:blipFill>
          <a:blip r:embed="rId4"/>
          <a:srcRect t="17306" b="28529"/>
          <a:stretch>
            <a:fillRect/>
          </a:stretch>
        </p:blipFill>
        <p:spPr>
          <a:xfrm>
            <a:off x="8626249" y="1988375"/>
            <a:ext cx="3025549" cy="3549369"/>
          </a:xfrm>
          <a:prstGeom prst="rect">
            <a:avLst/>
          </a:prstGeom>
          <a:ln w="38100">
            <a:solidFill>
              <a:srgbClr val="FFFF00"/>
            </a:solidFill>
          </a:ln>
        </p:spPr>
      </p:pic>
      <p:sp>
        <p:nvSpPr>
          <p:cNvPr id="3" name="Rectangle 2">
            <a:extLst>
              <a:ext uri="{FF2B5EF4-FFF2-40B4-BE49-F238E27FC236}">
                <a16:creationId xmlns:a16="http://schemas.microsoft.com/office/drawing/2014/main" id="{A386932E-D87C-CA9C-5494-E66B5D2B4EFE}"/>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3169223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5DA5E-0052-9223-8C67-0250712736A5}"/>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2CF82CC-0BCE-5C52-482D-6B6158C335C9}"/>
              </a:ext>
            </a:extLst>
          </p:cNvPr>
          <p:cNvSpPr>
            <a:spLocks noGrp="1"/>
          </p:cNvSpPr>
          <p:nvPr>
            <p:ph type="body" sz="half" idx="2"/>
          </p:nvPr>
        </p:nvSpPr>
        <p:spPr>
          <a:xfrm>
            <a:off x="388482" y="1328482"/>
            <a:ext cx="5919698" cy="4786776"/>
          </a:xfrm>
        </p:spPr>
        <p:txBody>
          <a:bodyPr>
            <a:normAutofit/>
          </a:bodyPr>
          <a:lstStyle/>
          <a:p>
            <a:pPr marL="285750" indent="-285750" algn="just">
              <a:buFont typeface="Wingdings" panose="05000000000000000000" pitchFamily="2" charset="2"/>
              <a:buChar char="q"/>
            </a:pPr>
            <a:r>
              <a:rPr lang="fr-FR" b="1" dirty="0">
                <a:latin typeface="Arial" panose="020B0604020202020204" pitchFamily="34" charset="0"/>
                <a:cs typeface="Arial" panose="020B0604020202020204" pitchFamily="34" charset="0"/>
              </a:rPr>
              <a:t> AMIVI: </a:t>
            </a:r>
            <a:r>
              <a:rPr lang="fr-FR" b="1" cap="none" dirty="0">
                <a:latin typeface="Arial" panose="020B0604020202020204" pitchFamily="34" charset="0"/>
                <a:cs typeface="Arial" panose="020B0604020202020204" pitchFamily="34" charset="0"/>
              </a:rPr>
              <a:t>une approche communautaire et inclusive</a:t>
            </a:r>
          </a:p>
          <a:p>
            <a:pPr marL="742950" lvl="1" indent="-285750" algn="just">
              <a:buFont typeface="Wingdings" panose="05000000000000000000" pitchFamily="2" charset="2"/>
              <a:buChar char="ü"/>
            </a:pPr>
            <a:r>
              <a:rPr lang="fr-FR" b="1" cap="none" dirty="0">
                <a:latin typeface="Arial" panose="020B0604020202020204" pitchFamily="34" charset="0"/>
                <a:cs typeface="Arial" panose="020B0604020202020204" pitchFamily="34" charset="0"/>
              </a:rPr>
              <a:t> pour développer ses initiatives </a:t>
            </a:r>
          </a:p>
          <a:p>
            <a:pPr marL="742950" lvl="1" indent="-285750" algn="just">
              <a:buFont typeface="Wingdings" panose="05000000000000000000" pitchFamily="2" charset="2"/>
              <a:buChar char="ü"/>
            </a:pPr>
            <a:r>
              <a:rPr lang="fr-FR" b="1" cap="none" dirty="0">
                <a:latin typeface="Arial" panose="020B0604020202020204" pitchFamily="34" charset="0"/>
                <a:cs typeface="Arial" panose="020B0604020202020204" pitchFamily="34" charset="0"/>
              </a:rPr>
              <a:t>de dialogue permanent.</a:t>
            </a:r>
          </a:p>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 L’AMIVI favorise :</a:t>
            </a:r>
          </a:p>
          <a:p>
            <a:pPr lvl="1" algn="just">
              <a:buFont typeface="Arial" panose="020B0604020202020204" pitchFamily="34" charset="0"/>
              <a:buChar char="•"/>
            </a:pPr>
            <a:r>
              <a:rPr lang="fr-FR" b="1" cap="none" dirty="0">
                <a:latin typeface="Arial" panose="020B0604020202020204" pitchFamily="34" charset="0"/>
                <a:cs typeface="Arial" panose="020B0604020202020204" pitchFamily="34" charset="0"/>
              </a:rPr>
              <a:t>le dialogue interreligieux et interculturel ;</a:t>
            </a:r>
          </a:p>
          <a:p>
            <a:pPr lvl="1" algn="just">
              <a:buFont typeface="Arial" panose="020B0604020202020204" pitchFamily="34" charset="0"/>
              <a:buChar char="•"/>
            </a:pPr>
            <a:r>
              <a:rPr lang="fr-FR" b="1" cap="none" dirty="0">
                <a:latin typeface="Arial" panose="020B0604020202020204" pitchFamily="34" charset="0"/>
                <a:cs typeface="Arial" panose="020B0604020202020204" pitchFamily="34" charset="0"/>
              </a:rPr>
              <a:t>la sensibilisation à la tolérance et au respect mutuel ;</a:t>
            </a:r>
          </a:p>
          <a:p>
            <a:pPr lvl="1" algn="just">
              <a:buFont typeface="Arial" panose="020B0604020202020204" pitchFamily="34" charset="0"/>
              <a:buChar char="•"/>
            </a:pPr>
            <a:r>
              <a:rPr lang="fr-FR" b="1" cap="none" dirty="0">
                <a:latin typeface="Arial" panose="020B0604020202020204" pitchFamily="34" charset="0"/>
                <a:cs typeface="Arial" panose="020B0604020202020204" pitchFamily="34" charset="0"/>
              </a:rPr>
              <a:t>des espaces de rencontre, de réflexion et d’expression ;</a:t>
            </a:r>
          </a:p>
          <a:p>
            <a:pPr lvl="1" algn="just">
              <a:buFont typeface="Arial" panose="020B0604020202020204" pitchFamily="34" charset="0"/>
              <a:buChar char="•"/>
            </a:pPr>
            <a:r>
              <a:rPr lang="fr-FR" b="1" cap="none" dirty="0">
                <a:latin typeface="Arial" panose="020B0604020202020204" pitchFamily="34" charset="0"/>
                <a:cs typeface="Arial" panose="020B0604020202020204" pitchFamily="34" charset="0"/>
              </a:rPr>
              <a:t>la participation active des communautés dans la construction de la paix.</a:t>
            </a:r>
          </a:p>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Une approche inclusive qui fait de l’AMIVI: </a:t>
            </a:r>
          </a:p>
          <a:p>
            <a:pPr marL="742950" lvl="1" indent="-285750" algn="just">
              <a:buFont typeface="Arial" panose="020B0604020202020204" pitchFamily="34" charset="0"/>
              <a:buChar char="•"/>
            </a:pPr>
            <a:r>
              <a:rPr lang="fr-FR" b="1" cap="none" dirty="0">
                <a:latin typeface="Arial" panose="020B0604020202020204" pitchFamily="34" charset="0"/>
                <a:cs typeface="Arial" panose="020B0604020202020204" pitchFamily="34" charset="0"/>
              </a:rPr>
              <a:t>une plateforme neutre, </a:t>
            </a:r>
          </a:p>
          <a:p>
            <a:pPr marL="742950" lvl="1" indent="-285750" algn="just">
              <a:buFont typeface="Arial" panose="020B0604020202020204" pitchFamily="34" charset="0"/>
              <a:buChar char="•"/>
            </a:pPr>
            <a:r>
              <a:rPr lang="fr-FR" b="1" cap="none" dirty="0">
                <a:latin typeface="Arial" panose="020B0604020202020204" pitchFamily="34" charset="0"/>
                <a:cs typeface="Arial" panose="020B0604020202020204" pitchFamily="34" charset="0"/>
              </a:rPr>
              <a:t>un facilitateur social crédible et respecté.</a:t>
            </a:r>
          </a:p>
          <a:p>
            <a:pPr algn="just"/>
            <a:endParaRPr lang="fr-CN" b="1" cap="none" dirty="0"/>
          </a:p>
        </p:txBody>
      </p:sp>
      <p:sp>
        <p:nvSpPr>
          <p:cNvPr id="11" name="Titre 1">
            <a:extLst>
              <a:ext uri="{FF2B5EF4-FFF2-40B4-BE49-F238E27FC236}">
                <a16:creationId xmlns:a16="http://schemas.microsoft.com/office/drawing/2014/main" id="{39DAADB0-4D58-7362-E274-7AD2A16A2B48}"/>
              </a:ext>
            </a:extLst>
          </p:cNvPr>
          <p:cNvSpPr>
            <a:spLocks noGrp="1"/>
          </p:cNvSpPr>
          <p:nvPr>
            <p:ph type="title"/>
          </p:nvPr>
        </p:nvSpPr>
        <p:spPr>
          <a:xfrm>
            <a:off x="497994" y="742742"/>
            <a:ext cx="5700674" cy="558876"/>
          </a:xfrm>
        </p:spPr>
        <p:txBody>
          <a:bodyPr>
            <a:noAutofit/>
          </a:bodyPr>
          <a:lstStyle/>
          <a:p>
            <a:pPr algn="ctr"/>
            <a:r>
              <a:rPr lang="fr-FR" sz="2000" b="1" cap="none" dirty="0">
                <a:solidFill>
                  <a:srgbClr val="008636"/>
                </a:solidFill>
                <a:latin typeface="Arial" panose="020B0604020202020204" pitchFamily="34" charset="0"/>
                <a:cs typeface="Arial" panose="020B0604020202020204" pitchFamily="34" charset="0"/>
              </a:rPr>
              <a:t>3. AMIVI pour l’insertion professionnelle </a:t>
            </a:r>
            <a:br>
              <a:rPr lang="fr-FR" sz="2000" b="1" cap="none" dirty="0">
                <a:solidFill>
                  <a:srgbClr val="008636"/>
                </a:solidFill>
                <a:latin typeface="Arial" panose="020B0604020202020204" pitchFamily="34" charset="0"/>
                <a:cs typeface="Arial" panose="020B0604020202020204" pitchFamily="34" charset="0"/>
              </a:rPr>
            </a:br>
            <a:r>
              <a:rPr lang="fr-FR" sz="2000" b="1" cap="none" dirty="0">
                <a:solidFill>
                  <a:srgbClr val="008636"/>
                </a:solidFill>
                <a:latin typeface="Arial" panose="020B0604020202020204" pitchFamily="34" charset="0"/>
                <a:cs typeface="Arial" panose="020B0604020202020204" pitchFamily="34" charset="0"/>
              </a:rPr>
              <a:t>	et l’autonomisation 7/7</a:t>
            </a:r>
            <a:endParaRPr lang="fr-CN" sz="2000" dirty="0">
              <a:solidFill>
                <a:srgbClr val="008636"/>
              </a:solidFill>
            </a:endParaRPr>
          </a:p>
        </p:txBody>
      </p:sp>
      <p:pic>
        <p:nvPicPr>
          <p:cNvPr id="2" name="Espace réservé du contenu 9">
            <a:extLst>
              <a:ext uri="{FF2B5EF4-FFF2-40B4-BE49-F238E27FC236}">
                <a16:creationId xmlns:a16="http://schemas.microsoft.com/office/drawing/2014/main" id="{8E15CD74-7D73-FCE8-C313-5BD34BED3B2D}"/>
              </a:ext>
            </a:extLst>
          </p:cNvPr>
          <p:cNvPicPr>
            <a:picLocks noChangeAspect="1"/>
          </p:cNvPicPr>
          <p:nvPr/>
        </p:nvPicPr>
        <p:blipFill>
          <a:blip r:embed="rId3"/>
          <a:srcRect/>
          <a:stretch/>
        </p:blipFill>
        <p:spPr>
          <a:xfrm>
            <a:off x="6308180" y="1301618"/>
            <a:ext cx="5323934" cy="4227901"/>
          </a:xfrm>
          <a:prstGeom prst="rect">
            <a:avLst/>
          </a:prstGeom>
          <a:ln w="38100">
            <a:solidFill>
              <a:srgbClr val="FFFF00"/>
            </a:solidFill>
          </a:ln>
        </p:spPr>
      </p:pic>
      <p:sp>
        <p:nvSpPr>
          <p:cNvPr id="3" name="Rectangle 2">
            <a:extLst>
              <a:ext uri="{FF2B5EF4-FFF2-40B4-BE49-F238E27FC236}">
                <a16:creationId xmlns:a16="http://schemas.microsoft.com/office/drawing/2014/main" id="{1052D774-1CB5-3928-A060-7AC6173017B1}"/>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1632502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51A7D-56F6-88BF-F90A-F6B7FC0B306C}"/>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67391CE-F74A-3319-8AB3-2DC59AA0703E}"/>
              </a:ext>
            </a:extLst>
          </p:cNvPr>
          <p:cNvSpPr>
            <a:spLocks noGrp="1"/>
          </p:cNvSpPr>
          <p:nvPr>
            <p:ph type="body" sz="half" idx="2"/>
          </p:nvPr>
        </p:nvSpPr>
        <p:spPr>
          <a:xfrm>
            <a:off x="368842" y="1240546"/>
            <a:ext cx="5674364" cy="3974293"/>
          </a:xfrm>
        </p:spPr>
        <p:txBody>
          <a:bodyPr>
            <a:normAutofit lnSpcReduction="10000"/>
          </a:bodyPr>
          <a:lstStyle/>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C</a:t>
            </a:r>
            <a:r>
              <a:rPr lang="fr-BF" b="1" cap="none" dirty="0">
                <a:latin typeface="Arial" panose="020B0604020202020204" pitchFamily="34" charset="0"/>
                <a:cs typeface="Arial" panose="020B0604020202020204" pitchFamily="34" charset="0"/>
              </a:rPr>
              <a:t>entre de formation </a:t>
            </a:r>
            <a:r>
              <a:rPr lang="fr-FR" b="1" cap="none" dirty="0">
                <a:latin typeface="Arial" panose="020B0604020202020204" pitchFamily="34" charset="0"/>
                <a:cs typeface="Arial" panose="020B0604020202020204" pitchFamily="34" charset="0"/>
              </a:rPr>
              <a:t>mixte P</a:t>
            </a:r>
            <a:r>
              <a:rPr lang="fr-BF" b="1" cap="none" dirty="0" err="1">
                <a:latin typeface="Arial" panose="020B0604020202020204" pitchFamily="34" charset="0"/>
                <a:cs typeface="Arial" panose="020B0604020202020204" pitchFamily="34" charset="0"/>
              </a:rPr>
              <a:t>alingwendé</a:t>
            </a:r>
            <a:r>
              <a:rPr lang="fr-BF" b="1" cap="none" dirty="0">
                <a:latin typeface="Arial" panose="020B0604020202020204" pitchFamily="34" charset="0"/>
                <a:cs typeface="Arial" panose="020B0604020202020204" pitchFamily="34" charset="0"/>
              </a:rPr>
              <a:t> </a:t>
            </a:r>
            <a:r>
              <a:rPr lang="fr-FR" b="1" cap="none" dirty="0">
                <a:latin typeface="Arial" panose="020B0604020202020204" pitchFamily="34" charset="0"/>
                <a:cs typeface="Arial" panose="020B0604020202020204" pitchFamily="34" charset="0"/>
              </a:rPr>
              <a:t>: </a:t>
            </a:r>
            <a:r>
              <a:rPr lang="fr-BF" b="1" cap="none" dirty="0">
                <a:latin typeface="Arial" panose="020B0604020202020204" pitchFamily="34" charset="0"/>
                <a:cs typeface="Arial" panose="020B0604020202020204" pitchFamily="34" charset="0"/>
              </a:rPr>
              <a:t>un espace d’apprentissage conçu pour offrir :</a:t>
            </a:r>
          </a:p>
          <a:p>
            <a:pPr marL="628650" lvl="1" indent="-171450" algn="just">
              <a:buFont typeface="Arial" panose="020B0604020202020204" pitchFamily="34" charset="0"/>
              <a:buChar char="•"/>
            </a:pPr>
            <a:r>
              <a:rPr lang="fr-BF" b="1" cap="none" dirty="0">
                <a:latin typeface="Arial" panose="020B0604020202020204" pitchFamily="34" charset="0"/>
                <a:cs typeface="Arial" panose="020B0604020202020204" pitchFamily="34" charset="0"/>
              </a:rPr>
              <a:t>des compétences pratiques et adaptées au marché local ;</a:t>
            </a:r>
          </a:p>
          <a:p>
            <a:pPr marL="628650" lvl="1" indent="-171450" algn="just">
              <a:buFont typeface="Arial" panose="020B0604020202020204" pitchFamily="34" charset="0"/>
              <a:buChar char="•"/>
            </a:pPr>
            <a:r>
              <a:rPr lang="fr-BF" b="1" cap="none" dirty="0">
                <a:latin typeface="Arial" panose="020B0604020202020204" pitchFamily="34" charset="0"/>
                <a:cs typeface="Arial" panose="020B0604020202020204" pitchFamily="34" charset="0"/>
              </a:rPr>
              <a:t>un accompagnement sur mesure pour les jeunes et les femmes ;</a:t>
            </a:r>
          </a:p>
          <a:p>
            <a:pPr marL="628650" lvl="1" indent="-171450" algn="just">
              <a:buFont typeface="Arial" panose="020B0604020202020204" pitchFamily="34" charset="0"/>
              <a:buChar char="•"/>
            </a:pPr>
            <a:r>
              <a:rPr lang="fr-BF" b="1" cap="none" dirty="0">
                <a:latin typeface="Arial" panose="020B0604020202020204" pitchFamily="34" charset="0"/>
                <a:cs typeface="Arial" panose="020B0604020202020204" pitchFamily="34" charset="0"/>
              </a:rPr>
              <a:t>un cadre favorisant l’autonomie et l’insertion professionnelle.</a:t>
            </a:r>
            <a:endParaRPr lang="fr-BF" sz="1600" b="1" cap="none"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P</a:t>
            </a:r>
            <a:r>
              <a:rPr lang="fr-BF" b="1" cap="none" dirty="0" err="1">
                <a:latin typeface="Arial" panose="020B0604020202020204" pitchFamily="34" charset="0"/>
                <a:cs typeface="Arial" panose="020B0604020202020204" pitchFamily="34" charset="0"/>
              </a:rPr>
              <a:t>alingwendé</a:t>
            </a:r>
            <a:r>
              <a:rPr lang="fr-FR" b="1" cap="none" dirty="0">
                <a:latin typeface="Arial" panose="020B0604020202020204" pitchFamily="34" charset="0"/>
                <a:cs typeface="Arial" panose="020B0604020202020204" pitchFamily="34" charset="0"/>
              </a:rPr>
              <a:t> = </a:t>
            </a:r>
            <a:r>
              <a:rPr lang="fr-BF" b="1" cap="none" dirty="0">
                <a:latin typeface="Arial" panose="020B0604020202020204" pitchFamily="34" charset="0"/>
                <a:cs typeface="Arial" panose="020B0604020202020204" pitchFamily="34" charset="0"/>
              </a:rPr>
              <a:t>un levier essentiel de changement, grâce à la détermination de toute l’équipe et des partenaires.</a:t>
            </a:r>
            <a:endParaRPr lang="fr-FR" b="1" cap="none"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Ce centre devient une maison de paix dans notre milieu pour beaucoup de jeunes, ils y trouvent la formation, l’esprit de famille, la joie. </a:t>
            </a:r>
          </a:p>
        </p:txBody>
      </p:sp>
      <p:sp>
        <p:nvSpPr>
          <p:cNvPr id="11" name="Titre 1">
            <a:extLst>
              <a:ext uri="{FF2B5EF4-FFF2-40B4-BE49-F238E27FC236}">
                <a16:creationId xmlns:a16="http://schemas.microsoft.com/office/drawing/2014/main" id="{8EB7DB49-4355-FF51-35F7-EEF3DB274F0C}"/>
              </a:ext>
            </a:extLst>
          </p:cNvPr>
          <p:cNvSpPr>
            <a:spLocks noGrp="1"/>
          </p:cNvSpPr>
          <p:nvPr>
            <p:ph type="title"/>
          </p:nvPr>
        </p:nvSpPr>
        <p:spPr>
          <a:xfrm>
            <a:off x="316048" y="685799"/>
            <a:ext cx="9066491" cy="509571"/>
          </a:xfrm>
        </p:spPr>
        <p:txBody>
          <a:bodyPr>
            <a:noAutofit/>
          </a:bodyPr>
          <a:lstStyle/>
          <a:p>
            <a:pPr algn="just"/>
            <a:r>
              <a:rPr lang="fr-FR" sz="2400" b="1" cap="none" dirty="0">
                <a:solidFill>
                  <a:srgbClr val="47725B"/>
                </a:solidFill>
                <a:latin typeface="Arial" panose="020B0604020202020204" pitchFamily="34" charset="0"/>
                <a:cs typeface="Arial" panose="020B0604020202020204" pitchFamily="34" charset="0"/>
              </a:rPr>
              <a:t>4- P</a:t>
            </a:r>
            <a:r>
              <a:rPr lang="fr-BF" sz="2400" b="1" cap="none" dirty="0" err="1">
                <a:solidFill>
                  <a:srgbClr val="47725B"/>
                </a:solidFill>
                <a:latin typeface="Arial" panose="020B0604020202020204" pitchFamily="34" charset="0"/>
                <a:cs typeface="Arial" panose="020B0604020202020204" pitchFamily="34" charset="0"/>
              </a:rPr>
              <a:t>alingwendé</a:t>
            </a:r>
            <a:r>
              <a:rPr lang="fr-BF" sz="2400" b="1" cap="none" dirty="0">
                <a:solidFill>
                  <a:srgbClr val="47725B"/>
                </a:solidFill>
                <a:latin typeface="Arial" panose="020B0604020202020204" pitchFamily="34" charset="0"/>
                <a:cs typeface="Arial" panose="020B0604020202020204" pitchFamily="34" charset="0"/>
              </a:rPr>
              <a:t> </a:t>
            </a:r>
            <a:r>
              <a:rPr lang="fr-FR" sz="2400" b="1" cap="none" dirty="0">
                <a:solidFill>
                  <a:srgbClr val="47725B"/>
                </a:solidFill>
                <a:latin typeface="Arial" panose="020B0604020202020204" pitchFamily="34" charset="0"/>
                <a:cs typeface="Arial" panose="020B0604020202020204" pitchFamily="34" charset="0"/>
              </a:rPr>
              <a:t>: un centre d’insertion sociale par les métiers </a:t>
            </a:r>
            <a:endParaRPr lang="fr-CN" sz="2400" dirty="0">
              <a:solidFill>
                <a:srgbClr val="47725B"/>
              </a:solidFill>
            </a:endParaRPr>
          </a:p>
        </p:txBody>
      </p:sp>
      <p:pic>
        <p:nvPicPr>
          <p:cNvPr id="2" name="Espace réservé du contenu 9">
            <a:extLst>
              <a:ext uri="{FF2B5EF4-FFF2-40B4-BE49-F238E27FC236}">
                <a16:creationId xmlns:a16="http://schemas.microsoft.com/office/drawing/2014/main" id="{EB406631-EC8A-4F18-C2B3-9F97E65D9DD7}"/>
              </a:ext>
            </a:extLst>
          </p:cNvPr>
          <p:cNvPicPr>
            <a:picLocks noChangeAspect="1"/>
          </p:cNvPicPr>
          <p:nvPr/>
        </p:nvPicPr>
        <p:blipFill>
          <a:blip r:embed="rId3"/>
          <a:srcRect/>
          <a:stretch/>
        </p:blipFill>
        <p:spPr>
          <a:xfrm>
            <a:off x="6148795" y="1559294"/>
            <a:ext cx="5483319" cy="3655546"/>
          </a:xfrm>
          <a:prstGeom prst="rect">
            <a:avLst/>
          </a:prstGeom>
          <a:ln w="38100">
            <a:solidFill>
              <a:srgbClr val="FFFF00"/>
            </a:solidFill>
          </a:ln>
        </p:spPr>
      </p:pic>
      <p:sp>
        <p:nvSpPr>
          <p:cNvPr id="3" name="Rectangle 2">
            <a:extLst>
              <a:ext uri="{FF2B5EF4-FFF2-40B4-BE49-F238E27FC236}">
                <a16:creationId xmlns:a16="http://schemas.microsoft.com/office/drawing/2014/main" id="{88D62B45-DE7E-A946-018E-94B1F1DC8AD0}"/>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379812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C7DCE-3719-AF0E-1338-7293C5903F8B}"/>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4CDCC0C-A440-3183-9074-3312C7F1F367}"/>
              </a:ext>
            </a:extLst>
          </p:cNvPr>
          <p:cNvSpPr>
            <a:spLocks noGrp="1"/>
          </p:cNvSpPr>
          <p:nvPr>
            <p:ph type="body" sz="half" idx="2"/>
          </p:nvPr>
        </p:nvSpPr>
        <p:spPr>
          <a:xfrm>
            <a:off x="368842" y="1321827"/>
            <a:ext cx="5727158" cy="4214346"/>
          </a:xfrm>
        </p:spPr>
        <p:txBody>
          <a:bodyPr>
            <a:normAutofit/>
          </a:bodyPr>
          <a:lstStyle/>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 </a:t>
            </a:r>
            <a:r>
              <a:rPr lang="fr-FR" sz="2000" b="1" cap="none" dirty="0">
                <a:latin typeface="Arial" panose="020B0604020202020204" pitchFamily="34" charset="0"/>
                <a:cs typeface="Arial" panose="020B0604020202020204" pitchFamily="34" charset="0"/>
              </a:rPr>
              <a:t>Pour  une culture de paix nous réalisons </a:t>
            </a:r>
            <a:r>
              <a:rPr lang="fr-FR" sz="2000" b="1" cap="none" dirty="0">
                <a:solidFill>
                  <a:prstClr val="black"/>
                </a:solidFill>
                <a:latin typeface="Arial" panose="020B0604020202020204" pitchFamily="34" charset="0"/>
                <a:cs typeface="Arial" panose="020B0604020202020204" pitchFamily="34" charset="0"/>
              </a:rPr>
              <a:t>des </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reportages, documentaires, portraits</a:t>
            </a:r>
            <a:r>
              <a:rPr lang="fr-FR" sz="2000" b="1" cap="none" dirty="0">
                <a:solidFill>
                  <a:prstClr val="black"/>
                </a:solidFill>
                <a:latin typeface="Arial" panose="020B0604020202020204" pitchFamily="34" charset="0"/>
                <a:cs typeface="Arial" panose="020B0604020202020204" pitchFamily="34" charset="0"/>
              </a:rPr>
              <a:t> en </a:t>
            </a:r>
            <a:endPar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lvl="1" indent="-285750" algn="just">
              <a:buFont typeface="Wingdings" panose="05000000000000000000" pitchFamily="2" charset="2"/>
              <a:buChar char="ü"/>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Ouvrant des espaces de dialogue,</a:t>
            </a:r>
          </a:p>
          <a:p>
            <a:pPr marL="742950" lvl="1" indent="-285750" algn="just">
              <a:buFont typeface="Wingdings" panose="05000000000000000000" pitchFamily="2" charset="2"/>
              <a:buChar char="ü"/>
            </a:pPr>
            <a:r>
              <a:rPr lang="fr-FR" sz="2000" b="1" cap="none" dirty="0">
                <a:solidFill>
                  <a:prstClr val="black"/>
                </a:solidFill>
                <a:latin typeface="Arial" panose="020B0604020202020204" pitchFamily="34" charset="0"/>
                <a:cs typeface="Arial" panose="020B0604020202020204" pitchFamily="34" charset="0"/>
              </a:rPr>
              <a:t> P</a:t>
            </a:r>
            <a:r>
              <a:rPr kumimoji="0" lang="fr-FR"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our</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réduire les tensions </a:t>
            </a:r>
          </a:p>
          <a:p>
            <a:pPr marL="742950" lvl="1" indent="-285750" algn="just">
              <a:buFont typeface="Wingdings" panose="05000000000000000000" pitchFamily="2" charset="2"/>
              <a:buChar char="ü"/>
            </a:pPr>
            <a:r>
              <a:rPr lang="fr-FR" sz="2000" b="1" cap="none" dirty="0">
                <a:solidFill>
                  <a:prstClr val="black"/>
                </a:solidFill>
                <a:latin typeface="Arial" panose="020B0604020202020204" pitchFamily="34" charset="0"/>
                <a:cs typeface="Arial" panose="020B0604020202020204" pitchFamily="34" charset="0"/>
              </a:rPr>
              <a:t> P</a:t>
            </a:r>
            <a:r>
              <a:rPr kumimoji="0" lang="fr-FR"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our</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renforcer la cohésion sociale.</a:t>
            </a:r>
            <a:endParaRPr lang="fr-FR" sz="2000" b="1" cap="none" dirty="0">
              <a:solidFill>
                <a:prstClr val="black"/>
              </a:solidFill>
              <a:latin typeface="Arial" panose="020B0604020202020204" pitchFamily="34" charset="0"/>
              <a:cs typeface="Arial" panose="020B0604020202020204" pitchFamily="34" charset="0"/>
            </a:endParaRPr>
          </a:p>
          <a:p>
            <a:pPr lvl="1" algn="just"/>
            <a:endParaRPr lang="fr-FR" sz="2000" b="1" cap="none"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fr-FR" sz="2000" b="1" cap="none" dirty="0">
                <a:latin typeface="Arial" panose="020B0604020202020204" pitchFamily="34" charset="0"/>
                <a:cs typeface="Arial" panose="020B0604020202020204" pitchFamily="34" charset="0"/>
              </a:rPr>
              <a:t> </a:t>
            </a:r>
            <a:r>
              <a:rPr lang="fr-FR" sz="2000" b="1" cap="none" dirty="0">
                <a:solidFill>
                  <a:prstClr val="black"/>
                </a:solidFill>
                <a:latin typeface="Arial" panose="020B0604020202020204" pitchFamily="34" charset="0"/>
                <a:cs typeface="Arial" panose="020B0604020202020204" pitchFamily="34" charset="0"/>
              </a:rPr>
              <a:t>R</a:t>
            </a:r>
            <a:r>
              <a:rPr kumimoji="0" lang="fr-FR"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aconter</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l’histoire de vie des autres = créer des ponts entre les communautés, les religions et les générations.</a:t>
            </a:r>
            <a:endParaRPr lang="fr-FR" sz="2000" b="1" cap="none" dirty="0">
              <a:latin typeface="Arial" panose="020B0604020202020204" pitchFamily="34" charset="0"/>
              <a:cs typeface="Arial" panose="020B0604020202020204" pitchFamily="34" charset="0"/>
            </a:endParaRPr>
          </a:p>
        </p:txBody>
      </p:sp>
      <p:sp>
        <p:nvSpPr>
          <p:cNvPr id="11" name="Titre 1">
            <a:extLst>
              <a:ext uri="{FF2B5EF4-FFF2-40B4-BE49-F238E27FC236}">
                <a16:creationId xmlns:a16="http://schemas.microsoft.com/office/drawing/2014/main" id="{E9D04EE1-91AD-D989-4FF9-111830AE8FB4}"/>
              </a:ext>
            </a:extLst>
          </p:cNvPr>
          <p:cNvSpPr>
            <a:spLocks noGrp="1"/>
          </p:cNvSpPr>
          <p:nvPr>
            <p:ph type="title"/>
          </p:nvPr>
        </p:nvSpPr>
        <p:spPr>
          <a:xfrm>
            <a:off x="316048" y="685800"/>
            <a:ext cx="8612051" cy="449432"/>
          </a:xfrm>
        </p:spPr>
        <p:txBody>
          <a:bodyPr>
            <a:noAutofit/>
          </a:bodyPr>
          <a:lstStyle/>
          <a:p>
            <a:r>
              <a:rPr lang="fr-FR" sz="2400" b="1" cap="none" dirty="0">
                <a:solidFill>
                  <a:srgbClr val="008636"/>
                </a:solidFill>
                <a:latin typeface="Arial" panose="020B0604020202020204" pitchFamily="34" charset="0"/>
                <a:cs typeface="Arial" panose="020B0604020202020204" pitchFamily="34" charset="0"/>
              </a:rPr>
              <a:t>5- Le dialogue, moteur de la paix</a:t>
            </a:r>
            <a:endParaRPr lang="fr-CN" sz="2400" dirty="0">
              <a:solidFill>
                <a:srgbClr val="008636"/>
              </a:solidFill>
            </a:endParaRPr>
          </a:p>
        </p:txBody>
      </p:sp>
      <p:pic>
        <p:nvPicPr>
          <p:cNvPr id="2" name="Espace réservé du contenu 9">
            <a:extLst>
              <a:ext uri="{FF2B5EF4-FFF2-40B4-BE49-F238E27FC236}">
                <a16:creationId xmlns:a16="http://schemas.microsoft.com/office/drawing/2014/main" id="{E11248CC-5607-E601-BDC0-695F5429A0B2}"/>
              </a:ext>
            </a:extLst>
          </p:cNvPr>
          <p:cNvPicPr>
            <a:picLocks noChangeAspect="1"/>
          </p:cNvPicPr>
          <p:nvPr/>
        </p:nvPicPr>
        <p:blipFill>
          <a:blip r:embed="rId3"/>
          <a:srcRect/>
          <a:stretch/>
        </p:blipFill>
        <p:spPr>
          <a:xfrm>
            <a:off x="6248400" y="1498600"/>
            <a:ext cx="5383430" cy="4037573"/>
          </a:xfrm>
          <a:prstGeom prst="rect">
            <a:avLst/>
          </a:prstGeom>
          <a:ln w="38100">
            <a:solidFill>
              <a:srgbClr val="FFFF00"/>
            </a:solidFill>
          </a:ln>
        </p:spPr>
      </p:pic>
    </p:spTree>
    <p:extLst>
      <p:ext uri="{BB962C8B-B14F-4D97-AF65-F5344CB8AC3E}">
        <p14:creationId xmlns:p14="http://schemas.microsoft.com/office/powerpoint/2010/main" val="859682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52C2F-4861-30A8-914B-5ABBFF576D31}"/>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8FCD9C3A-CE04-DD22-E953-9BC1488F9276}"/>
              </a:ext>
            </a:extLst>
          </p:cNvPr>
          <p:cNvSpPr>
            <a:spLocks noGrp="1"/>
          </p:cNvSpPr>
          <p:nvPr>
            <p:ph type="body" sz="half" idx="2"/>
          </p:nvPr>
        </p:nvSpPr>
        <p:spPr>
          <a:xfrm>
            <a:off x="0" y="1290077"/>
            <a:ext cx="5905500" cy="3655546"/>
          </a:xfrm>
        </p:spPr>
        <p:txBody>
          <a:bodyPr>
            <a:normAutofit/>
          </a:bodyPr>
          <a:lstStyle/>
          <a:p>
            <a:pPr algn="ct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Documentaire : « </a:t>
            </a:r>
            <a:r>
              <a:rPr kumimoji="0" lang="fr-BF"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Au-delà des Croyances</a:t>
            </a:r>
            <a:r>
              <a:rPr kumimoji="0" lang="fr-FR"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algn="ctr"/>
            <a:endParaRPr lang="fr-FR" sz="2000" b="1" i="1" cap="none" dirty="0">
              <a:solidFill>
                <a:prstClr val="black"/>
              </a:solidFill>
              <a:latin typeface="Arial" panose="020B0604020202020204" pitchFamily="34" charset="0"/>
              <a:cs typeface="Arial" panose="020B0604020202020204" pitchFamily="34" charset="0"/>
            </a:endParaRPr>
          </a:p>
          <a:p>
            <a:pPr algn="ctr"/>
            <a:endParaRPr kumimoji="0" lang="fr-FR"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gn="ctr"/>
            <a:r>
              <a:rPr kumimoji="0" lang="fr-FR"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algn="ctr"/>
            <a:r>
              <a:rPr lang="fr-FR" sz="2000" b="1" cap="none" dirty="0">
                <a:solidFill>
                  <a:prstClr val="black"/>
                </a:solidFill>
                <a:latin typeface="Arial" panose="020B0604020202020204" pitchFamily="34" charset="0"/>
                <a:cs typeface="Arial" panose="020B0604020202020204" pitchFamily="34" charset="0"/>
              </a:rPr>
              <a:t>Une</a:t>
            </a:r>
            <a:r>
              <a:rPr kumimoji="0" lang="fr-BF"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force du dialogue interreligieux et culturel</a:t>
            </a:r>
            <a:endParaRPr lang="fr-BF" sz="2800" b="1" cap="none" dirty="0">
              <a:latin typeface="Arial" panose="020B0604020202020204" pitchFamily="34" charset="0"/>
              <a:cs typeface="Arial" panose="020B0604020202020204" pitchFamily="34" charset="0"/>
            </a:endParaRPr>
          </a:p>
        </p:txBody>
      </p:sp>
      <p:sp>
        <p:nvSpPr>
          <p:cNvPr id="11" name="Titre 1">
            <a:extLst>
              <a:ext uri="{FF2B5EF4-FFF2-40B4-BE49-F238E27FC236}">
                <a16:creationId xmlns:a16="http://schemas.microsoft.com/office/drawing/2014/main" id="{16941E6C-D848-0656-FDE8-B9392ED89FF4}"/>
              </a:ext>
            </a:extLst>
          </p:cNvPr>
          <p:cNvSpPr>
            <a:spLocks noGrp="1"/>
          </p:cNvSpPr>
          <p:nvPr>
            <p:ph type="title"/>
          </p:nvPr>
        </p:nvSpPr>
        <p:spPr>
          <a:xfrm>
            <a:off x="242915" y="987939"/>
            <a:ext cx="8612051" cy="449432"/>
          </a:xfrm>
        </p:spPr>
        <p:txBody>
          <a:bodyPr>
            <a:noAutofit/>
          </a:bodyPr>
          <a:lstStyle/>
          <a:p>
            <a:r>
              <a:rPr lang="fr-FR" sz="2400" b="1" cap="none" dirty="0">
                <a:solidFill>
                  <a:srgbClr val="008636"/>
                </a:solidFill>
                <a:latin typeface="Arial" panose="020B0604020202020204" pitchFamily="34" charset="0"/>
                <a:cs typeface="Arial" panose="020B0604020202020204" pitchFamily="34" charset="0"/>
              </a:rPr>
              <a:t>5- Le dialogue, moteur de la paix</a:t>
            </a:r>
            <a:endParaRPr lang="fr-CN" sz="2400" dirty="0">
              <a:solidFill>
                <a:srgbClr val="008636"/>
              </a:solidFill>
            </a:endParaRPr>
          </a:p>
        </p:txBody>
      </p:sp>
      <p:pic>
        <p:nvPicPr>
          <p:cNvPr id="2" name="Espace réservé du contenu 9">
            <a:extLst>
              <a:ext uri="{FF2B5EF4-FFF2-40B4-BE49-F238E27FC236}">
                <a16:creationId xmlns:a16="http://schemas.microsoft.com/office/drawing/2014/main" id="{F8EF9A9A-E40D-FFFF-3EDE-5D819F38EB49}"/>
              </a:ext>
            </a:extLst>
          </p:cNvPr>
          <p:cNvPicPr>
            <a:picLocks noChangeAspect="1"/>
          </p:cNvPicPr>
          <p:nvPr/>
        </p:nvPicPr>
        <p:blipFill>
          <a:blip r:embed="rId3"/>
          <a:srcRect/>
          <a:stretch/>
        </p:blipFill>
        <p:spPr>
          <a:xfrm>
            <a:off x="5891856" y="1318872"/>
            <a:ext cx="5778076" cy="3966275"/>
          </a:xfrm>
          <a:prstGeom prst="rect">
            <a:avLst/>
          </a:prstGeom>
          <a:ln w="38100">
            <a:solidFill>
              <a:srgbClr val="FFFF00"/>
            </a:solidFill>
          </a:ln>
        </p:spPr>
      </p:pic>
      <p:sp>
        <p:nvSpPr>
          <p:cNvPr id="3" name="Flèche : bas 2">
            <a:extLst>
              <a:ext uri="{FF2B5EF4-FFF2-40B4-BE49-F238E27FC236}">
                <a16:creationId xmlns:a16="http://schemas.microsoft.com/office/drawing/2014/main" id="{AB2586A6-B6DD-5B7D-3E0D-62B03B57A2BA}"/>
              </a:ext>
            </a:extLst>
          </p:cNvPr>
          <p:cNvSpPr/>
          <p:nvPr/>
        </p:nvSpPr>
        <p:spPr>
          <a:xfrm>
            <a:off x="2761524" y="2827702"/>
            <a:ext cx="444500" cy="622300"/>
          </a:xfrm>
          <a:prstGeom prst="down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F" dirty="0"/>
          </a:p>
        </p:txBody>
      </p:sp>
      <p:sp>
        <p:nvSpPr>
          <p:cNvPr id="5" name="Rectangle 4">
            <a:extLst>
              <a:ext uri="{FF2B5EF4-FFF2-40B4-BE49-F238E27FC236}">
                <a16:creationId xmlns:a16="http://schemas.microsoft.com/office/drawing/2014/main" id="{FA173BB0-2AAE-CEA6-1933-2F3F28782CCE}"/>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3647992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8A4321-654F-DE25-B154-B4BC9261E11F}"/>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pic>
        <p:nvPicPr>
          <p:cNvPr id="5" name="Image 4" descr="Une image contenant drapeau, Carmin&#10;&#10;Le contenu généré par l’IA peut être incorrect.">
            <a:extLst>
              <a:ext uri="{FF2B5EF4-FFF2-40B4-BE49-F238E27FC236}">
                <a16:creationId xmlns:a16="http://schemas.microsoft.com/office/drawing/2014/main" id="{7C90ED4A-72F3-831C-333D-A96D3A56EB20}"/>
              </a:ext>
            </a:extLst>
          </p:cNvPr>
          <p:cNvPicPr>
            <a:picLocks noChangeAspect="1"/>
          </p:cNvPicPr>
          <p:nvPr/>
        </p:nvPicPr>
        <p:blipFill>
          <a:blip r:embed="rId2"/>
          <a:stretch>
            <a:fillRect/>
          </a:stretch>
        </p:blipFill>
        <p:spPr>
          <a:xfrm>
            <a:off x="5208104" y="2925040"/>
            <a:ext cx="6643114" cy="3647079"/>
          </a:xfrm>
          <a:prstGeom prst="rect">
            <a:avLst/>
          </a:prstGeom>
        </p:spPr>
      </p:pic>
      <p:sp>
        <p:nvSpPr>
          <p:cNvPr id="8" name="Titre 1">
            <a:extLst>
              <a:ext uri="{FF2B5EF4-FFF2-40B4-BE49-F238E27FC236}">
                <a16:creationId xmlns:a16="http://schemas.microsoft.com/office/drawing/2014/main" id="{EE2ED466-8BA7-B154-AECF-7B2F9F2E467B}"/>
              </a:ext>
            </a:extLst>
          </p:cNvPr>
          <p:cNvSpPr>
            <a:spLocks noGrp="1"/>
          </p:cNvSpPr>
          <p:nvPr>
            <p:ph type="title"/>
          </p:nvPr>
        </p:nvSpPr>
        <p:spPr>
          <a:xfrm>
            <a:off x="1759138" y="596348"/>
            <a:ext cx="6485513" cy="3647080"/>
          </a:xfrm>
        </p:spPr>
        <p:txBody>
          <a:bodyPr>
            <a:noAutofit/>
          </a:bodyPr>
          <a:lstStyle/>
          <a:p>
            <a:pPr algn="ctr"/>
            <a:r>
              <a:rPr lang="fr-FR" sz="6600" cap="none" dirty="0">
                <a:solidFill>
                  <a:srgbClr val="008636"/>
                </a:solidFill>
                <a:latin typeface="Birds of Paradise  Personal use" pitchFamily="2" charset="0"/>
                <a:ea typeface="Brush Script MT" panose="03060802040406070304" pitchFamily="66" charset="-122"/>
                <a:cs typeface="Brush Script MT" panose="03060802040406070304" pitchFamily="66" charset="-122"/>
              </a:rPr>
              <a:t>Merci</a:t>
            </a:r>
            <a:r>
              <a:rPr lang="fr-FR" sz="3600" b="1" cap="none" dirty="0">
                <a:solidFill>
                  <a:srgbClr val="008636"/>
                </a:solidFill>
                <a:latin typeface="Birds of Paradise  Personal use" pitchFamily="2" charset="0"/>
                <a:cs typeface="Arial" panose="020B0604020202020204" pitchFamily="34" charset="0"/>
              </a:rPr>
              <a:t> </a:t>
            </a:r>
            <a:br>
              <a:rPr lang="fr-FR" sz="2400" b="1" dirty="0">
                <a:solidFill>
                  <a:srgbClr val="008636"/>
                </a:solidFill>
                <a:latin typeface="Arial" panose="020B0604020202020204" pitchFamily="34" charset="0"/>
                <a:cs typeface="Arial" panose="020B0604020202020204" pitchFamily="34" charset="0"/>
              </a:rPr>
            </a:br>
            <a:br>
              <a:rPr lang="fr-FR" sz="3200" b="1" dirty="0">
                <a:solidFill>
                  <a:schemeClr val="tx1"/>
                </a:solidFill>
                <a:latin typeface="Arial" panose="020B0604020202020204" pitchFamily="34" charset="0"/>
                <a:cs typeface="Arial" panose="020B0604020202020204" pitchFamily="34" charset="0"/>
              </a:rPr>
            </a:br>
            <a:r>
              <a:rPr lang="fr-FR" sz="2400" b="1" dirty="0" err="1">
                <a:solidFill>
                  <a:schemeClr val="tx1"/>
                </a:solidFill>
                <a:latin typeface="Arial" panose="020B0604020202020204" pitchFamily="34" charset="0"/>
                <a:cs typeface="Arial" panose="020B0604020202020204" pitchFamily="34" charset="0"/>
              </a:rPr>
              <a:t>ccic</a:t>
            </a:r>
            <a:br>
              <a:rPr lang="fr-FR" sz="2400" b="1" dirty="0">
                <a:solidFill>
                  <a:schemeClr val="tx1"/>
                </a:solidFill>
                <a:latin typeface="Arial" panose="020B0604020202020204" pitchFamily="34" charset="0"/>
                <a:cs typeface="Arial" panose="020B0604020202020204" pitchFamily="34" charset="0"/>
              </a:rPr>
            </a:br>
            <a:r>
              <a:rPr lang="fr-FR" sz="2400" b="1" dirty="0">
                <a:solidFill>
                  <a:schemeClr val="tx1"/>
                </a:solidFill>
                <a:latin typeface="Arial" panose="020B0604020202020204" pitchFamily="34" charset="0"/>
                <a:cs typeface="Arial" panose="020B0604020202020204" pitchFamily="34" charset="0"/>
              </a:rPr>
              <a:t>--</a:t>
            </a:r>
            <a:br>
              <a:rPr lang="fr-FR" sz="2400" b="1" dirty="0">
                <a:solidFill>
                  <a:schemeClr val="tx1"/>
                </a:solidFill>
                <a:latin typeface="Arial" panose="020B0604020202020204" pitchFamily="34" charset="0"/>
                <a:cs typeface="Arial" panose="020B0604020202020204" pitchFamily="34" charset="0"/>
              </a:rPr>
            </a:br>
            <a:r>
              <a:rPr lang="fr-FR" sz="2400" b="1" dirty="0">
                <a:solidFill>
                  <a:schemeClr val="tx1"/>
                </a:solidFill>
                <a:latin typeface="Arial" panose="020B0604020202020204" pitchFamily="34" charset="0"/>
                <a:cs typeface="Arial" panose="020B0604020202020204" pitchFamily="34" charset="0"/>
              </a:rPr>
              <a:t> </a:t>
            </a:r>
            <a:r>
              <a:rPr lang="fr-FR" sz="2400" b="1" dirty="0" err="1">
                <a:solidFill>
                  <a:schemeClr val="tx1"/>
                </a:solidFill>
                <a:latin typeface="Arial" panose="020B0604020202020204" pitchFamily="34" charset="0"/>
                <a:cs typeface="Arial" panose="020B0604020202020204" pitchFamily="34" charset="0"/>
              </a:rPr>
              <a:t>l’unesco</a:t>
            </a:r>
            <a:br>
              <a:rPr lang="fr-FR" sz="2400" b="1" dirty="0">
                <a:solidFill>
                  <a:schemeClr val="tx1"/>
                </a:solidFill>
                <a:latin typeface="Arial" panose="020B0604020202020204" pitchFamily="34" charset="0"/>
                <a:cs typeface="Arial" panose="020B0604020202020204" pitchFamily="34" charset="0"/>
              </a:rPr>
            </a:br>
            <a:r>
              <a:rPr lang="fr-FR" sz="2400" b="1" dirty="0">
                <a:solidFill>
                  <a:schemeClr val="tx1"/>
                </a:solidFill>
                <a:latin typeface="Arial" panose="020B0604020202020204" pitchFamily="34" charset="0"/>
                <a:cs typeface="Arial" panose="020B0604020202020204" pitchFamily="34" charset="0"/>
              </a:rPr>
              <a:t>--</a:t>
            </a:r>
            <a:br>
              <a:rPr lang="fr-FR" sz="2400" b="1" dirty="0">
                <a:solidFill>
                  <a:schemeClr val="tx1"/>
                </a:solidFill>
                <a:latin typeface="Arial" panose="020B0604020202020204" pitchFamily="34" charset="0"/>
                <a:cs typeface="Arial" panose="020B0604020202020204" pitchFamily="34" charset="0"/>
              </a:rPr>
            </a:br>
            <a:r>
              <a:rPr lang="fr-FR" sz="2400" b="1" dirty="0">
                <a:solidFill>
                  <a:schemeClr val="tx1"/>
                </a:solidFill>
                <a:latin typeface="Arial" panose="020B0604020202020204" pitchFamily="34" charset="0"/>
                <a:cs typeface="Arial" panose="020B0604020202020204" pitchFamily="34" charset="0"/>
              </a:rPr>
              <a:t> l’</a:t>
            </a:r>
            <a:r>
              <a:rPr lang="fr-FR" sz="2400" b="1" dirty="0" err="1">
                <a:solidFill>
                  <a:schemeClr val="tx1"/>
                </a:solidFill>
                <a:latin typeface="Arial" panose="020B0604020202020204" pitchFamily="34" charset="0"/>
                <a:cs typeface="Arial" panose="020B0604020202020204" pitchFamily="34" charset="0"/>
              </a:rPr>
              <a:t>umec</a:t>
            </a:r>
            <a:r>
              <a:rPr lang="fr-FR" sz="2400" b="1" dirty="0">
                <a:solidFill>
                  <a:schemeClr val="tx1"/>
                </a:solidFill>
                <a:latin typeface="Arial" panose="020B0604020202020204" pitchFamily="34" charset="0"/>
                <a:cs typeface="Arial" panose="020B0604020202020204" pitchFamily="34" charset="0"/>
              </a:rPr>
              <a:t>/ </a:t>
            </a:r>
            <a:r>
              <a:rPr lang="fr-FR" sz="2400" b="1" dirty="0" err="1">
                <a:solidFill>
                  <a:schemeClr val="tx1"/>
                </a:solidFill>
                <a:latin typeface="Arial" panose="020B0604020202020204" pitchFamily="34" charset="0"/>
                <a:cs typeface="Arial" panose="020B0604020202020204" pitchFamily="34" charset="0"/>
              </a:rPr>
              <a:t>wuct</a:t>
            </a:r>
            <a:br>
              <a:rPr lang="fr-FR" sz="2400" b="1" dirty="0">
                <a:solidFill>
                  <a:schemeClr val="tx1"/>
                </a:solidFill>
                <a:latin typeface="Arial" panose="020B0604020202020204" pitchFamily="34" charset="0"/>
                <a:cs typeface="Arial" panose="020B0604020202020204" pitchFamily="34" charset="0"/>
              </a:rPr>
            </a:br>
            <a:r>
              <a:rPr lang="fr-FR" sz="2400" b="1" dirty="0">
                <a:solidFill>
                  <a:schemeClr val="tx1"/>
                </a:solidFill>
                <a:latin typeface="Arial" panose="020B0604020202020204" pitchFamily="34" charset="0"/>
                <a:cs typeface="Arial" panose="020B0604020202020204" pitchFamily="34" charset="0"/>
              </a:rPr>
              <a:t> </a:t>
            </a:r>
            <a:endParaRPr lang="fr-FR"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801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05C06-AA5D-FC63-814F-59879D7148E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5786AFF-ABC1-A3DF-3929-AA76B9CE7DDE}"/>
              </a:ext>
            </a:extLst>
          </p:cNvPr>
          <p:cNvSpPr>
            <a:spLocks noGrp="1"/>
          </p:cNvSpPr>
          <p:nvPr>
            <p:ph type="ctrTitle"/>
          </p:nvPr>
        </p:nvSpPr>
        <p:spPr>
          <a:xfrm>
            <a:off x="172248" y="694426"/>
            <a:ext cx="8540431" cy="3626300"/>
          </a:xfrm>
        </p:spPr>
        <p:txBody>
          <a:bodyPr>
            <a:noAutofit/>
          </a:bodyPr>
          <a:lstStyle/>
          <a:p>
            <a:pPr algn="l">
              <a:lnSpc>
                <a:spcPct val="150000"/>
              </a:lnSpc>
            </a:pPr>
            <a:br>
              <a:rPr lang="fr-FR" sz="2000" b="1" cap="none" dirty="0">
                <a:solidFill>
                  <a:schemeClr val="tx1"/>
                </a:solidFill>
                <a:latin typeface="Arial" panose="020B0604020202020204" pitchFamily="34" charset="0"/>
                <a:cs typeface="Arial" panose="020B0604020202020204" pitchFamily="34" charset="0"/>
              </a:rPr>
            </a:br>
            <a:r>
              <a:rPr lang="fr-FR" sz="2000" b="1" cap="none" dirty="0">
                <a:solidFill>
                  <a:schemeClr val="tx1"/>
                </a:solidFill>
                <a:latin typeface="Arial" panose="020B0604020202020204" pitchFamily="34" charset="0"/>
                <a:cs typeface="Arial" panose="020B0604020202020204" pitchFamily="34" charset="0"/>
              </a:rPr>
              <a:t>1. Mon identité </a:t>
            </a:r>
            <a:br>
              <a:rPr lang="fr-FR" sz="2000" b="1" cap="none" dirty="0">
                <a:solidFill>
                  <a:schemeClr val="tx1"/>
                </a:solidFill>
                <a:latin typeface="Arial" panose="020B0604020202020204" pitchFamily="34" charset="0"/>
                <a:cs typeface="Arial" panose="020B0604020202020204" pitchFamily="34" charset="0"/>
              </a:rPr>
            </a:br>
            <a:r>
              <a:rPr lang="fr-FR" sz="2000" b="1" cap="none" dirty="0">
                <a:solidFill>
                  <a:schemeClr val="tx1"/>
                </a:solidFill>
                <a:latin typeface="Arial" panose="020B0604020202020204" pitchFamily="34" charset="0"/>
                <a:cs typeface="Arial" panose="020B0604020202020204" pitchFamily="34" charset="0"/>
              </a:rPr>
              <a:t>2. Ma passion, mon engagement </a:t>
            </a:r>
            <a:br>
              <a:rPr lang="fr-BF" sz="2000" b="1" cap="none" dirty="0">
                <a:solidFill>
                  <a:schemeClr val="tx1"/>
                </a:solidFill>
                <a:latin typeface="Arial" panose="020B0604020202020204" pitchFamily="34" charset="0"/>
                <a:cs typeface="Arial" panose="020B0604020202020204" pitchFamily="34" charset="0"/>
              </a:rPr>
            </a:br>
            <a:r>
              <a:rPr lang="fr-FR" sz="2000" b="1" cap="none" dirty="0">
                <a:solidFill>
                  <a:schemeClr val="tx1"/>
                </a:solidFill>
                <a:latin typeface="Arial" panose="020B0604020202020204" pitchFamily="34" charset="0"/>
                <a:cs typeface="Arial" panose="020B0604020202020204" pitchFamily="34" charset="0"/>
              </a:rPr>
              <a:t>3. AMIVI pour l’insertion professionnelle et l’autonomisation </a:t>
            </a:r>
            <a:br>
              <a:rPr lang="fr-BF" sz="2000" b="1" cap="none" dirty="0">
                <a:solidFill>
                  <a:schemeClr val="tx1"/>
                </a:solidFill>
                <a:latin typeface="Arial" panose="020B0604020202020204" pitchFamily="34" charset="0"/>
                <a:cs typeface="Arial" panose="020B0604020202020204" pitchFamily="34" charset="0"/>
              </a:rPr>
            </a:br>
            <a:r>
              <a:rPr lang="fr-FR" sz="2000" b="1" cap="none" dirty="0">
                <a:solidFill>
                  <a:schemeClr val="tx1"/>
                </a:solidFill>
                <a:latin typeface="Arial" panose="020B0604020202020204" pitchFamily="34" charset="0"/>
                <a:cs typeface="Arial" panose="020B0604020202020204" pitchFamily="34" charset="0"/>
              </a:rPr>
              <a:t>4. P</a:t>
            </a:r>
            <a:r>
              <a:rPr lang="fr-BF" sz="2000" b="1" cap="none" dirty="0" err="1">
                <a:solidFill>
                  <a:schemeClr val="tx1"/>
                </a:solidFill>
                <a:latin typeface="Arial" panose="020B0604020202020204" pitchFamily="34" charset="0"/>
                <a:cs typeface="Arial" panose="020B0604020202020204" pitchFamily="34" charset="0"/>
              </a:rPr>
              <a:t>alingwendé</a:t>
            </a:r>
            <a:r>
              <a:rPr lang="fr-BF" sz="2000" b="1" cap="none" dirty="0">
                <a:solidFill>
                  <a:schemeClr val="tx1"/>
                </a:solidFill>
                <a:latin typeface="Arial" panose="020B0604020202020204" pitchFamily="34" charset="0"/>
                <a:cs typeface="Arial" panose="020B0604020202020204" pitchFamily="34" charset="0"/>
              </a:rPr>
              <a:t> </a:t>
            </a:r>
            <a:r>
              <a:rPr lang="fr-FR" sz="2000" b="1" cap="none" dirty="0">
                <a:solidFill>
                  <a:schemeClr val="tx1"/>
                </a:solidFill>
                <a:latin typeface="Arial" panose="020B0604020202020204" pitchFamily="34" charset="0"/>
                <a:cs typeface="Arial" panose="020B0604020202020204" pitchFamily="34" charset="0"/>
              </a:rPr>
              <a:t>: un centre d’insertion sociale « maison de paix »</a:t>
            </a:r>
            <a:br>
              <a:rPr lang="fr-BF" sz="2000" b="1" cap="none" dirty="0">
                <a:solidFill>
                  <a:schemeClr val="tx1"/>
                </a:solidFill>
                <a:latin typeface="Arial" panose="020B0604020202020204" pitchFamily="34" charset="0"/>
                <a:cs typeface="Arial" panose="020B0604020202020204" pitchFamily="34" charset="0"/>
              </a:rPr>
            </a:br>
            <a:r>
              <a:rPr lang="fr-FR" sz="2000" b="1" cap="none" dirty="0">
                <a:solidFill>
                  <a:schemeClr val="tx1"/>
                </a:solidFill>
                <a:latin typeface="Arial" panose="020B0604020202020204" pitchFamily="34" charset="0"/>
                <a:cs typeface="Arial" panose="020B0604020202020204" pitchFamily="34" charset="0"/>
              </a:rPr>
              <a:t>5. Le dialogue, moteur de la paix </a:t>
            </a:r>
            <a:br>
              <a:rPr lang="fr-BF" sz="2000" b="1" cap="none" dirty="0">
                <a:solidFill>
                  <a:schemeClr val="tx1"/>
                </a:solidFill>
                <a:latin typeface="Arial" panose="020B0604020202020204" pitchFamily="34" charset="0"/>
                <a:cs typeface="Arial" panose="020B0604020202020204" pitchFamily="34" charset="0"/>
              </a:rPr>
            </a:br>
            <a:r>
              <a:rPr lang="fr-FR" sz="2000" b="1" cap="none" dirty="0">
                <a:solidFill>
                  <a:schemeClr val="tx1"/>
                </a:solidFill>
                <a:latin typeface="Arial" panose="020B0604020202020204" pitchFamily="34" charset="0"/>
                <a:cs typeface="Arial" panose="020B0604020202020204" pitchFamily="34" charset="0"/>
              </a:rPr>
              <a:t>6. La paix, fruit du dialogue, du travail et de l’insertion  </a:t>
            </a:r>
            <a:br>
              <a:rPr lang="fr-FR" sz="2000" b="1" cap="none" dirty="0">
                <a:solidFill>
                  <a:schemeClr val="tx1"/>
                </a:solidFill>
                <a:latin typeface="Arial" panose="020B0604020202020204" pitchFamily="34" charset="0"/>
                <a:cs typeface="Arial" panose="020B0604020202020204" pitchFamily="34" charset="0"/>
              </a:rPr>
            </a:br>
            <a:r>
              <a:rPr lang="fr-FR" sz="2000" b="1" cap="none" dirty="0">
                <a:solidFill>
                  <a:schemeClr val="tx1"/>
                </a:solidFill>
                <a:latin typeface="Arial" panose="020B0604020202020204" pitchFamily="34" charset="0"/>
                <a:cs typeface="Arial" panose="020B0604020202020204" pitchFamily="34" charset="0"/>
              </a:rPr>
              <a:t>7. Une équipe, une famille professionnelle, un idéal commun</a:t>
            </a:r>
            <a:endParaRPr lang="fr-BF" sz="2000" b="1" cap="none" dirty="0">
              <a:solidFill>
                <a:schemeClr val="tx1"/>
              </a:solidFill>
              <a:latin typeface="Arial" panose="020B0604020202020204" pitchFamily="34" charset="0"/>
              <a:cs typeface="Arial" panose="020B0604020202020204" pitchFamily="34" charset="0"/>
            </a:endParaRPr>
          </a:p>
        </p:txBody>
      </p:sp>
      <p:sp>
        <p:nvSpPr>
          <p:cNvPr id="3" name="Triangle rectangle 2">
            <a:extLst>
              <a:ext uri="{FF2B5EF4-FFF2-40B4-BE49-F238E27FC236}">
                <a16:creationId xmlns:a16="http://schemas.microsoft.com/office/drawing/2014/main" id="{CECA6898-7070-AD41-46EA-32079B76365F}"/>
              </a:ext>
            </a:extLst>
          </p:cNvPr>
          <p:cNvSpPr/>
          <p:nvPr/>
        </p:nvSpPr>
        <p:spPr>
          <a:xfrm flipV="1">
            <a:off x="0" y="0"/>
            <a:ext cx="8712679" cy="511899"/>
          </a:xfrm>
          <a:prstGeom prst="rtTriangle">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cxnSp>
        <p:nvCxnSpPr>
          <p:cNvPr id="11" name="Connecteur droit 10">
            <a:extLst>
              <a:ext uri="{FF2B5EF4-FFF2-40B4-BE49-F238E27FC236}">
                <a16:creationId xmlns:a16="http://schemas.microsoft.com/office/drawing/2014/main" id="{A9C4DF4D-4FE6-6CA1-2BBA-4503218CCC7E}"/>
              </a:ext>
            </a:extLst>
          </p:cNvPr>
          <p:cNvCxnSpPr>
            <a:cxnSpLocks/>
          </p:cNvCxnSpPr>
          <p:nvPr/>
        </p:nvCxnSpPr>
        <p:spPr>
          <a:xfrm>
            <a:off x="0" y="4865298"/>
            <a:ext cx="0" cy="1414732"/>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DA0844B-44F7-7EA0-B94C-89E43A92534F}"/>
              </a:ext>
            </a:extLst>
          </p:cNvPr>
          <p:cNvSpPr/>
          <p:nvPr/>
        </p:nvSpPr>
        <p:spPr>
          <a:xfrm rot="21394037">
            <a:off x="-9300" y="4517057"/>
            <a:ext cx="11289550" cy="1548059"/>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
        <p:nvSpPr>
          <p:cNvPr id="4" name="Titre 1">
            <a:extLst>
              <a:ext uri="{FF2B5EF4-FFF2-40B4-BE49-F238E27FC236}">
                <a16:creationId xmlns:a16="http://schemas.microsoft.com/office/drawing/2014/main" id="{B9F46666-4547-E63B-8A68-13072832B14C}"/>
              </a:ext>
            </a:extLst>
          </p:cNvPr>
          <p:cNvSpPr txBox="1">
            <a:spLocks/>
          </p:cNvSpPr>
          <p:nvPr/>
        </p:nvSpPr>
        <p:spPr>
          <a:xfrm>
            <a:off x="-2223704" y="511899"/>
            <a:ext cx="6666167" cy="607624"/>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8000" kern="1200" cap="all" baseline="0">
                <a:solidFill>
                  <a:schemeClr val="accent1"/>
                </a:solidFill>
                <a:effectLst/>
                <a:latin typeface="+mj-lt"/>
                <a:ea typeface="+mj-ea"/>
                <a:cs typeface="+mj-cs"/>
              </a:defRPr>
            </a:lvl1pPr>
          </a:lstStyle>
          <a:p>
            <a:pPr algn="ctr"/>
            <a:r>
              <a:rPr lang="fr-FR" sz="3200" b="1" cap="none" dirty="0">
                <a:solidFill>
                  <a:srgbClr val="47725B"/>
                </a:solidFill>
                <a:latin typeface="Arial" panose="020B0604020202020204" pitchFamily="34" charset="0"/>
                <a:cs typeface="Arial" panose="020B0604020202020204" pitchFamily="34" charset="0"/>
              </a:rPr>
              <a:t>Plan</a:t>
            </a:r>
            <a:endParaRPr lang="fr-FR" sz="3200" dirty="0">
              <a:solidFill>
                <a:srgbClr val="4772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233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722015"/>
            <a:ext cx="5343422" cy="2702769"/>
          </a:xfrm>
        </p:spPr>
        <p:txBody>
          <a:bodyPr>
            <a:noAutofit/>
          </a:bodyPr>
          <a:lstStyle/>
          <a:p>
            <a:pPr algn="ctr"/>
            <a:r>
              <a:rPr lang="fr-FR" sz="2800" b="1" cap="none" dirty="0">
                <a:solidFill>
                  <a:schemeClr val="tx1"/>
                </a:solidFill>
                <a:effectLst>
                  <a:outerShdw blurRad="50800" dist="38100" dir="8100000" algn="tr" rotWithShape="0">
                    <a:prstClr val="black">
                      <a:alpha val="40000"/>
                    </a:prstClr>
                  </a:outerShdw>
                </a:effectLst>
                <a:latin typeface="Cooper Black" panose="0208090404030B020404" pitchFamily="18" charset="77"/>
              </a:rPr>
              <a:t>Alphonse TAPSOBA </a:t>
            </a:r>
            <a:br>
              <a:rPr lang="fr-FR" sz="2800" b="1" cap="none" dirty="0">
                <a:solidFill>
                  <a:schemeClr val="tx1"/>
                </a:solidFill>
                <a:effectLst>
                  <a:outerShdw blurRad="50800" dist="38100" dir="8100000" algn="tr" rotWithShape="0">
                    <a:prstClr val="black">
                      <a:alpha val="40000"/>
                    </a:prstClr>
                  </a:outerShdw>
                </a:effectLst>
                <a:latin typeface="Cooper Black" panose="0208090404030B020404" pitchFamily="18" charset="77"/>
              </a:rPr>
            </a:br>
            <a:r>
              <a:rPr lang="fr-FR" sz="2800" b="1" cap="none" dirty="0">
                <a:solidFill>
                  <a:schemeClr val="tx1"/>
                </a:solidFill>
                <a:effectLst>
                  <a:outerShdw blurRad="50800" dist="38100" dir="8100000" algn="tr" rotWithShape="0">
                    <a:prstClr val="black">
                      <a:alpha val="40000"/>
                    </a:prstClr>
                  </a:outerShdw>
                </a:effectLst>
                <a:latin typeface="Cooper Black" panose="0208090404030B020404" pitchFamily="18" charset="77"/>
              </a:rPr>
              <a:t>*****</a:t>
            </a:r>
            <a:br>
              <a:rPr lang="fr-FR" sz="2800" b="1" cap="none" dirty="0">
                <a:solidFill>
                  <a:schemeClr val="tx1"/>
                </a:solidFill>
                <a:effectLst>
                  <a:outerShdw blurRad="50800" dist="38100" dir="8100000" algn="tr" rotWithShape="0">
                    <a:prstClr val="black">
                      <a:alpha val="40000"/>
                    </a:prstClr>
                  </a:outerShdw>
                </a:effectLst>
                <a:latin typeface="Cooper Black" panose="0208090404030B020404" pitchFamily="18" charset="77"/>
              </a:rPr>
            </a:br>
            <a:r>
              <a:rPr lang="fr-FR" sz="2400" b="1" cap="none"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Cadreur, Photographe professionnel, Réalisateur, </a:t>
            </a:r>
            <a:br>
              <a:rPr lang="fr-FR" sz="2400" b="1" cap="none"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br>
            <a:r>
              <a:rPr lang="fr-FR" sz="2400" b="1" cap="none"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Acteur social engagé</a:t>
            </a:r>
            <a:br>
              <a:rPr lang="fr-FR" sz="2400" b="1" cap="none"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br>
            <a:r>
              <a:rPr lang="fr-FR" sz="2400" b="1" cap="none"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a:t>
            </a:r>
            <a:br>
              <a:rPr lang="fr-FR" sz="2400" b="1" cap="none"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br>
            <a:r>
              <a:rPr lang="fr-FR" sz="2400" b="1" cap="none"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Burkina Faso</a:t>
            </a:r>
            <a:br>
              <a:rPr lang="fr-CN" sz="2800" dirty="0">
                <a:solidFill>
                  <a:schemeClr val="tx1"/>
                </a:solidFill>
                <a:effectLst>
                  <a:outerShdw blurRad="50800" dist="38100" dir="8100000" algn="tr" rotWithShape="0">
                    <a:prstClr val="black">
                      <a:alpha val="40000"/>
                    </a:prstClr>
                  </a:outerShdw>
                </a:effectLst>
              </a:rPr>
            </a:br>
            <a:endParaRPr lang="fr-FR" sz="1600" b="1"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endParaRPr>
          </a:p>
        </p:txBody>
      </p:sp>
      <p:sp>
        <p:nvSpPr>
          <p:cNvPr id="3" name="Titre 1">
            <a:extLst>
              <a:ext uri="{FF2B5EF4-FFF2-40B4-BE49-F238E27FC236}">
                <a16:creationId xmlns:a16="http://schemas.microsoft.com/office/drawing/2014/main" id="{B59D8B25-1307-683B-DB5C-EF08D1B6876C}"/>
              </a:ext>
            </a:extLst>
          </p:cNvPr>
          <p:cNvSpPr txBox="1">
            <a:spLocks/>
          </p:cNvSpPr>
          <p:nvPr/>
        </p:nvSpPr>
        <p:spPr>
          <a:xfrm>
            <a:off x="-278067" y="688802"/>
            <a:ext cx="6666167" cy="607624"/>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8000" kern="1200" cap="all" baseline="0">
                <a:solidFill>
                  <a:schemeClr val="accent1"/>
                </a:solidFill>
                <a:effectLst/>
                <a:latin typeface="+mj-lt"/>
                <a:ea typeface="+mj-ea"/>
                <a:cs typeface="+mj-cs"/>
              </a:defRPr>
            </a:lvl1pPr>
          </a:lstStyle>
          <a:p>
            <a:pPr algn="ctr"/>
            <a:r>
              <a:rPr lang="fr-FR" sz="3200" b="1" cap="none" dirty="0">
                <a:solidFill>
                  <a:srgbClr val="008636"/>
                </a:solidFill>
                <a:latin typeface="Arial" panose="020B0604020202020204" pitchFamily="34" charset="0"/>
                <a:cs typeface="Arial" panose="020B0604020202020204" pitchFamily="34" charset="0"/>
              </a:rPr>
              <a:t>1- Mon identité</a:t>
            </a:r>
            <a:endParaRPr lang="fr-FR" sz="3200" dirty="0">
              <a:solidFill>
                <a:srgbClr val="008636"/>
              </a:solidFill>
              <a:latin typeface="Arial" panose="020B0604020202020204" pitchFamily="34" charset="0"/>
              <a:cs typeface="Arial" panose="020B0604020202020204" pitchFamily="34" charset="0"/>
            </a:endParaRPr>
          </a:p>
        </p:txBody>
      </p:sp>
      <p:pic>
        <p:nvPicPr>
          <p:cNvPr id="7" name="Image 6" descr="Une image contenant Visage humain, personne, habits, homme&#10;&#10;Le contenu généré par l’IA peut être incorrect.">
            <a:extLst>
              <a:ext uri="{FF2B5EF4-FFF2-40B4-BE49-F238E27FC236}">
                <a16:creationId xmlns:a16="http://schemas.microsoft.com/office/drawing/2014/main" id="{8ACBF07E-2CDC-E06A-5E0A-5D7B3DEEAC9A}"/>
              </a:ext>
            </a:extLst>
          </p:cNvPr>
          <p:cNvPicPr>
            <a:picLocks noChangeAspect="1"/>
          </p:cNvPicPr>
          <p:nvPr/>
        </p:nvPicPr>
        <p:blipFill>
          <a:blip r:embed="rId3"/>
          <a:stretch>
            <a:fillRect/>
          </a:stretch>
        </p:blipFill>
        <p:spPr>
          <a:xfrm>
            <a:off x="6834863" y="53671"/>
            <a:ext cx="4240044" cy="5601439"/>
          </a:xfrm>
          <a:prstGeom prst="rect">
            <a:avLst/>
          </a:prstGeom>
          <a:ln w="38100">
            <a:solidFill>
              <a:srgbClr val="FFFF00"/>
            </a:solidFill>
          </a:ln>
        </p:spPr>
      </p:pic>
      <p:sp>
        <p:nvSpPr>
          <p:cNvPr id="4" name="Rectangle 3">
            <a:extLst>
              <a:ext uri="{FF2B5EF4-FFF2-40B4-BE49-F238E27FC236}">
                <a16:creationId xmlns:a16="http://schemas.microsoft.com/office/drawing/2014/main" id="{E2DF2423-A291-FCD3-C63A-EF0BE5DAF5B1}"/>
              </a:ext>
            </a:extLst>
          </p:cNvPr>
          <p:cNvSpPr/>
          <p:nvPr/>
        </p:nvSpPr>
        <p:spPr>
          <a:xfrm rot="21394037">
            <a:off x="-96917" y="4519682"/>
            <a:ext cx="11377245" cy="1548059"/>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
        <p:nvSpPr>
          <p:cNvPr id="5" name="Triangle rectangle 4">
            <a:extLst>
              <a:ext uri="{FF2B5EF4-FFF2-40B4-BE49-F238E27FC236}">
                <a16:creationId xmlns:a16="http://schemas.microsoft.com/office/drawing/2014/main" id="{179B8D3C-DE6D-22A6-352F-C904358ACC91}"/>
              </a:ext>
            </a:extLst>
          </p:cNvPr>
          <p:cNvSpPr/>
          <p:nvPr/>
        </p:nvSpPr>
        <p:spPr>
          <a:xfrm flipV="1">
            <a:off x="0" y="0"/>
            <a:ext cx="8712679" cy="511899"/>
          </a:xfrm>
          <a:prstGeom prst="rtTriangle">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353790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974" y="519469"/>
            <a:ext cx="7958373" cy="558876"/>
          </a:xfrm>
        </p:spPr>
        <p:txBody>
          <a:bodyPr>
            <a:noAutofit/>
          </a:bodyPr>
          <a:lstStyle/>
          <a:p>
            <a:pPr algn="ctr"/>
            <a:r>
              <a:rPr lang="fr-FR" b="1" cap="none" dirty="0">
                <a:solidFill>
                  <a:srgbClr val="008636"/>
                </a:solidFill>
                <a:latin typeface="Arial" panose="020B0604020202020204" pitchFamily="34" charset="0"/>
                <a:cs typeface="Arial" panose="020B0604020202020204" pitchFamily="34" charset="0"/>
              </a:rPr>
              <a:t>2- Ma passion, mon engagement  1/4</a:t>
            </a:r>
            <a:endParaRPr lang="fr-FR" dirty="0">
              <a:solidFill>
                <a:srgbClr val="008636"/>
              </a:solidFill>
              <a:latin typeface="Arial" panose="020B0604020202020204" pitchFamily="34" charset="0"/>
              <a:cs typeface="Arial" panose="020B0604020202020204" pitchFamily="34" charset="0"/>
            </a:endParaRPr>
          </a:p>
        </p:txBody>
      </p:sp>
      <p:sp>
        <p:nvSpPr>
          <p:cNvPr id="4" name="Espace réservé du texte 3"/>
          <p:cNvSpPr>
            <a:spLocks noGrp="1"/>
          </p:cNvSpPr>
          <p:nvPr>
            <p:ph type="body" sz="half" idx="2"/>
          </p:nvPr>
        </p:nvSpPr>
        <p:spPr>
          <a:xfrm>
            <a:off x="218825" y="1279237"/>
            <a:ext cx="6413063" cy="3860874"/>
          </a:xfrm>
        </p:spPr>
        <p:txBody>
          <a:bodyPr>
            <a:noAutofit/>
          </a:bodyPr>
          <a:lstStyle/>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 Passionné de l’image </a:t>
            </a:r>
          </a:p>
          <a:p>
            <a:pPr marL="285750" indent="-285750" algn="just">
              <a:buFont typeface="Wingdings" panose="05000000000000000000" pitchFamily="2" charset="2"/>
              <a:buChar char="q"/>
            </a:pPr>
            <a:endParaRPr lang="fr-FR" b="1" cap="none"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Cadreur professionnel et R</a:t>
            </a:r>
            <a:r>
              <a:rPr lang="fr-CN" b="1" cap="none" dirty="0">
                <a:latin typeface="Arial" panose="020B0604020202020204" pitchFamily="34" charset="0"/>
                <a:cs typeface="Arial" panose="020B0604020202020204" pitchFamily="34" charset="0"/>
              </a:rPr>
              <a:t>éalisateur</a:t>
            </a:r>
            <a:r>
              <a:rPr lang="fr-FR" b="1" cap="none" dirty="0">
                <a:latin typeface="Arial" panose="020B0604020202020204" pitchFamily="34" charset="0"/>
                <a:cs typeface="Arial" panose="020B0604020202020204" pitchFamily="34" charset="0"/>
              </a:rPr>
              <a:t>, </a:t>
            </a:r>
            <a:r>
              <a:rPr lang="fr-CN" b="1" cap="none" dirty="0">
                <a:latin typeface="Arial" panose="020B0604020202020204" pitchFamily="34" charset="0"/>
                <a:cs typeface="Arial" panose="020B0604020202020204" pitchFamily="34" charset="0"/>
              </a:rPr>
              <a:t>spécialisé dans la mise en valeur des récits humains et des projets à impact social</a:t>
            </a:r>
            <a:endParaRPr lang="fr-FR" b="1" cap="none"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endParaRPr lang="fr-FR" b="1" cap="none"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 C</a:t>
            </a:r>
            <a:r>
              <a:rPr lang="fr-CN" b="1" cap="none" dirty="0">
                <a:latin typeface="Arial" panose="020B0604020202020204" pitchFamily="34" charset="0"/>
                <a:cs typeface="Arial" panose="020B0604020202020204" pitchFamily="34" charset="0"/>
              </a:rPr>
              <a:t>ombin</a:t>
            </a:r>
            <a:r>
              <a:rPr lang="fr-FR" b="1" cap="none" dirty="0" err="1">
                <a:latin typeface="Arial" panose="020B0604020202020204" pitchFamily="34" charset="0"/>
                <a:cs typeface="Arial" panose="020B0604020202020204" pitchFamily="34" charset="0"/>
              </a:rPr>
              <a:t>aison</a:t>
            </a:r>
            <a:r>
              <a:rPr lang="fr-FR" b="1" cap="none" dirty="0">
                <a:latin typeface="Arial" panose="020B0604020202020204" pitchFamily="34" charset="0"/>
                <a:cs typeface="Arial" panose="020B0604020202020204" pitchFamily="34" charset="0"/>
              </a:rPr>
              <a:t> de </a:t>
            </a:r>
            <a:r>
              <a:rPr lang="fr-CN" b="1" cap="none" dirty="0">
                <a:latin typeface="Arial" panose="020B0604020202020204" pitchFamily="34" charset="0"/>
                <a:cs typeface="Arial" panose="020B0604020202020204" pitchFamily="34" charset="0"/>
              </a:rPr>
              <a:t>création artistique, engagement citoyen et développement communautair</a:t>
            </a:r>
            <a:r>
              <a:rPr lang="fr-FR" b="1" cap="none" dirty="0">
                <a:latin typeface="Arial" panose="020B0604020202020204" pitchFamily="34" charset="0"/>
                <a:cs typeface="Arial" panose="020B0604020202020204" pitchFamily="34" charset="0"/>
              </a:rPr>
              <a:t>e</a:t>
            </a:r>
          </a:p>
          <a:p>
            <a:pPr algn="just"/>
            <a:endParaRPr lang="fr-FR" b="1" cap="none"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P</a:t>
            </a:r>
            <a:r>
              <a:rPr lang="fr-CN" b="1" cap="none" dirty="0">
                <a:latin typeface="Arial" panose="020B0604020202020204" pitchFamily="34" charset="0"/>
                <a:cs typeface="Arial" panose="020B0604020202020204" pitchFamily="34" charset="0"/>
              </a:rPr>
              <a:t>rojet vise à informer, sensibiliser et surtout transformer des vies</a:t>
            </a:r>
          </a:p>
        </p:txBody>
      </p:sp>
      <p:pic>
        <p:nvPicPr>
          <p:cNvPr id="8" name="Espace réservé du contenu 7" descr="Une image contenant habits, personne, trépied, caméra&#10;&#10;Le contenu généré par l’IA peut être incorrect.">
            <a:extLst>
              <a:ext uri="{FF2B5EF4-FFF2-40B4-BE49-F238E27FC236}">
                <a16:creationId xmlns:a16="http://schemas.microsoft.com/office/drawing/2014/main" id="{6727D04D-0EA1-1426-4B69-34B0A3759B03}"/>
              </a:ext>
            </a:extLst>
          </p:cNvPr>
          <p:cNvPicPr>
            <a:picLocks noGrp="1" noChangeAspect="1"/>
          </p:cNvPicPr>
          <p:nvPr>
            <p:ph idx="1"/>
          </p:nvPr>
        </p:nvPicPr>
        <p:blipFill>
          <a:blip r:embed="rId3"/>
          <a:stretch>
            <a:fillRect/>
          </a:stretch>
        </p:blipFill>
        <p:spPr>
          <a:xfrm>
            <a:off x="6631888" y="1145309"/>
            <a:ext cx="5160356" cy="4433454"/>
          </a:xfrm>
          <a:solidFill>
            <a:srgbClr val="FFFF00"/>
          </a:solidFill>
          <a:ln w="38100">
            <a:solidFill>
              <a:srgbClr val="FFFF00"/>
            </a:solidFill>
          </a:ln>
        </p:spPr>
      </p:pic>
      <p:sp>
        <p:nvSpPr>
          <p:cNvPr id="3" name="Rectangle 2">
            <a:extLst>
              <a:ext uri="{FF2B5EF4-FFF2-40B4-BE49-F238E27FC236}">
                <a16:creationId xmlns:a16="http://schemas.microsoft.com/office/drawing/2014/main" id="{B85B6F32-5D25-84DB-51DC-3CB2DA9AC437}"/>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3933974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FC1-CAD1-15B0-04D8-8DCB64B46C1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968EBE7-BF19-11FB-3E91-0F7967DFFB01}"/>
              </a:ext>
            </a:extLst>
          </p:cNvPr>
          <p:cNvSpPr>
            <a:spLocks noGrp="1"/>
          </p:cNvSpPr>
          <p:nvPr>
            <p:ph type="title"/>
          </p:nvPr>
        </p:nvSpPr>
        <p:spPr>
          <a:xfrm>
            <a:off x="471232" y="586433"/>
            <a:ext cx="7593267" cy="558876"/>
          </a:xfrm>
        </p:spPr>
        <p:txBody>
          <a:bodyPr>
            <a:noAutofit/>
          </a:bodyPr>
          <a:lstStyle/>
          <a:p>
            <a:pPr algn="ctr"/>
            <a:r>
              <a:rPr lang="fr-FR" b="1" cap="none" dirty="0">
                <a:solidFill>
                  <a:srgbClr val="008636"/>
                </a:solidFill>
                <a:latin typeface="Arial" panose="020B0604020202020204" pitchFamily="34" charset="0"/>
                <a:cs typeface="Arial" panose="020B0604020202020204" pitchFamily="34" charset="0"/>
              </a:rPr>
              <a:t>2- Ma passion, mon engagement  2/4</a:t>
            </a:r>
            <a:endParaRPr lang="fr-FR" dirty="0">
              <a:solidFill>
                <a:srgbClr val="008636"/>
              </a:solidFill>
              <a:latin typeface="Arial" panose="020B0604020202020204" pitchFamily="34" charset="0"/>
              <a:cs typeface="Arial" panose="020B0604020202020204" pitchFamily="34" charset="0"/>
            </a:endParaRPr>
          </a:p>
        </p:txBody>
      </p:sp>
      <p:sp>
        <p:nvSpPr>
          <p:cNvPr id="4" name="Espace réservé du texte 3">
            <a:extLst>
              <a:ext uri="{FF2B5EF4-FFF2-40B4-BE49-F238E27FC236}">
                <a16:creationId xmlns:a16="http://schemas.microsoft.com/office/drawing/2014/main" id="{F6874FF6-03A5-11EE-BBCB-D818C5B35C2F}"/>
              </a:ext>
            </a:extLst>
          </p:cNvPr>
          <p:cNvSpPr>
            <a:spLocks noGrp="1"/>
          </p:cNvSpPr>
          <p:nvPr>
            <p:ph type="body" sz="half" idx="2"/>
          </p:nvPr>
        </p:nvSpPr>
        <p:spPr>
          <a:xfrm>
            <a:off x="1" y="1145310"/>
            <a:ext cx="6758092" cy="4567382"/>
          </a:xfrm>
        </p:spPr>
        <p:txBody>
          <a:bodyPr>
            <a:noAutofit/>
          </a:bodyPr>
          <a:lstStyle/>
          <a:p>
            <a:pPr algn="ctr"/>
            <a:r>
              <a:rPr lang="fr-FR" sz="1800" b="1" cap="none" noProof="0" dirty="0">
                <a:latin typeface="Arial" panose="020B0604020202020204" pitchFamily="34" charset="0"/>
                <a:cs typeface="Arial" panose="020B0604020202020204" pitchFamily="34" charset="0"/>
              </a:rPr>
              <a:t>Œuvres audiovisuelles et et mes projets communautaires</a:t>
            </a:r>
          </a:p>
          <a:p>
            <a:pPr algn="ctr"/>
            <a:endParaRPr lang="fr-FR" b="1" cap="none" noProof="0" dirty="0">
              <a:latin typeface="Arial" panose="020B0604020202020204" pitchFamily="34" charset="0"/>
              <a:cs typeface="Arial" panose="020B0604020202020204" pitchFamily="34" charset="0"/>
            </a:endParaRPr>
          </a:p>
          <a:p>
            <a:pPr algn="ctr"/>
            <a:r>
              <a:rPr lang="fr-FR" sz="3000" b="1" cap="none" noProof="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  </a:t>
            </a:r>
          </a:p>
          <a:p>
            <a:pPr algn="ctr"/>
            <a:r>
              <a:rPr lang="fr-FR" sz="3000" b="1" cap="none" noProof="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     IMAGE          OUTIL PUISSANT </a:t>
            </a:r>
          </a:p>
          <a:p>
            <a:pPr algn="ctr"/>
            <a:endParaRPr lang="fr-FR" b="1" cap="none" noProof="0" dirty="0">
              <a:latin typeface="Arial" panose="020B0604020202020204" pitchFamily="34" charset="0"/>
              <a:cs typeface="Arial" panose="020B0604020202020204" pitchFamily="34" charset="0"/>
            </a:endParaRPr>
          </a:p>
          <a:p>
            <a:pPr marL="1200150" lvl="2" indent="-285750" algn="just">
              <a:buFont typeface="Wingdings" panose="05000000000000000000" pitchFamily="2" charset="2"/>
              <a:buChar char="ü"/>
            </a:pPr>
            <a:r>
              <a:rPr lang="fr-FR" sz="1400" b="1" cap="none" noProof="0" dirty="0">
                <a:latin typeface="Arial" panose="020B0604020202020204" pitchFamily="34" charset="0"/>
                <a:cs typeface="Arial" panose="020B0604020202020204" pitchFamily="34" charset="0"/>
              </a:rPr>
              <a:t>Insertion professionnelle</a:t>
            </a:r>
          </a:p>
          <a:p>
            <a:pPr marL="1200150" lvl="2" indent="-285750" algn="just">
              <a:buFont typeface="Wingdings" panose="05000000000000000000" pitchFamily="2" charset="2"/>
              <a:buChar char="ü"/>
            </a:pPr>
            <a:r>
              <a:rPr lang="fr-FR" sz="1400" b="1" cap="none" noProof="0" dirty="0">
                <a:latin typeface="Arial" panose="020B0604020202020204" pitchFamily="34" charset="0"/>
                <a:cs typeface="Arial" panose="020B0604020202020204" pitchFamily="34" charset="0"/>
              </a:rPr>
              <a:t>Dialogue social </a:t>
            </a:r>
          </a:p>
          <a:p>
            <a:pPr marL="1200150" lvl="2" indent="-285750" algn="just">
              <a:buFont typeface="Wingdings" panose="05000000000000000000" pitchFamily="2" charset="2"/>
              <a:buChar char="ü"/>
            </a:pPr>
            <a:r>
              <a:rPr lang="fr-FR" sz="1400" b="1" cap="none" noProof="0" dirty="0">
                <a:latin typeface="Arial" panose="020B0604020202020204" pitchFamily="34" charset="0"/>
                <a:cs typeface="Arial" panose="020B0604020202020204" pitchFamily="34" charset="0"/>
              </a:rPr>
              <a:t>Promotion de la paix.</a:t>
            </a:r>
          </a:p>
        </p:txBody>
      </p:sp>
      <p:pic>
        <p:nvPicPr>
          <p:cNvPr id="8" name="Espace réservé du contenu 7">
            <a:extLst>
              <a:ext uri="{FF2B5EF4-FFF2-40B4-BE49-F238E27FC236}">
                <a16:creationId xmlns:a16="http://schemas.microsoft.com/office/drawing/2014/main" id="{D1C8979B-9FF5-67CC-EE7D-B295CB9A4023}"/>
              </a:ext>
            </a:extLst>
          </p:cNvPr>
          <p:cNvPicPr>
            <a:picLocks noGrp="1" noChangeAspect="1"/>
          </p:cNvPicPr>
          <p:nvPr>
            <p:ph idx="1"/>
          </p:nvPr>
        </p:nvPicPr>
        <p:blipFill>
          <a:blip r:embed="rId3"/>
          <a:srcRect/>
          <a:stretch/>
        </p:blipFill>
        <p:spPr>
          <a:xfrm>
            <a:off x="6686617" y="1121663"/>
            <a:ext cx="5034151" cy="4457099"/>
          </a:xfrm>
          <a:solidFill>
            <a:srgbClr val="FFFF00"/>
          </a:solidFill>
          <a:ln w="38100">
            <a:solidFill>
              <a:srgbClr val="FFFF00"/>
            </a:solidFill>
          </a:ln>
        </p:spPr>
      </p:pic>
      <p:sp>
        <p:nvSpPr>
          <p:cNvPr id="3" name="Flèche : bas 2">
            <a:extLst>
              <a:ext uri="{FF2B5EF4-FFF2-40B4-BE49-F238E27FC236}">
                <a16:creationId xmlns:a16="http://schemas.microsoft.com/office/drawing/2014/main" id="{B9390552-07D3-91EF-C70A-754A3E214E8D}"/>
              </a:ext>
            </a:extLst>
          </p:cNvPr>
          <p:cNvSpPr/>
          <p:nvPr/>
        </p:nvSpPr>
        <p:spPr>
          <a:xfrm>
            <a:off x="3179711" y="2072366"/>
            <a:ext cx="743700" cy="734334"/>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F" dirty="0"/>
          </a:p>
        </p:txBody>
      </p:sp>
      <p:sp>
        <p:nvSpPr>
          <p:cNvPr id="5" name="Est égal à 4">
            <a:extLst>
              <a:ext uri="{FF2B5EF4-FFF2-40B4-BE49-F238E27FC236}">
                <a16:creationId xmlns:a16="http://schemas.microsoft.com/office/drawing/2014/main" id="{94F46096-AA71-D11E-CD39-356F987659F1}"/>
              </a:ext>
            </a:extLst>
          </p:cNvPr>
          <p:cNvSpPr/>
          <p:nvPr/>
        </p:nvSpPr>
        <p:spPr>
          <a:xfrm>
            <a:off x="2360962" y="3067006"/>
            <a:ext cx="850900" cy="5207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F" dirty="0">
              <a:solidFill>
                <a:schemeClr val="tx1"/>
              </a:solidFill>
            </a:endParaRPr>
          </a:p>
        </p:txBody>
      </p:sp>
      <p:sp>
        <p:nvSpPr>
          <p:cNvPr id="6" name="Rectangle 5">
            <a:extLst>
              <a:ext uri="{FF2B5EF4-FFF2-40B4-BE49-F238E27FC236}">
                <a16:creationId xmlns:a16="http://schemas.microsoft.com/office/drawing/2014/main" id="{1149EBF3-34AE-FB16-824A-CD86689C6064}"/>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2921607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B79F1-F5B8-570B-A2DE-315498B9FC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84D7CA-9338-66DC-75C1-3E6DEA491F6D}"/>
              </a:ext>
            </a:extLst>
          </p:cNvPr>
          <p:cNvSpPr>
            <a:spLocks noGrp="1"/>
          </p:cNvSpPr>
          <p:nvPr>
            <p:ph type="title"/>
          </p:nvPr>
        </p:nvSpPr>
        <p:spPr>
          <a:xfrm>
            <a:off x="509332" y="446733"/>
            <a:ext cx="7593267" cy="558876"/>
          </a:xfrm>
        </p:spPr>
        <p:txBody>
          <a:bodyPr>
            <a:noAutofit/>
          </a:bodyPr>
          <a:lstStyle/>
          <a:p>
            <a:pPr algn="ctr"/>
            <a:r>
              <a:rPr lang="fr-FR" b="1" cap="none" dirty="0">
                <a:solidFill>
                  <a:srgbClr val="008636"/>
                </a:solidFill>
                <a:latin typeface="Arial" panose="020B0604020202020204" pitchFamily="34" charset="0"/>
                <a:cs typeface="Arial" panose="020B0604020202020204" pitchFamily="34" charset="0"/>
              </a:rPr>
              <a:t>2- Ma passion, mon engagement  3/4</a:t>
            </a:r>
            <a:endParaRPr lang="fr-FR" dirty="0">
              <a:solidFill>
                <a:srgbClr val="008636"/>
              </a:solidFill>
              <a:latin typeface="Arial" panose="020B0604020202020204" pitchFamily="34" charset="0"/>
              <a:cs typeface="Arial" panose="020B0604020202020204" pitchFamily="34" charset="0"/>
            </a:endParaRPr>
          </a:p>
        </p:txBody>
      </p:sp>
      <p:sp>
        <p:nvSpPr>
          <p:cNvPr id="6" name="Espace réservé du texte 3">
            <a:extLst>
              <a:ext uri="{FF2B5EF4-FFF2-40B4-BE49-F238E27FC236}">
                <a16:creationId xmlns:a16="http://schemas.microsoft.com/office/drawing/2014/main" id="{5E02034F-DD77-1782-97F9-577FCFBFA701}"/>
              </a:ext>
            </a:extLst>
          </p:cNvPr>
          <p:cNvSpPr txBox="1">
            <a:spLocks/>
          </p:cNvSpPr>
          <p:nvPr/>
        </p:nvSpPr>
        <p:spPr>
          <a:xfrm>
            <a:off x="218825" y="1279236"/>
            <a:ext cx="6108823" cy="3902363"/>
          </a:xfrm>
          <a:prstGeom prst="rect">
            <a:avLst/>
          </a:prstGeom>
        </p:spPr>
        <p:txBody>
          <a:bodyPr vert="horz" lIns="91440" tIns="45720" rIns="91440" bIns="45720" rtlCol="0" anchor="ctr">
            <a:noAutofit/>
          </a:bodyPr>
          <a:lstStyle>
            <a:lvl1pPr marL="0" indent="0" algn="l"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4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2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9pPr>
          </a:lstStyle>
          <a:p>
            <a:pPr marL="285750" indent="-285750" algn="just">
              <a:buFont typeface="Wingdings" panose="05000000000000000000" pitchFamily="2" charset="2"/>
              <a:buChar char="q"/>
            </a:pPr>
            <a:r>
              <a:rPr lang="fr-FR" b="1" cap="none" noProof="0" dirty="0">
                <a:latin typeface="Arial" panose="020B0604020202020204" pitchFamily="34" charset="0"/>
                <a:cs typeface="Arial" panose="020B0604020202020204" pitchFamily="34" charset="0"/>
              </a:rPr>
              <a:t> </a:t>
            </a:r>
            <a:r>
              <a:rPr lang="fr-FR" b="1" cap="none" noProof="0" dirty="0">
                <a:solidFill>
                  <a:prstClr val="black"/>
                </a:solidFill>
                <a:latin typeface="Arial" panose="020B0604020202020204" pitchFamily="34" charset="0"/>
                <a:cs typeface="Arial" panose="020B0604020202020204" pitchFamily="34" charset="0"/>
              </a:rPr>
              <a:t>Mon engagement: Accompagner des jeunes et des femmes vers l’autonomie</a:t>
            </a:r>
          </a:p>
          <a:p>
            <a:pPr algn="just"/>
            <a:endParaRPr lang="fr-FR" b="1" cap="none" noProof="0" dirty="0">
              <a:solidFill>
                <a:prstClr val="black"/>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Contribution de mes projets audiovisuels et mes actions sociales </a:t>
            </a:r>
          </a:p>
          <a:p>
            <a:pPr marL="742950" lvl="1" indent="-285750" algn="just">
              <a:buFont typeface="Wingdings" panose="05000000000000000000" pitchFamily="2" charset="2"/>
              <a:buChar char="ü"/>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former, encadrer et inspirer des jeunes issus de milieux variés ;</a:t>
            </a:r>
          </a:p>
          <a:p>
            <a:pPr marL="742950" lvl="1" indent="-285750" algn="just">
              <a:buFont typeface="Wingdings" panose="05000000000000000000" pitchFamily="2" charset="2"/>
              <a:buChar char="ü"/>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offrir des opportunités à des personnes déscolarisées ou en situation de vulnérabilité.</a:t>
            </a:r>
          </a:p>
        </p:txBody>
      </p:sp>
      <p:pic>
        <p:nvPicPr>
          <p:cNvPr id="7" name="Espace réservé du contenu 6" descr="Une image contenant personne, habits, Visage humain, machine à coudre&#10;&#10;Le contenu généré par l’IA peut être incorrect.">
            <a:extLst>
              <a:ext uri="{FF2B5EF4-FFF2-40B4-BE49-F238E27FC236}">
                <a16:creationId xmlns:a16="http://schemas.microsoft.com/office/drawing/2014/main" id="{6EF855D4-9CF8-FB78-D1F8-433638FA4AF9}"/>
              </a:ext>
            </a:extLst>
          </p:cNvPr>
          <p:cNvPicPr>
            <a:picLocks noGrp="1" noChangeAspect="1"/>
          </p:cNvPicPr>
          <p:nvPr>
            <p:ph idx="1"/>
          </p:nvPr>
        </p:nvPicPr>
        <p:blipFill>
          <a:blip r:embed="rId3"/>
          <a:stretch>
            <a:fillRect/>
          </a:stretch>
        </p:blipFill>
        <p:spPr>
          <a:xfrm>
            <a:off x="6729984" y="1005609"/>
            <a:ext cx="4952684" cy="4635095"/>
          </a:xfrm>
        </p:spPr>
      </p:pic>
      <p:sp>
        <p:nvSpPr>
          <p:cNvPr id="3" name="Rectangle 2">
            <a:extLst>
              <a:ext uri="{FF2B5EF4-FFF2-40B4-BE49-F238E27FC236}">
                <a16:creationId xmlns:a16="http://schemas.microsoft.com/office/drawing/2014/main" id="{AA9B6B95-1096-00A9-E2F2-9CDA824E569E}"/>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1975711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84B59-D66C-FAE3-01D3-FBD902C9455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13CEE82-C0D5-54D4-0461-E77FB761B23B}"/>
              </a:ext>
            </a:extLst>
          </p:cNvPr>
          <p:cNvSpPr>
            <a:spLocks noGrp="1"/>
          </p:cNvSpPr>
          <p:nvPr>
            <p:ph type="title"/>
          </p:nvPr>
        </p:nvSpPr>
        <p:spPr>
          <a:xfrm>
            <a:off x="471232" y="586433"/>
            <a:ext cx="7593267" cy="558876"/>
          </a:xfrm>
        </p:spPr>
        <p:txBody>
          <a:bodyPr>
            <a:noAutofit/>
          </a:bodyPr>
          <a:lstStyle/>
          <a:p>
            <a:pPr algn="ctr"/>
            <a:r>
              <a:rPr lang="fr-FR" b="1" cap="none" dirty="0">
                <a:solidFill>
                  <a:srgbClr val="008636"/>
                </a:solidFill>
                <a:latin typeface="Arial" panose="020B0604020202020204" pitchFamily="34" charset="0"/>
                <a:cs typeface="Arial" panose="020B0604020202020204" pitchFamily="34" charset="0"/>
              </a:rPr>
              <a:t>2- Ma passion, mon engagement  4/4</a:t>
            </a:r>
            <a:endParaRPr lang="fr-FR" dirty="0">
              <a:solidFill>
                <a:srgbClr val="008636"/>
              </a:solidFill>
              <a:latin typeface="Arial" panose="020B0604020202020204" pitchFamily="34" charset="0"/>
              <a:cs typeface="Arial" panose="020B0604020202020204" pitchFamily="34" charset="0"/>
            </a:endParaRPr>
          </a:p>
        </p:txBody>
      </p:sp>
      <p:sp>
        <p:nvSpPr>
          <p:cNvPr id="6" name="Espace réservé du texte 3">
            <a:extLst>
              <a:ext uri="{FF2B5EF4-FFF2-40B4-BE49-F238E27FC236}">
                <a16:creationId xmlns:a16="http://schemas.microsoft.com/office/drawing/2014/main" id="{8B2B6D9D-A80F-7E99-DC46-B172639F0E3A}"/>
              </a:ext>
            </a:extLst>
          </p:cNvPr>
          <p:cNvSpPr txBox="1">
            <a:spLocks/>
          </p:cNvSpPr>
          <p:nvPr/>
        </p:nvSpPr>
        <p:spPr>
          <a:xfrm>
            <a:off x="0" y="1145309"/>
            <a:ext cx="5830958" cy="4433454"/>
          </a:xfrm>
          <a:prstGeom prst="rect">
            <a:avLst/>
          </a:prstGeom>
        </p:spPr>
        <p:txBody>
          <a:bodyPr vert="horz" lIns="91440" tIns="45720" rIns="91440" bIns="45720" rtlCol="0" anchor="ctr">
            <a:noAutofit/>
          </a:bodyPr>
          <a:lstStyle>
            <a:lvl1pPr marL="0" indent="0" algn="l"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4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2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9pPr>
          </a:lstStyle>
          <a:p>
            <a:pPr marL="285750" indent="-285750">
              <a:lnSpc>
                <a:spcPct val="150000"/>
              </a:lnSpc>
              <a:buFont typeface="Wingdings" panose="05000000000000000000" pitchFamily="2" charset="2"/>
              <a:buChar char="q"/>
            </a:pPr>
            <a:r>
              <a:rPr lang="fr-FR" b="1" cap="none" dirty="0">
                <a:solidFill>
                  <a:prstClr val="black"/>
                </a:solidFill>
                <a:latin typeface="Arial" panose="020B0604020202020204" pitchFamily="34" charset="0"/>
                <a:cs typeface="Arial" panose="020B0604020202020204" pitchFamily="34" charset="0"/>
              </a:rPr>
              <a:t> Exemples: </a:t>
            </a:r>
          </a:p>
          <a:p>
            <a:pPr marL="628650" marR="0" lvl="1"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fr-FR" sz="1600" b="1" cap="none" dirty="0">
                <a:solidFill>
                  <a:prstClr val="black"/>
                </a:solidFill>
                <a:latin typeface="Arial" panose="020B0604020202020204" pitchFamily="34" charset="0"/>
                <a:cs typeface="Arial" panose="020B0604020202020204" pitchFamily="34" charset="0"/>
              </a:rPr>
              <a:t> </a:t>
            </a:r>
            <a:r>
              <a:rPr kumimoji="0" lang="fr-BF"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Compaoré </a:t>
            </a:r>
            <a:r>
              <a:rPr kumimoji="0" lang="fr-BF" sz="16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Basga</a:t>
            </a:r>
            <a:r>
              <a:rPr kumimoji="0" lang="fr-BF"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fr-BF"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devenu électricien solaire ;</a:t>
            </a:r>
          </a:p>
          <a:p>
            <a:pPr marL="628650" lvl="1" indent="-171450" algn="just">
              <a:lnSpc>
                <a:spcPct val="150000"/>
              </a:lnSpc>
              <a:spcBef>
                <a:spcPts val="0"/>
              </a:spcBef>
              <a:buClrTx/>
              <a:buSzTx/>
              <a:buFont typeface="Arial" panose="020B0604020202020204" pitchFamily="34" charset="0"/>
              <a:buChar char="•"/>
              <a:defRPr/>
            </a:pPr>
            <a:r>
              <a:rPr lang="fr-BF" sz="1600" b="1" cap="none">
                <a:solidFill>
                  <a:prstClr val="black"/>
                </a:solidFill>
                <a:latin typeface="Arial" panose="020B0604020202020204" pitchFamily="34" charset="0"/>
                <a:cs typeface="Arial" panose="020B0604020202020204" pitchFamily="34" charset="0"/>
              </a:rPr>
              <a:t>AAdjakidjè Sènan Inès</a:t>
            </a:r>
            <a:r>
              <a:rPr kumimoji="0" lang="fr-BF"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fr-BF"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engagée dans la </a:t>
            </a:r>
            <a:r>
              <a:rPr kumimoji="0" lang="fr-BF"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décoration</a:t>
            </a:r>
            <a:r>
              <a:rPr kumimoji="0" lang="fr-BF"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628650" marR="0" lvl="1"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BF"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Séverine </a:t>
            </a:r>
            <a:r>
              <a:rPr kumimoji="0" lang="fr-BF" sz="16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Palingwendé</a:t>
            </a:r>
            <a:r>
              <a:rPr kumimoji="0" lang="fr-BF"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aujourd’hui </a:t>
            </a:r>
            <a:r>
              <a:rPr kumimoji="0" lang="fr-BF"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couturière</a:t>
            </a:r>
            <a:r>
              <a:rPr kumimoji="0" lang="fr-BF"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28650" lvl="1" indent="-171450" algn="just">
              <a:lnSpc>
                <a:spcPct val="150000"/>
              </a:lnSpc>
              <a:spcBef>
                <a:spcPts val="0"/>
              </a:spcBef>
              <a:buClrTx/>
              <a:buSzTx/>
              <a:buFont typeface="Arial" panose="020B0604020202020204" pitchFamily="34" charset="0"/>
              <a:buChar char="•"/>
              <a:defRPr/>
            </a:pPr>
            <a:r>
              <a:rPr lang="fr-FR" sz="1600" b="1" cap="none" dirty="0">
                <a:solidFill>
                  <a:prstClr val="black"/>
                </a:solidFill>
                <a:latin typeface="Arial" panose="020B0604020202020204" pitchFamily="34" charset="0"/>
                <a:cs typeface="Arial" panose="020B0604020202020204" pitchFamily="34" charset="0"/>
              </a:rPr>
              <a:t>La petite grâce, </a:t>
            </a:r>
            <a:r>
              <a:rPr lang="fr-FR" sz="1600" cap="none" dirty="0">
                <a:solidFill>
                  <a:prstClr val="black"/>
                </a:solidFill>
                <a:latin typeface="Arial" panose="020B0604020202020204" pitchFamily="34" charset="0"/>
                <a:cs typeface="Arial" panose="020B0604020202020204" pitchFamily="34" charset="0"/>
              </a:rPr>
              <a:t>déplacée interne, elle a abandonnée l'école en fuyant les attaques terroristes pour refusées a Nagréongo </a:t>
            </a:r>
            <a:endParaRPr kumimoji="0" lang="fr-BF"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28650" marR="0" lvl="1"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BF"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Kaboré Fat</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a:t>
            </a:r>
            <a:r>
              <a:rPr kumimoji="0" lang="fr-BF"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fr-BF"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 situation de handicap, désormais dans la sérigraphie</a:t>
            </a:r>
            <a:endParaRPr kumimoji="0" lang="fr-FR"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gn="ctr">
              <a:lnSpc>
                <a:spcPct val="150000"/>
              </a:lnSpc>
              <a:spcBef>
                <a:spcPts val="0"/>
              </a:spcBef>
              <a:buClrTx/>
              <a:buSzTx/>
              <a:buFont typeface="Wingdings" panose="05000000000000000000" pitchFamily="2" charset="2"/>
              <a:buChar char="v"/>
              <a:defRPr/>
            </a:pPr>
            <a:r>
              <a:rPr lang="fr-BF" b="1" cap="none">
                <a:latin typeface="Arial" panose="020B0604020202020204" pitchFamily="34" charset="0"/>
                <a:cs typeface="Arial" panose="020B0604020202020204" pitchFamily="34" charset="0"/>
              </a:rPr>
              <a:t>une </a:t>
            </a:r>
            <a:r>
              <a:rPr lang="fr-BF" b="1" cap="none" dirty="0">
                <a:latin typeface="Arial" panose="020B0604020202020204" pitchFamily="34" charset="0"/>
                <a:cs typeface="Arial" panose="020B0604020202020204" pitchFamily="34" charset="0"/>
              </a:rPr>
              <a:t>chance</a:t>
            </a:r>
            <a:r>
              <a:rPr lang="fr-FR" b="1" cap="none" dirty="0">
                <a:latin typeface="Arial" panose="020B0604020202020204" pitchFamily="34" charset="0"/>
                <a:cs typeface="Arial" panose="020B0604020202020204" pitchFamily="34" charset="0"/>
              </a:rPr>
              <a:t> = un</a:t>
            </a:r>
            <a:r>
              <a:rPr lang="fr-BF" b="1" cap="none" dirty="0">
                <a:latin typeface="Arial" panose="020B0604020202020204" pitchFamily="34" charset="0"/>
                <a:cs typeface="Arial" panose="020B0604020202020204" pitchFamily="34" charset="0"/>
              </a:rPr>
              <a:t> potentiel humain </a:t>
            </a:r>
            <a:r>
              <a:rPr lang="fr-FR" b="1" cap="none" dirty="0">
                <a:latin typeface="Arial" panose="020B0604020202020204" pitchFamily="34" charset="0"/>
                <a:cs typeface="Arial" panose="020B0604020202020204" pitchFamily="34" charset="0"/>
              </a:rPr>
              <a:t>qui </a:t>
            </a:r>
            <a:r>
              <a:rPr lang="fr-BF" b="1" cap="none" dirty="0">
                <a:latin typeface="Arial" panose="020B0604020202020204" pitchFamily="34" charset="0"/>
                <a:cs typeface="Arial" panose="020B0604020202020204" pitchFamily="34" charset="0"/>
              </a:rPr>
              <a:t>s’exprime pleinement</a:t>
            </a:r>
            <a:endParaRPr lang="fr-FR" b="1" cap="none" dirty="0">
              <a:solidFill>
                <a:prstClr val="black"/>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9848DA1-E5E3-B5C6-AA8D-F341B174A9EF}"/>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pic>
        <p:nvPicPr>
          <p:cNvPr id="9" name="Espace réservé du contenu 8" descr="Une image contenant capture d’écran, terrain de jeux, herbe, cheval&#10;&#10;Le contenu généré par l’IA peut être incorrect.">
            <a:extLst>
              <a:ext uri="{FF2B5EF4-FFF2-40B4-BE49-F238E27FC236}">
                <a16:creationId xmlns:a16="http://schemas.microsoft.com/office/drawing/2014/main" id="{956A9F4A-3C80-ABBA-218F-0AC90AB3E0E9}"/>
              </a:ext>
            </a:extLst>
          </p:cNvPr>
          <p:cNvPicPr>
            <a:picLocks noGrp="1" noChangeAspect="1"/>
          </p:cNvPicPr>
          <p:nvPr>
            <p:ph idx="1"/>
          </p:nvPr>
        </p:nvPicPr>
        <p:blipFill>
          <a:blip r:embed="rId3"/>
          <a:stretch>
            <a:fillRect/>
          </a:stretch>
        </p:blipFill>
        <p:spPr>
          <a:xfrm>
            <a:off x="6361043" y="1022113"/>
            <a:ext cx="5490175" cy="4580355"/>
          </a:xfrm>
        </p:spPr>
      </p:pic>
    </p:spTree>
    <p:extLst>
      <p:ext uri="{BB962C8B-B14F-4D97-AF65-F5344CB8AC3E}">
        <p14:creationId xmlns:p14="http://schemas.microsoft.com/office/powerpoint/2010/main" val="3961474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308696" y="1473277"/>
            <a:ext cx="5787304" cy="3860724"/>
          </a:xfrm>
        </p:spPr>
        <p:txBody>
          <a:bodyPr>
            <a:normAutofit/>
          </a:bodyPr>
          <a:lstStyle/>
          <a:p>
            <a:pPr marL="171450" indent="-171450">
              <a:lnSpc>
                <a:spcPct val="150000"/>
              </a:lnSpc>
              <a:buFont typeface="Wingdings" panose="05000000000000000000" pitchFamily="2" charset="2"/>
              <a:buChar char="q"/>
            </a:pPr>
            <a:r>
              <a:rPr lang="fr-FR" sz="1500" b="1" cap="none" dirty="0">
                <a:latin typeface="Arial" panose="020B0604020202020204" pitchFamily="34" charset="0"/>
                <a:cs typeface="Arial" panose="020B0604020202020204" pitchFamily="34" charset="0"/>
              </a:rPr>
              <a:t>C</a:t>
            </a:r>
            <a:r>
              <a:rPr lang="fr-CN" sz="1500" b="1" cap="none" dirty="0">
                <a:latin typeface="Arial" panose="020B0604020202020204" pitchFamily="34" charset="0"/>
                <a:cs typeface="Arial" panose="020B0604020202020204" pitchFamily="34" charset="0"/>
              </a:rPr>
              <a:t>réation de l’</a:t>
            </a:r>
            <a:r>
              <a:rPr lang="fr-FR" sz="1500" b="1" cap="none" dirty="0">
                <a:latin typeface="Arial" panose="020B0604020202020204" pitchFamily="34" charset="0"/>
                <a:cs typeface="Arial" panose="020B0604020202020204" pitchFamily="34" charset="0"/>
              </a:rPr>
              <a:t>A</a:t>
            </a:r>
            <a:r>
              <a:rPr lang="fr-CN" sz="1500" b="1" cap="none" dirty="0">
                <a:latin typeface="Arial" panose="020B0604020202020204" pitchFamily="34" charset="0"/>
                <a:cs typeface="Arial" panose="020B0604020202020204" pitchFamily="34" charset="0"/>
              </a:rPr>
              <a:t>ssociation les </a:t>
            </a:r>
            <a:r>
              <a:rPr lang="fr-FR" sz="1500" b="1" cap="none" dirty="0">
                <a:latin typeface="Arial" panose="020B0604020202020204" pitchFamily="34" charset="0"/>
                <a:cs typeface="Arial" panose="020B0604020202020204" pitchFamily="34" charset="0"/>
              </a:rPr>
              <a:t>A</a:t>
            </a:r>
            <a:r>
              <a:rPr lang="fr-CN" sz="1500" b="1" cap="none" dirty="0">
                <a:latin typeface="Arial" panose="020B0604020202020204" pitchFamily="34" charset="0"/>
                <a:cs typeface="Arial" panose="020B0604020202020204" pitchFamily="34" charset="0"/>
              </a:rPr>
              <a:t>mis de la </a:t>
            </a:r>
            <a:r>
              <a:rPr lang="fr-FR" sz="1500" b="1" cap="none" dirty="0">
                <a:latin typeface="Arial" panose="020B0604020202020204" pitchFamily="34" charset="0"/>
                <a:cs typeface="Arial" panose="020B0604020202020204" pitchFamily="34" charset="0"/>
              </a:rPr>
              <a:t>V</a:t>
            </a:r>
            <a:r>
              <a:rPr lang="fr-CN" sz="1500" b="1" cap="none" dirty="0">
                <a:latin typeface="Arial" panose="020B0604020202020204" pitchFamily="34" charset="0"/>
                <a:cs typeface="Arial" panose="020B0604020202020204" pitchFamily="34" charset="0"/>
              </a:rPr>
              <a:t>ie (AMIVI)</a:t>
            </a:r>
            <a:r>
              <a:rPr lang="fr-FR" sz="1500" b="1" cap="none" dirty="0">
                <a:latin typeface="Arial" panose="020B0604020202020204" pitchFamily="34" charset="0"/>
                <a:cs typeface="Arial" panose="020B0604020202020204" pitchFamily="34" charset="0"/>
              </a:rPr>
              <a:t> :</a:t>
            </a:r>
            <a:r>
              <a:rPr lang="fr-CN" sz="1500" b="1" cap="none" dirty="0">
                <a:latin typeface="Arial" panose="020B0604020202020204" pitchFamily="34" charset="0"/>
                <a:cs typeface="Arial" panose="020B0604020202020204" pitchFamily="34" charset="0"/>
              </a:rPr>
              <a:t> </a:t>
            </a:r>
            <a:r>
              <a:rPr lang="fr-FR" sz="1500" b="1" cap="none" dirty="0">
                <a:latin typeface="Arial" panose="020B0604020202020204" pitchFamily="34" charset="0"/>
                <a:cs typeface="Arial" panose="020B0604020202020204" pitchFamily="34" charset="0"/>
              </a:rPr>
              <a:t>Re</a:t>
            </a:r>
            <a:r>
              <a:rPr lang="fr-CN" sz="1500" b="1" cap="none" dirty="0">
                <a:latin typeface="Arial" panose="020B0604020202020204" pitchFamily="34" charset="0"/>
                <a:cs typeface="Arial" panose="020B0604020202020204" pitchFamily="34" charset="0"/>
              </a:rPr>
              <a:t>nforc</a:t>
            </a:r>
            <a:r>
              <a:rPr lang="fr-FR" sz="1500" b="1" cap="none" dirty="0">
                <a:latin typeface="Arial" panose="020B0604020202020204" pitchFamily="34" charset="0"/>
                <a:cs typeface="Arial" panose="020B0604020202020204" pitchFamily="34" charset="0"/>
              </a:rPr>
              <a:t>er </a:t>
            </a:r>
            <a:r>
              <a:rPr lang="fr-CN" sz="1500" b="1" cap="none" dirty="0">
                <a:latin typeface="Arial" panose="020B0604020202020204" pitchFamily="34" charset="0"/>
                <a:cs typeface="Arial" panose="020B0604020202020204" pitchFamily="34" charset="0"/>
              </a:rPr>
              <a:t>notre action dans le domaine de l’insertion et de l’autonomisation.</a:t>
            </a:r>
          </a:p>
          <a:p>
            <a:pPr marL="171450" indent="-171450">
              <a:lnSpc>
                <a:spcPct val="150000"/>
              </a:lnSpc>
              <a:buFont typeface="Wingdings" panose="05000000000000000000" pitchFamily="2" charset="2"/>
              <a:buChar char="q"/>
            </a:pPr>
            <a:r>
              <a:rPr lang="fr-FR" sz="1500" b="1" cap="none" dirty="0">
                <a:latin typeface="Arial" panose="020B0604020202020204" pitchFamily="34" charset="0"/>
                <a:cs typeface="Arial" panose="020B0604020202020204" pitchFamily="34" charset="0"/>
              </a:rPr>
              <a:t> </a:t>
            </a:r>
            <a:r>
              <a:rPr lang="fr-CN" sz="1500" b="1" cap="none" dirty="0">
                <a:latin typeface="Arial" panose="020B0604020202020204" pitchFamily="34" charset="0"/>
                <a:cs typeface="Arial" panose="020B0604020202020204" pitchFamily="34" charset="0"/>
              </a:rPr>
              <a:t>AMIVI</a:t>
            </a:r>
            <a:r>
              <a:rPr lang="fr-FR" sz="1500" b="1" cap="none" dirty="0">
                <a:latin typeface="Arial" panose="020B0604020202020204" pitchFamily="34" charset="0"/>
                <a:cs typeface="Arial" panose="020B0604020202020204" pitchFamily="34" charset="0"/>
              </a:rPr>
              <a:t> :</a:t>
            </a:r>
            <a:r>
              <a:rPr lang="fr-CN" sz="1500" b="1" cap="none" dirty="0">
                <a:latin typeface="Arial" panose="020B0604020202020204" pitchFamily="34" charset="0"/>
                <a:cs typeface="Arial" panose="020B0604020202020204" pitchFamily="34" charset="0"/>
              </a:rPr>
              <a:t> </a:t>
            </a:r>
            <a:r>
              <a:rPr lang="fr-FR" sz="1500" b="1" cap="none" dirty="0">
                <a:latin typeface="Arial" panose="020B0604020202020204" pitchFamily="34" charset="0"/>
                <a:cs typeface="Arial" panose="020B0604020202020204" pitchFamily="34" charset="0"/>
              </a:rPr>
              <a:t>Des f</a:t>
            </a:r>
            <a:r>
              <a:rPr lang="fr-CN" sz="1500" b="1" cap="none" dirty="0">
                <a:latin typeface="Arial" panose="020B0604020202020204" pitchFamily="34" charset="0"/>
                <a:cs typeface="Arial" panose="020B0604020202020204" pitchFamily="34" charset="0"/>
              </a:rPr>
              <a:t>orm</a:t>
            </a:r>
            <a:r>
              <a:rPr lang="fr-FR" sz="1500" b="1" cap="none" dirty="0" err="1">
                <a:latin typeface="Arial" panose="020B0604020202020204" pitchFamily="34" charset="0"/>
                <a:cs typeface="Arial" panose="020B0604020202020204" pitchFamily="34" charset="0"/>
              </a:rPr>
              <a:t>ations</a:t>
            </a:r>
            <a:r>
              <a:rPr lang="fr-FR" sz="1500" b="1" cap="none" dirty="0">
                <a:latin typeface="Arial" panose="020B0604020202020204" pitchFamily="34" charset="0"/>
                <a:cs typeface="Arial" panose="020B0604020202020204" pitchFamily="34" charset="0"/>
              </a:rPr>
              <a:t> </a:t>
            </a:r>
            <a:r>
              <a:rPr lang="fr-CN" sz="1500" b="1" cap="none" dirty="0">
                <a:latin typeface="Arial" panose="020B0604020202020204" pitchFamily="34" charset="0"/>
                <a:cs typeface="Arial" panose="020B0604020202020204" pitchFamily="34" charset="0"/>
              </a:rPr>
              <a:t>de courte durée, pratiques et adaptées</a:t>
            </a:r>
            <a:r>
              <a:rPr lang="fr-FR" sz="1500" b="1" cap="none" dirty="0">
                <a:latin typeface="Arial" panose="020B0604020202020204" pitchFamily="34" charset="0"/>
                <a:cs typeface="Arial" panose="020B0604020202020204" pitchFamily="34" charset="0"/>
              </a:rPr>
              <a:t> de </a:t>
            </a:r>
            <a:r>
              <a:rPr lang="fr-CN" sz="1500" b="1" cap="none" dirty="0">
                <a:latin typeface="Arial" panose="020B0604020202020204" pitchFamily="34" charset="0"/>
                <a:cs typeface="Arial" panose="020B0604020202020204" pitchFamily="34" charset="0"/>
              </a:rPr>
              <a:t>plusieurs personnes dans divers métiers</a:t>
            </a:r>
            <a:r>
              <a:rPr lang="fr-FR" sz="1500" b="1" cap="none" dirty="0">
                <a:latin typeface="Arial" panose="020B0604020202020204" pitchFamily="34" charset="0"/>
                <a:cs typeface="Arial" panose="020B0604020202020204" pitchFamily="34" charset="0"/>
              </a:rPr>
              <a:t>. </a:t>
            </a:r>
          </a:p>
          <a:p>
            <a:pPr marL="171450" indent="-171450">
              <a:lnSpc>
                <a:spcPct val="150000"/>
              </a:lnSpc>
              <a:buFont typeface="Wingdings" panose="05000000000000000000" pitchFamily="2" charset="2"/>
              <a:buChar char="q"/>
            </a:pPr>
            <a:r>
              <a:rPr lang="fr-FR" sz="1500" b="1" cap="none" dirty="0">
                <a:latin typeface="Arial" panose="020B0604020202020204" pitchFamily="34" charset="0"/>
                <a:cs typeface="Arial" panose="020B0604020202020204" pitchFamily="34" charset="0"/>
              </a:rPr>
              <a:t>Avantages pour les </a:t>
            </a:r>
            <a:r>
              <a:rPr lang="fr-CN" sz="1500" b="1" cap="none" dirty="0">
                <a:latin typeface="Arial" panose="020B0604020202020204" pitchFamily="34" charset="0"/>
                <a:cs typeface="Arial" panose="020B0604020202020204" pitchFamily="34" charset="0"/>
              </a:rPr>
              <a:t>bénéficiaires :</a:t>
            </a:r>
          </a:p>
          <a:p>
            <a:pPr marL="628650" lvl="1" indent="-171450">
              <a:lnSpc>
                <a:spcPct val="150000"/>
              </a:lnSpc>
              <a:buFont typeface="Arial" panose="020B0604020202020204" pitchFamily="34" charset="0"/>
              <a:buChar char="•"/>
            </a:pPr>
            <a:r>
              <a:rPr lang="fr-CN" sz="1200" b="1" cap="none" dirty="0">
                <a:latin typeface="Arial" panose="020B0604020202020204" pitchFamily="34" charset="0"/>
                <a:cs typeface="Arial" panose="020B0604020202020204" pitchFamily="34" charset="0"/>
              </a:rPr>
              <a:t>D’acquérir rapidement des compétences utiles ;</a:t>
            </a:r>
          </a:p>
          <a:p>
            <a:pPr marL="628650" lvl="1" indent="-171450">
              <a:lnSpc>
                <a:spcPct val="150000"/>
              </a:lnSpc>
              <a:buFont typeface="Arial" panose="020B0604020202020204" pitchFamily="34" charset="0"/>
              <a:buChar char="•"/>
            </a:pPr>
            <a:r>
              <a:rPr lang="fr-CN" sz="1200" b="1" cap="none" dirty="0">
                <a:latin typeface="Arial" panose="020B0604020202020204" pitchFamily="34" charset="0"/>
                <a:cs typeface="Arial" panose="020B0604020202020204" pitchFamily="34" charset="0"/>
              </a:rPr>
              <a:t>De démarrer une activité génératrice de revenus ;</a:t>
            </a:r>
          </a:p>
          <a:p>
            <a:pPr marL="628650" lvl="1" indent="-171450">
              <a:lnSpc>
                <a:spcPct val="150000"/>
              </a:lnSpc>
              <a:buFont typeface="Arial" panose="020B0604020202020204" pitchFamily="34" charset="0"/>
              <a:buChar char="•"/>
            </a:pPr>
            <a:r>
              <a:rPr lang="fr-CN" sz="1200" b="1" cap="none" dirty="0">
                <a:latin typeface="Arial" panose="020B0604020202020204" pitchFamily="34" charset="0"/>
                <a:cs typeface="Arial" panose="020B0604020202020204" pitchFamily="34" charset="0"/>
              </a:rPr>
              <a:t>De gagner en autonomie et en dignité.</a:t>
            </a:r>
          </a:p>
        </p:txBody>
      </p:sp>
      <p:pic>
        <p:nvPicPr>
          <p:cNvPr id="10" name="Espace réservé du contenu 9">
            <a:extLst>
              <a:ext uri="{FF2B5EF4-FFF2-40B4-BE49-F238E27FC236}">
                <a16:creationId xmlns:a16="http://schemas.microsoft.com/office/drawing/2014/main" id="{4C92FF09-F166-5DE3-916D-68D49B13947C}"/>
              </a:ext>
            </a:extLst>
          </p:cNvPr>
          <p:cNvPicPr>
            <a:picLocks noGrp="1" noChangeAspect="1"/>
          </p:cNvPicPr>
          <p:nvPr>
            <p:ph idx="1"/>
          </p:nvPr>
        </p:nvPicPr>
        <p:blipFill>
          <a:blip r:embed="rId3"/>
          <a:srcRect/>
          <a:stretch/>
        </p:blipFill>
        <p:spPr>
          <a:xfrm>
            <a:off x="7301947" y="1263317"/>
            <a:ext cx="4385572" cy="4315446"/>
          </a:xfrm>
          <a:ln w="38100">
            <a:solidFill>
              <a:srgbClr val="FFFF00"/>
            </a:solidFill>
          </a:ln>
        </p:spPr>
      </p:pic>
      <p:sp>
        <p:nvSpPr>
          <p:cNvPr id="11" name="Titre 1">
            <a:extLst>
              <a:ext uri="{FF2B5EF4-FFF2-40B4-BE49-F238E27FC236}">
                <a16:creationId xmlns:a16="http://schemas.microsoft.com/office/drawing/2014/main" id="{F73B448E-010C-86FA-198C-65C9D88A2D5C}"/>
              </a:ext>
            </a:extLst>
          </p:cNvPr>
          <p:cNvSpPr>
            <a:spLocks noGrp="1"/>
          </p:cNvSpPr>
          <p:nvPr>
            <p:ph type="title"/>
          </p:nvPr>
        </p:nvSpPr>
        <p:spPr>
          <a:xfrm>
            <a:off x="308696" y="634961"/>
            <a:ext cx="6993251" cy="889037"/>
          </a:xfrm>
          <a:ln>
            <a:noFill/>
          </a:ln>
        </p:spPr>
        <p:txBody>
          <a:bodyPr>
            <a:noAutofit/>
          </a:bodyPr>
          <a:lstStyle/>
          <a:p>
            <a:pPr algn="ctr"/>
            <a:r>
              <a:rPr lang="fr-FR" sz="2800" b="1" cap="none" dirty="0">
                <a:solidFill>
                  <a:srgbClr val="008636"/>
                </a:solidFill>
                <a:latin typeface="Arial" panose="020B0604020202020204" pitchFamily="34" charset="0"/>
                <a:cs typeface="Arial" panose="020B0604020202020204" pitchFamily="34" charset="0"/>
              </a:rPr>
              <a:t>3. AMIVI pour l’insertion professionnelle </a:t>
            </a:r>
            <a:br>
              <a:rPr lang="fr-FR" sz="2800" b="1" cap="none" dirty="0">
                <a:solidFill>
                  <a:srgbClr val="008636"/>
                </a:solidFill>
                <a:latin typeface="Arial" panose="020B0604020202020204" pitchFamily="34" charset="0"/>
                <a:cs typeface="Arial" panose="020B0604020202020204" pitchFamily="34" charset="0"/>
              </a:rPr>
            </a:br>
            <a:r>
              <a:rPr lang="fr-FR" sz="2800" b="1" cap="none" dirty="0">
                <a:solidFill>
                  <a:srgbClr val="008636"/>
                </a:solidFill>
                <a:latin typeface="Arial" panose="020B0604020202020204" pitchFamily="34" charset="0"/>
                <a:cs typeface="Arial" panose="020B0604020202020204" pitchFamily="34" charset="0"/>
              </a:rPr>
              <a:t>et l’autonomisation 1/7</a:t>
            </a:r>
            <a:endParaRPr lang="fr-CN" sz="2800" dirty="0">
              <a:solidFill>
                <a:srgbClr val="008636"/>
              </a:solidFill>
            </a:endParaRPr>
          </a:p>
        </p:txBody>
      </p:sp>
      <p:sp>
        <p:nvSpPr>
          <p:cNvPr id="2" name="Rectangle 1">
            <a:extLst>
              <a:ext uri="{FF2B5EF4-FFF2-40B4-BE49-F238E27FC236}">
                <a16:creationId xmlns:a16="http://schemas.microsoft.com/office/drawing/2014/main" id="{561033C2-3836-ACF3-5F87-FF4A3E6C18E0}"/>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3369986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A4C1-DCFC-05E6-5745-9C1564369345}"/>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59C0F13D-F101-77F0-E768-D1C674DA4849}"/>
              </a:ext>
            </a:extLst>
          </p:cNvPr>
          <p:cNvSpPr>
            <a:spLocks noGrp="1"/>
          </p:cNvSpPr>
          <p:nvPr>
            <p:ph type="body" sz="half" idx="2"/>
          </p:nvPr>
        </p:nvSpPr>
        <p:spPr>
          <a:xfrm>
            <a:off x="138305" y="1803399"/>
            <a:ext cx="5787304" cy="3251201"/>
          </a:xfrm>
        </p:spPr>
        <p:txBody>
          <a:bodyPr>
            <a:normAutofit/>
          </a:bodyPr>
          <a:lstStyle/>
          <a:p>
            <a:pPr marL="171450" indent="-171450">
              <a:lnSpc>
                <a:spcPct val="150000"/>
              </a:lnSpc>
              <a:buFont typeface="Wingdings" panose="05000000000000000000" pitchFamily="2" charset="2"/>
              <a:buChar char="q"/>
            </a:pPr>
            <a:r>
              <a:rPr lang="fr-FR" b="1" cap="none" dirty="0">
                <a:latin typeface="Arial" panose="020B0604020202020204" pitchFamily="34" charset="0"/>
                <a:cs typeface="Arial" panose="020B0604020202020204" pitchFamily="34" charset="0"/>
              </a:rPr>
              <a:t> </a:t>
            </a:r>
            <a:r>
              <a:rPr lang="fr-CN" b="1" cap="none" dirty="0">
                <a:latin typeface="Arial" panose="020B0604020202020204" pitchFamily="34" charset="0"/>
                <a:cs typeface="Arial" panose="020B0604020202020204" pitchFamily="34" charset="0"/>
              </a:rPr>
              <a:t>AMIVI</a:t>
            </a:r>
            <a:r>
              <a:rPr lang="fr-FR" b="1" cap="none" dirty="0">
                <a:latin typeface="Arial" panose="020B0604020202020204" pitchFamily="34" charset="0"/>
                <a:cs typeface="Arial" panose="020B0604020202020204" pitchFamily="34" charset="0"/>
              </a:rPr>
              <a:t> :</a:t>
            </a:r>
            <a:r>
              <a:rPr lang="fr-CN" b="1" cap="none" dirty="0">
                <a:latin typeface="Arial" panose="020B0604020202020204" pitchFamily="34" charset="0"/>
                <a:cs typeface="Arial" panose="020B0604020202020204" pitchFamily="34" charset="0"/>
              </a:rPr>
              <a:t> </a:t>
            </a:r>
            <a:r>
              <a:rPr lang="fr-FR" b="1" cap="none" dirty="0">
                <a:latin typeface="Arial" panose="020B0604020202020204" pitchFamily="34" charset="0"/>
                <a:cs typeface="Arial" panose="020B0604020202020204" pitchFamily="34" charset="0"/>
              </a:rPr>
              <a:t>un acteur citoyen engagé au cœur de la promotion de la paix, du vivre-ensemble et de la cohésion sociale au Burkina Faso </a:t>
            </a:r>
          </a:p>
          <a:p>
            <a:pPr>
              <a:lnSpc>
                <a:spcPct val="150000"/>
              </a:lnSpc>
            </a:pPr>
            <a:endParaRPr lang="fr-FR" b="1" cap="none" dirty="0">
              <a:latin typeface="Arial" panose="020B0604020202020204" pitchFamily="34" charset="0"/>
              <a:cs typeface="Arial" panose="020B0604020202020204" pitchFamily="34" charset="0"/>
            </a:endParaRPr>
          </a:p>
          <a:p>
            <a:pPr marL="171450" indent="-171450">
              <a:lnSpc>
                <a:spcPct val="150000"/>
              </a:lnSpc>
              <a:buFont typeface="Wingdings" panose="05000000000000000000" pitchFamily="2" charset="2"/>
              <a:buChar char="q"/>
            </a:pPr>
            <a:r>
              <a:rPr lang="fr-FR" b="1" cap="none" dirty="0">
                <a:latin typeface="Arial" panose="020B0604020202020204" pitchFamily="34" charset="0"/>
                <a:cs typeface="Arial" panose="020B0604020202020204" pitchFamily="34" charset="0"/>
              </a:rPr>
              <a:t> AMIVI : l’humain au centre de l’action avec des réponses pragmatiques et solidaires.</a:t>
            </a:r>
          </a:p>
          <a:p>
            <a:pPr marL="171450" indent="-171450">
              <a:lnSpc>
                <a:spcPct val="150000"/>
              </a:lnSpc>
              <a:buFont typeface="Wingdings" panose="05000000000000000000" pitchFamily="2" charset="2"/>
              <a:buChar char="q"/>
            </a:pPr>
            <a:endParaRPr lang="fr-CN" b="1" cap="none" dirty="0">
              <a:latin typeface="Arial" panose="020B0604020202020204" pitchFamily="34" charset="0"/>
              <a:cs typeface="Arial" panose="020B0604020202020204" pitchFamily="34" charset="0"/>
            </a:endParaRPr>
          </a:p>
        </p:txBody>
      </p:sp>
      <p:pic>
        <p:nvPicPr>
          <p:cNvPr id="10" name="Espace réservé du contenu 9">
            <a:extLst>
              <a:ext uri="{FF2B5EF4-FFF2-40B4-BE49-F238E27FC236}">
                <a16:creationId xmlns:a16="http://schemas.microsoft.com/office/drawing/2014/main" id="{8B38CDD4-8B22-F1E3-5C44-D7F35C978361}"/>
              </a:ext>
            </a:extLst>
          </p:cNvPr>
          <p:cNvPicPr>
            <a:picLocks noGrp="1" noChangeAspect="1"/>
          </p:cNvPicPr>
          <p:nvPr>
            <p:ph idx="1"/>
          </p:nvPr>
        </p:nvPicPr>
        <p:blipFill>
          <a:blip r:embed="rId3"/>
          <a:srcRect t="4102" b="4102"/>
          <a:stretch/>
        </p:blipFill>
        <p:spPr>
          <a:xfrm>
            <a:off x="5588000" y="1574799"/>
            <a:ext cx="6045201" cy="3873501"/>
          </a:xfrm>
          <a:ln w="38100">
            <a:solidFill>
              <a:srgbClr val="FFFF00"/>
            </a:solidFill>
          </a:ln>
        </p:spPr>
      </p:pic>
      <p:sp>
        <p:nvSpPr>
          <p:cNvPr id="11" name="Titre 1">
            <a:extLst>
              <a:ext uri="{FF2B5EF4-FFF2-40B4-BE49-F238E27FC236}">
                <a16:creationId xmlns:a16="http://schemas.microsoft.com/office/drawing/2014/main" id="{E68F72F4-FA77-4BF7-9B8E-43DC524B9B55}"/>
              </a:ext>
            </a:extLst>
          </p:cNvPr>
          <p:cNvSpPr>
            <a:spLocks noGrp="1"/>
          </p:cNvSpPr>
          <p:nvPr>
            <p:ph type="title"/>
          </p:nvPr>
        </p:nvSpPr>
        <p:spPr>
          <a:xfrm>
            <a:off x="168995" y="671254"/>
            <a:ext cx="5787304" cy="558876"/>
          </a:xfrm>
        </p:spPr>
        <p:txBody>
          <a:bodyPr>
            <a:noAutofit/>
          </a:bodyPr>
          <a:lstStyle/>
          <a:p>
            <a:pPr algn="ctr"/>
            <a:r>
              <a:rPr lang="fr-FR" sz="2000" b="1" cap="none" dirty="0">
                <a:solidFill>
                  <a:srgbClr val="008636"/>
                </a:solidFill>
                <a:latin typeface="Arial" panose="020B0604020202020204" pitchFamily="34" charset="0"/>
                <a:cs typeface="Arial" panose="020B0604020202020204" pitchFamily="34" charset="0"/>
              </a:rPr>
              <a:t>3. AMIVI pour l’insertion professionnelle </a:t>
            </a:r>
            <a:br>
              <a:rPr lang="fr-FR" sz="2000" b="1" cap="none" dirty="0">
                <a:solidFill>
                  <a:srgbClr val="008636"/>
                </a:solidFill>
                <a:latin typeface="Arial" panose="020B0604020202020204" pitchFamily="34" charset="0"/>
                <a:cs typeface="Arial" panose="020B0604020202020204" pitchFamily="34" charset="0"/>
              </a:rPr>
            </a:br>
            <a:r>
              <a:rPr lang="fr-FR" sz="2000" b="1" cap="none" dirty="0">
                <a:solidFill>
                  <a:srgbClr val="008636"/>
                </a:solidFill>
                <a:latin typeface="Arial" panose="020B0604020202020204" pitchFamily="34" charset="0"/>
                <a:cs typeface="Arial" panose="020B0604020202020204" pitchFamily="34" charset="0"/>
              </a:rPr>
              <a:t>et l’autonomisation 2/7</a:t>
            </a:r>
            <a:endParaRPr lang="fr-CN" sz="2000" dirty="0">
              <a:solidFill>
                <a:srgbClr val="008636"/>
              </a:solidFill>
            </a:endParaRPr>
          </a:p>
        </p:txBody>
      </p:sp>
      <p:sp>
        <p:nvSpPr>
          <p:cNvPr id="2" name="Rectangle 1">
            <a:extLst>
              <a:ext uri="{FF2B5EF4-FFF2-40B4-BE49-F238E27FC236}">
                <a16:creationId xmlns:a16="http://schemas.microsoft.com/office/drawing/2014/main" id="{969A4840-31A3-78DC-CDFB-704683784DCC}"/>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91817295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rand événement">
  <a:themeElements>
    <a:clrScheme name="Grand événement">
      <a:dk1>
        <a:sysClr val="windowText" lastClr="000000"/>
      </a:dk1>
      <a:lt1>
        <a:sysClr val="window" lastClr="FFFFFF"/>
      </a:lt1>
      <a:dk2>
        <a:srgbClr val="424242"/>
      </a:dk2>
      <a:lt2>
        <a:srgbClr val="C8C8C8"/>
      </a:lt2>
      <a:accent1>
        <a:srgbClr val="8FA751"/>
      </a:accent1>
      <a:accent2>
        <a:srgbClr val="629D7D"/>
      </a:accent2>
      <a:accent3>
        <a:srgbClr val="5A7AAB"/>
      </a:accent3>
      <a:accent4>
        <a:srgbClr val="AA618F"/>
      </a:accent4>
      <a:accent5>
        <a:srgbClr val="BA5445"/>
      </a:accent5>
      <a:accent6>
        <a:srgbClr val="C8A547"/>
      </a:accent6>
      <a:hlink>
        <a:srgbClr val="91BF1A"/>
      </a:hlink>
      <a:folHlink>
        <a:srgbClr val="ADBE82"/>
      </a:folHlink>
    </a:clrScheme>
    <a:fontScheme name="Grand événem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rand événem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CF823853-53CC-4249-AEDB-2EA9F718B2D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Main Event</Template>
  <TotalTime>972</TotalTime>
  <Words>1885</Words>
  <Application>Microsoft Office PowerPoint</Application>
  <PresentationFormat>Grand écran</PresentationFormat>
  <Paragraphs>195</Paragraphs>
  <Slides>18</Slides>
  <Notes>17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18</vt:i4>
      </vt:variant>
    </vt:vector>
  </HeadingPairs>
  <TitlesOfParts>
    <vt:vector size="25" baseType="lpstr">
      <vt:lpstr>Aptos</vt:lpstr>
      <vt:lpstr>Arial</vt:lpstr>
      <vt:lpstr>Birds of Paradise  Personal use</vt:lpstr>
      <vt:lpstr>Cooper Black</vt:lpstr>
      <vt:lpstr>Impact</vt:lpstr>
      <vt:lpstr>Wingdings</vt:lpstr>
      <vt:lpstr>Grand événement</vt:lpstr>
      <vt:lpstr>Thème:  « Le Travail, le Dialogue et l’insertion au service de la Paix » </vt:lpstr>
      <vt:lpstr> 1. Mon identité  2. Ma passion, mon engagement  3. AMIVI pour l’insertion professionnelle et l’autonomisation  4. Palingwendé : un centre d’insertion sociale « maison de paix » 5. Le dialogue, moteur de la paix  6. La paix, fruit du dialogue, du travail et de l’insertion   7. Une équipe, une famille professionnelle, un idéal commun</vt:lpstr>
      <vt:lpstr>Alphonse TAPSOBA  ***** Cadreur, Photographe professionnel, Réalisateur,  Acteur social engagé ***** Burkina Faso </vt:lpstr>
      <vt:lpstr>2- Ma passion, mon engagement  1/4</vt:lpstr>
      <vt:lpstr>2- Ma passion, mon engagement  2/4</vt:lpstr>
      <vt:lpstr>2- Ma passion, mon engagement  3/4</vt:lpstr>
      <vt:lpstr>2- Ma passion, mon engagement  4/4</vt:lpstr>
      <vt:lpstr>3. AMIVI pour l’insertion professionnelle  et l’autonomisation 1/7</vt:lpstr>
      <vt:lpstr>3. AMIVI pour l’insertion professionnelle  et l’autonomisation 2/7</vt:lpstr>
      <vt:lpstr>3. AMIVI pour l’insertion professionnelle  et l’autonomisation 3/7</vt:lpstr>
      <vt:lpstr>3. AMIVI pour l’insertion professionnelle  et l’autonomisation 4/7</vt:lpstr>
      <vt:lpstr>3. AMIVI pour l’insertion professionnelle  et l’autonomisation 5/7</vt:lpstr>
      <vt:lpstr>3. AMIVI pour l’insertion professionnelle   et l’autonomisation 6/7</vt:lpstr>
      <vt:lpstr>3. AMIVI pour l’insertion professionnelle   et l’autonomisation 7/7</vt:lpstr>
      <vt:lpstr>4- Palingwendé : un centre d’insertion sociale par les métiers </vt:lpstr>
      <vt:lpstr>5- Le dialogue, moteur de la paix</vt:lpstr>
      <vt:lpstr>5- Le dialogue, moteur de la paix</vt:lpstr>
      <vt:lpstr>Merci   ccic --  l’unesco --  l’umec/ wuct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alphonsetapsoba@outlook.com</dc:creator>
  <cp:lastModifiedBy>Marc DELUZET</cp:lastModifiedBy>
  <cp:revision>21</cp:revision>
  <dcterms:created xsi:type="dcterms:W3CDTF">2025-12-03T17:03:26Z</dcterms:created>
  <dcterms:modified xsi:type="dcterms:W3CDTF">2025-12-09T16:11:34Z</dcterms:modified>
</cp:coreProperties>
</file>