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9" r:id="rId4"/>
    <p:sldId id="448" r:id="rId5"/>
    <p:sldId id="260" r:id="rId6"/>
    <p:sldId id="261" r:id="rId7"/>
    <p:sldId id="451" r:id="rId8"/>
    <p:sldId id="413" r:id="rId9"/>
    <p:sldId id="263" r:id="rId10"/>
    <p:sldId id="453" r:id="rId11"/>
    <p:sldId id="286" r:id="rId12"/>
    <p:sldId id="454" r:id="rId13"/>
    <p:sldId id="264" r:id="rId14"/>
    <p:sldId id="455" r:id="rId15"/>
    <p:sldId id="266" r:id="rId16"/>
    <p:sldId id="269" r:id="rId17"/>
    <p:sldId id="268" r:id="rId18"/>
    <p:sldId id="270" r:id="rId19"/>
    <p:sldId id="271" r:id="rId20"/>
    <p:sldId id="273" r:id="rId21"/>
    <p:sldId id="272" r:id="rId22"/>
    <p:sldId id="276" r:id="rId23"/>
    <p:sldId id="277" r:id="rId24"/>
    <p:sldId id="278" r:id="rId25"/>
    <p:sldId id="279" r:id="rId26"/>
    <p:sldId id="438"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8"/>
    <p:restoredTop sz="94694"/>
  </p:normalViewPr>
  <p:slideViewPr>
    <p:cSldViewPr snapToGrid="0">
      <p:cViewPr varScale="1">
        <p:scale>
          <a:sx n="107" d="100"/>
          <a:sy n="107" d="100"/>
        </p:scale>
        <p:origin x="760"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DA6A6-58B0-498C-B1D2-5AE3E037004E}" type="doc">
      <dgm:prSet loTypeId="urn:microsoft.com/office/officeart/2009/layout/CircleArrowProcess" loCatId="cycle" qsTypeId="urn:microsoft.com/office/officeart/2005/8/quickstyle/simple4" qsCatId="simple" csTypeId="urn:microsoft.com/office/officeart/2005/8/colors/accent1_2" csCatId="accent1" phldr="1"/>
      <dgm:spPr/>
      <dgm:t>
        <a:bodyPr/>
        <a:lstStyle/>
        <a:p>
          <a:endParaRPr lang="fr-FR"/>
        </a:p>
      </dgm:t>
    </dgm:pt>
    <dgm:pt modelId="{8D8FC8B7-54D8-4219-B517-E4FBFD17B7C5}">
      <dgm:prSet phldrT="[Texte]"/>
      <dgm:spPr/>
      <dgm:t>
        <a:bodyPr/>
        <a:lstStyle/>
        <a:p>
          <a:r>
            <a:rPr lang="fr-FR" dirty="0"/>
            <a:t>Recherche</a:t>
          </a:r>
        </a:p>
      </dgm:t>
    </dgm:pt>
    <dgm:pt modelId="{3550F844-5FC5-4742-9606-B17EE7F31BF2}" type="parTrans" cxnId="{627BC894-C867-4F0C-851F-4F18355EF7D1}">
      <dgm:prSet/>
      <dgm:spPr/>
      <dgm:t>
        <a:bodyPr/>
        <a:lstStyle/>
        <a:p>
          <a:endParaRPr lang="fr-FR"/>
        </a:p>
      </dgm:t>
    </dgm:pt>
    <dgm:pt modelId="{A7C3D898-6755-40C0-9342-C090AD5201C8}" type="sibTrans" cxnId="{627BC894-C867-4F0C-851F-4F18355EF7D1}">
      <dgm:prSet/>
      <dgm:spPr/>
      <dgm:t>
        <a:bodyPr/>
        <a:lstStyle/>
        <a:p>
          <a:endParaRPr lang="fr-FR"/>
        </a:p>
      </dgm:t>
    </dgm:pt>
    <dgm:pt modelId="{013B11E1-EC86-449D-8E4E-FBFB1A441090}">
      <dgm:prSet phldrT="[Texte]"/>
      <dgm:spPr/>
      <dgm:t>
        <a:bodyPr/>
        <a:lstStyle/>
        <a:p>
          <a:r>
            <a:rPr lang="fr-FR" dirty="0"/>
            <a:t>Diffusion</a:t>
          </a:r>
        </a:p>
      </dgm:t>
    </dgm:pt>
    <dgm:pt modelId="{1EE4454F-79B3-4D20-8DF2-9E3D494DE91F}" type="parTrans" cxnId="{15EBE683-B84D-4EFC-9596-628E70727679}">
      <dgm:prSet/>
      <dgm:spPr/>
      <dgm:t>
        <a:bodyPr/>
        <a:lstStyle/>
        <a:p>
          <a:endParaRPr lang="fr-FR"/>
        </a:p>
      </dgm:t>
    </dgm:pt>
    <dgm:pt modelId="{E51CA240-8A20-491E-AA8A-C51955FE9B14}" type="sibTrans" cxnId="{15EBE683-B84D-4EFC-9596-628E70727679}">
      <dgm:prSet/>
      <dgm:spPr/>
      <dgm:t>
        <a:bodyPr/>
        <a:lstStyle/>
        <a:p>
          <a:endParaRPr lang="fr-FR"/>
        </a:p>
      </dgm:t>
    </dgm:pt>
    <dgm:pt modelId="{6D6B2060-E8E4-43B3-B22C-235B367F9F79}">
      <dgm:prSet phldrT="[Texte]"/>
      <dgm:spPr/>
      <dgm:t>
        <a:bodyPr/>
        <a:lstStyle/>
        <a:p>
          <a:r>
            <a:rPr lang="fr-FR" dirty="0"/>
            <a:t>Action</a:t>
          </a:r>
        </a:p>
      </dgm:t>
    </dgm:pt>
    <dgm:pt modelId="{6A1B9D64-9D84-4417-93F4-50DFBBD7D844}" type="parTrans" cxnId="{3AD412B7-0957-4B48-A312-1B73AA4FC3ED}">
      <dgm:prSet/>
      <dgm:spPr/>
      <dgm:t>
        <a:bodyPr/>
        <a:lstStyle/>
        <a:p>
          <a:endParaRPr lang="fr-FR"/>
        </a:p>
      </dgm:t>
    </dgm:pt>
    <dgm:pt modelId="{F18594AD-FF73-4B95-BA98-292AA10CE9D3}" type="sibTrans" cxnId="{3AD412B7-0957-4B48-A312-1B73AA4FC3ED}">
      <dgm:prSet/>
      <dgm:spPr/>
      <dgm:t>
        <a:bodyPr/>
        <a:lstStyle/>
        <a:p>
          <a:endParaRPr lang="fr-FR"/>
        </a:p>
      </dgm:t>
    </dgm:pt>
    <dgm:pt modelId="{B282A3B4-0035-46F2-BC38-BB2D8A651812}" type="pres">
      <dgm:prSet presAssocID="{C46DA6A6-58B0-498C-B1D2-5AE3E037004E}" presName="Name0" presStyleCnt="0">
        <dgm:presLayoutVars>
          <dgm:chMax val="7"/>
          <dgm:chPref val="7"/>
          <dgm:dir/>
          <dgm:animLvl val="lvl"/>
        </dgm:presLayoutVars>
      </dgm:prSet>
      <dgm:spPr/>
    </dgm:pt>
    <dgm:pt modelId="{2F53947D-D3DD-4AC0-9E24-49C968C01A6E}" type="pres">
      <dgm:prSet presAssocID="{8D8FC8B7-54D8-4219-B517-E4FBFD17B7C5}" presName="Accent1" presStyleCnt="0"/>
      <dgm:spPr/>
    </dgm:pt>
    <dgm:pt modelId="{449A4228-6F03-49E2-BC0A-FB7EE59847FE}" type="pres">
      <dgm:prSet presAssocID="{8D8FC8B7-54D8-4219-B517-E4FBFD17B7C5}" presName="Accent" presStyleLbl="node1" presStyleIdx="0" presStyleCnt="3"/>
      <dgm:spPr/>
    </dgm:pt>
    <dgm:pt modelId="{58D39749-B136-4B86-8348-A1ED0CE58F89}" type="pres">
      <dgm:prSet presAssocID="{8D8FC8B7-54D8-4219-B517-E4FBFD17B7C5}" presName="Parent1" presStyleLbl="revTx" presStyleIdx="0" presStyleCnt="3">
        <dgm:presLayoutVars>
          <dgm:chMax val="1"/>
          <dgm:chPref val="1"/>
          <dgm:bulletEnabled val="1"/>
        </dgm:presLayoutVars>
      </dgm:prSet>
      <dgm:spPr/>
    </dgm:pt>
    <dgm:pt modelId="{CD4E8A2E-F9A0-46E2-9142-A46A070ED859}" type="pres">
      <dgm:prSet presAssocID="{013B11E1-EC86-449D-8E4E-FBFB1A441090}" presName="Accent2" presStyleCnt="0"/>
      <dgm:spPr/>
    </dgm:pt>
    <dgm:pt modelId="{7E43A44C-A456-47F2-A442-361CB4AEF646}" type="pres">
      <dgm:prSet presAssocID="{013B11E1-EC86-449D-8E4E-FBFB1A441090}" presName="Accent" presStyleLbl="node1" presStyleIdx="1" presStyleCnt="3"/>
      <dgm:spPr/>
    </dgm:pt>
    <dgm:pt modelId="{B57592C6-A400-4D66-B11A-6C7674C505EF}" type="pres">
      <dgm:prSet presAssocID="{013B11E1-EC86-449D-8E4E-FBFB1A441090}" presName="Parent2" presStyleLbl="revTx" presStyleIdx="1" presStyleCnt="3">
        <dgm:presLayoutVars>
          <dgm:chMax val="1"/>
          <dgm:chPref val="1"/>
          <dgm:bulletEnabled val="1"/>
        </dgm:presLayoutVars>
      </dgm:prSet>
      <dgm:spPr/>
    </dgm:pt>
    <dgm:pt modelId="{3479E899-AF73-465D-A6ED-427A645CAFE9}" type="pres">
      <dgm:prSet presAssocID="{6D6B2060-E8E4-43B3-B22C-235B367F9F79}" presName="Accent3" presStyleCnt="0"/>
      <dgm:spPr/>
    </dgm:pt>
    <dgm:pt modelId="{0676B99C-FC38-4434-9712-6110AC396A8F}" type="pres">
      <dgm:prSet presAssocID="{6D6B2060-E8E4-43B3-B22C-235B367F9F79}" presName="Accent" presStyleLbl="node1" presStyleIdx="2" presStyleCnt="3" custLinFactNeighborX="495" custLinFactNeighborY="0"/>
      <dgm:spPr/>
    </dgm:pt>
    <dgm:pt modelId="{75104B5D-ECCE-448E-B0C5-93D9B0D39AB1}" type="pres">
      <dgm:prSet presAssocID="{6D6B2060-E8E4-43B3-B22C-235B367F9F79}" presName="Parent3" presStyleLbl="revTx" presStyleIdx="2" presStyleCnt="3">
        <dgm:presLayoutVars>
          <dgm:chMax val="1"/>
          <dgm:chPref val="1"/>
          <dgm:bulletEnabled val="1"/>
        </dgm:presLayoutVars>
      </dgm:prSet>
      <dgm:spPr/>
    </dgm:pt>
  </dgm:ptLst>
  <dgm:cxnLst>
    <dgm:cxn modelId="{09783B46-6ABB-4F1C-A6BE-48F7B4D6C556}" type="presOf" srcId="{013B11E1-EC86-449D-8E4E-FBFB1A441090}" destId="{B57592C6-A400-4D66-B11A-6C7674C505EF}" srcOrd="0" destOrd="0" presId="urn:microsoft.com/office/officeart/2009/layout/CircleArrowProcess"/>
    <dgm:cxn modelId="{CD285E4C-B150-422D-90CA-D680C4798C90}" type="presOf" srcId="{8D8FC8B7-54D8-4219-B517-E4FBFD17B7C5}" destId="{58D39749-B136-4B86-8348-A1ED0CE58F89}" srcOrd="0" destOrd="0" presId="urn:microsoft.com/office/officeart/2009/layout/CircleArrowProcess"/>
    <dgm:cxn modelId="{89CB7881-FAE2-4051-9D51-D863986C6B7E}" type="presOf" srcId="{C46DA6A6-58B0-498C-B1D2-5AE3E037004E}" destId="{B282A3B4-0035-46F2-BC38-BB2D8A651812}" srcOrd="0" destOrd="0" presId="urn:microsoft.com/office/officeart/2009/layout/CircleArrowProcess"/>
    <dgm:cxn modelId="{15EBE683-B84D-4EFC-9596-628E70727679}" srcId="{C46DA6A6-58B0-498C-B1D2-5AE3E037004E}" destId="{013B11E1-EC86-449D-8E4E-FBFB1A441090}" srcOrd="1" destOrd="0" parTransId="{1EE4454F-79B3-4D20-8DF2-9E3D494DE91F}" sibTransId="{E51CA240-8A20-491E-AA8A-C51955FE9B14}"/>
    <dgm:cxn modelId="{627BC894-C867-4F0C-851F-4F18355EF7D1}" srcId="{C46DA6A6-58B0-498C-B1D2-5AE3E037004E}" destId="{8D8FC8B7-54D8-4219-B517-E4FBFD17B7C5}" srcOrd="0" destOrd="0" parTransId="{3550F844-5FC5-4742-9606-B17EE7F31BF2}" sibTransId="{A7C3D898-6755-40C0-9342-C090AD5201C8}"/>
    <dgm:cxn modelId="{3AD412B7-0957-4B48-A312-1B73AA4FC3ED}" srcId="{C46DA6A6-58B0-498C-B1D2-5AE3E037004E}" destId="{6D6B2060-E8E4-43B3-B22C-235B367F9F79}" srcOrd="2" destOrd="0" parTransId="{6A1B9D64-9D84-4417-93F4-50DFBBD7D844}" sibTransId="{F18594AD-FF73-4B95-BA98-292AA10CE9D3}"/>
    <dgm:cxn modelId="{3AB3E7E7-C0D8-4C96-BE00-C765599FA227}" type="presOf" srcId="{6D6B2060-E8E4-43B3-B22C-235B367F9F79}" destId="{75104B5D-ECCE-448E-B0C5-93D9B0D39AB1}" srcOrd="0" destOrd="0" presId="urn:microsoft.com/office/officeart/2009/layout/CircleArrowProcess"/>
    <dgm:cxn modelId="{94B6BB96-BC53-4757-B2D5-2FF9F7540C5E}" type="presParOf" srcId="{B282A3B4-0035-46F2-BC38-BB2D8A651812}" destId="{2F53947D-D3DD-4AC0-9E24-49C968C01A6E}" srcOrd="0" destOrd="0" presId="urn:microsoft.com/office/officeart/2009/layout/CircleArrowProcess"/>
    <dgm:cxn modelId="{657444B6-4932-4DB1-8ACA-E7E6E333637E}" type="presParOf" srcId="{2F53947D-D3DD-4AC0-9E24-49C968C01A6E}" destId="{449A4228-6F03-49E2-BC0A-FB7EE59847FE}" srcOrd="0" destOrd="0" presId="urn:microsoft.com/office/officeart/2009/layout/CircleArrowProcess"/>
    <dgm:cxn modelId="{741FFD85-9DF3-423E-A6DA-D79852E49666}" type="presParOf" srcId="{B282A3B4-0035-46F2-BC38-BB2D8A651812}" destId="{58D39749-B136-4B86-8348-A1ED0CE58F89}" srcOrd="1" destOrd="0" presId="urn:microsoft.com/office/officeart/2009/layout/CircleArrowProcess"/>
    <dgm:cxn modelId="{99449FE0-92BC-4E28-953F-203293A698E0}" type="presParOf" srcId="{B282A3B4-0035-46F2-BC38-BB2D8A651812}" destId="{CD4E8A2E-F9A0-46E2-9142-A46A070ED859}" srcOrd="2" destOrd="0" presId="urn:microsoft.com/office/officeart/2009/layout/CircleArrowProcess"/>
    <dgm:cxn modelId="{876E2927-5799-4B76-9FC4-E70B2851813B}" type="presParOf" srcId="{CD4E8A2E-F9A0-46E2-9142-A46A070ED859}" destId="{7E43A44C-A456-47F2-A442-361CB4AEF646}" srcOrd="0" destOrd="0" presId="urn:microsoft.com/office/officeart/2009/layout/CircleArrowProcess"/>
    <dgm:cxn modelId="{CD93AF1F-2660-4A5B-AD1C-51EA01A785D3}" type="presParOf" srcId="{B282A3B4-0035-46F2-BC38-BB2D8A651812}" destId="{B57592C6-A400-4D66-B11A-6C7674C505EF}" srcOrd="3" destOrd="0" presId="urn:microsoft.com/office/officeart/2009/layout/CircleArrowProcess"/>
    <dgm:cxn modelId="{D007658C-CDFF-40AF-8419-BF2862C77395}" type="presParOf" srcId="{B282A3B4-0035-46F2-BC38-BB2D8A651812}" destId="{3479E899-AF73-465D-A6ED-427A645CAFE9}" srcOrd="4" destOrd="0" presId="urn:microsoft.com/office/officeart/2009/layout/CircleArrowProcess"/>
    <dgm:cxn modelId="{B9EE49D6-3D9E-4C03-937C-4B0E66C1B42E}" type="presParOf" srcId="{3479E899-AF73-465D-A6ED-427A645CAFE9}" destId="{0676B99C-FC38-4434-9712-6110AC396A8F}" srcOrd="0" destOrd="0" presId="urn:microsoft.com/office/officeart/2009/layout/CircleArrowProcess"/>
    <dgm:cxn modelId="{4F5B9C6B-F7F5-4481-A9C8-6B1F53C15D54}" type="presParOf" srcId="{B282A3B4-0035-46F2-BC38-BB2D8A651812}" destId="{75104B5D-ECCE-448E-B0C5-93D9B0D39AB1}"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A4228-6F03-49E2-BC0A-FB7EE59847FE}">
      <dsp:nvSpPr>
        <dsp:cNvPr id="0" name=""/>
        <dsp:cNvSpPr/>
      </dsp:nvSpPr>
      <dsp:spPr>
        <a:xfrm>
          <a:off x="1561658" y="0"/>
          <a:ext cx="2255799" cy="2256142"/>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8D39749-B136-4B86-8348-A1ED0CE58F89}">
      <dsp:nvSpPr>
        <dsp:cNvPr id="0" name=""/>
        <dsp:cNvSpPr/>
      </dsp:nvSpPr>
      <dsp:spPr>
        <a:xfrm>
          <a:off x="2060264" y="814535"/>
          <a:ext cx="1253504" cy="626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t>Recherche</a:t>
          </a:r>
        </a:p>
      </dsp:txBody>
      <dsp:txXfrm>
        <a:off x="2060264" y="814535"/>
        <a:ext cx="1253504" cy="626602"/>
      </dsp:txXfrm>
    </dsp:sp>
    <dsp:sp modelId="{7E43A44C-A456-47F2-A442-361CB4AEF646}">
      <dsp:nvSpPr>
        <dsp:cNvPr id="0" name=""/>
        <dsp:cNvSpPr/>
      </dsp:nvSpPr>
      <dsp:spPr>
        <a:xfrm>
          <a:off x="935118" y="1296321"/>
          <a:ext cx="2255799" cy="2256142"/>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57592C6-A400-4D66-B11A-6C7674C505EF}">
      <dsp:nvSpPr>
        <dsp:cNvPr id="0" name=""/>
        <dsp:cNvSpPr/>
      </dsp:nvSpPr>
      <dsp:spPr>
        <a:xfrm>
          <a:off x="1436265" y="2118355"/>
          <a:ext cx="1253504" cy="626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t>Diffusion</a:t>
          </a:r>
        </a:p>
      </dsp:txBody>
      <dsp:txXfrm>
        <a:off x="1436265" y="2118355"/>
        <a:ext cx="1253504" cy="626602"/>
      </dsp:txXfrm>
    </dsp:sp>
    <dsp:sp modelId="{0676B99C-FC38-4434-9712-6110AC396A8F}">
      <dsp:nvSpPr>
        <dsp:cNvPr id="0" name=""/>
        <dsp:cNvSpPr/>
      </dsp:nvSpPr>
      <dsp:spPr>
        <a:xfrm>
          <a:off x="1731805" y="2747769"/>
          <a:ext cx="1938081" cy="1938858"/>
        </a:xfrm>
        <a:prstGeom prst="blockArc">
          <a:avLst>
            <a:gd name="adj1" fmla="val 13500000"/>
            <a:gd name="adj2" fmla="val 10800000"/>
            <a:gd name="adj3" fmla="val 1274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5104B5D-ECCE-448E-B0C5-93D9B0D39AB1}">
      <dsp:nvSpPr>
        <dsp:cNvPr id="0" name=""/>
        <dsp:cNvSpPr/>
      </dsp:nvSpPr>
      <dsp:spPr>
        <a:xfrm>
          <a:off x="2063229" y="3424050"/>
          <a:ext cx="1253504" cy="626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t>Action</a:t>
          </a:r>
        </a:p>
      </dsp:txBody>
      <dsp:txXfrm>
        <a:off x="2063229" y="3424050"/>
        <a:ext cx="1253504" cy="626602"/>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EBBB51-B372-4365-842B-92FE6D63CA0A}" type="datetimeFigureOut">
              <a:rPr lang="fr-FR" smtClean="0"/>
              <a:t>09/12/2025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21E16-FFB8-4B19-83BE-E35C21EDFCCF}" type="slidenum">
              <a:rPr lang="fr-FR" smtClean="0"/>
              <a:t>‹Nº›</a:t>
            </a:fld>
            <a:endParaRPr lang="fr-FR"/>
          </a:p>
        </p:txBody>
      </p:sp>
    </p:spTree>
    <p:extLst>
      <p:ext uri="{BB962C8B-B14F-4D97-AF65-F5344CB8AC3E}">
        <p14:creationId xmlns:p14="http://schemas.microsoft.com/office/powerpoint/2010/main" val="256246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5"/>
          </p:nvPr>
        </p:nvSpPr>
        <p:spPr/>
        <p:txBody>
          <a:bodyPr/>
          <a:lstStyle/>
          <a:p>
            <a:fld id="{A9E21E16-FFB8-4B19-83BE-E35C21EDFCCF}" type="slidenum">
              <a:rPr lang="fr-FR" smtClean="0"/>
              <a:t>5</a:t>
            </a:fld>
            <a:endParaRPr lang="fr-FR"/>
          </a:p>
        </p:txBody>
      </p:sp>
    </p:spTree>
    <p:extLst>
      <p:ext uri="{BB962C8B-B14F-4D97-AF65-F5344CB8AC3E}">
        <p14:creationId xmlns:p14="http://schemas.microsoft.com/office/powerpoint/2010/main" val="298750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Experiencia previa en Yucatán.</a:t>
            </a:r>
          </a:p>
        </p:txBody>
      </p:sp>
      <p:sp>
        <p:nvSpPr>
          <p:cNvPr id="4" name="Marcador de número de diapositiva 3"/>
          <p:cNvSpPr>
            <a:spLocks noGrp="1"/>
          </p:cNvSpPr>
          <p:nvPr>
            <p:ph type="sldNum" sz="quarter" idx="5"/>
          </p:nvPr>
        </p:nvSpPr>
        <p:spPr/>
        <p:txBody>
          <a:bodyPr/>
          <a:lstStyle/>
          <a:p>
            <a:fld id="{A0E226CE-54E0-4259-8005-0EBC420B2E2F}" type="slidenum">
              <a:rPr lang="es-MX" smtClean="0"/>
              <a:t>12</a:t>
            </a:fld>
            <a:endParaRPr lang="es-MX"/>
          </a:p>
        </p:txBody>
      </p:sp>
    </p:spTree>
    <p:extLst>
      <p:ext uri="{BB962C8B-B14F-4D97-AF65-F5344CB8AC3E}">
        <p14:creationId xmlns:p14="http://schemas.microsoft.com/office/powerpoint/2010/main" val="2130716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A0E226CE-54E0-4259-8005-0EBC420B2E2F}" type="slidenum">
              <a:rPr lang="es-MX" smtClean="0"/>
              <a:t>15</a:t>
            </a:fld>
            <a:endParaRPr lang="es-MX"/>
          </a:p>
        </p:txBody>
      </p:sp>
    </p:spTree>
    <p:extLst>
      <p:ext uri="{BB962C8B-B14F-4D97-AF65-F5344CB8AC3E}">
        <p14:creationId xmlns:p14="http://schemas.microsoft.com/office/powerpoint/2010/main" val="2252585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7CDB41-164E-FCF7-B09F-A0E2D5FD0F5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7E69B9D-6C08-E660-8DED-B1EAD60C5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09DA7D1-17C9-B490-EDC4-FDD1DBAA51DB}"/>
              </a:ext>
            </a:extLst>
          </p:cNvPr>
          <p:cNvSpPr>
            <a:spLocks noGrp="1"/>
          </p:cNvSpPr>
          <p:nvPr>
            <p:ph type="dt" sz="half" idx="10"/>
          </p:nvPr>
        </p:nvSpPr>
        <p:spPr/>
        <p:txBody>
          <a:bodyPr/>
          <a:lstStyle/>
          <a:p>
            <a:fld id="{2B20CE7F-5A6E-4F73-85BD-2ADF193932FA}" type="datetimeFigureOut">
              <a:rPr lang="fr-FR" smtClean="0"/>
              <a:t>09/12/2025</a:t>
            </a:fld>
            <a:endParaRPr lang="fr-FR"/>
          </a:p>
        </p:txBody>
      </p:sp>
      <p:sp>
        <p:nvSpPr>
          <p:cNvPr id="5" name="Espace réservé du pied de page 4">
            <a:extLst>
              <a:ext uri="{FF2B5EF4-FFF2-40B4-BE49-F238E27FC236}">
                <a16:creationId xmlns:a16="http://schemas.microsoft.com/office/drawing/2014/main" id="{22260CFB-FDDC-5D40-D466-481D436CD3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48EB82-8ED1-248E-E9F6-4F65F38842D4}"/>
              </a:ext>
            </a:extLst>
          </p:cNvPr>
          <p:cNvSpPr>
            <a:spLocks noGrp="1"/>
          </p:cNvSpPr>
          <p:nvPr>
            <p:ph type="sldNum" sz="quarter" idx="12"/>
          </p:nvPr>
        </p:nvSpPr>
        <p:spPr/>
        <p:txBody>
          <a:bodyPr/>
          <a:lstStyle/>
          <a:p>
            <a:fld id="{01EF5A3F-2EF6-48C6-8CBD-B64DBD0EDDED}" type="slidenum">
              <a:rPr lang="fr-FR" smtClean="0"/>
              <a:t>‹Nº›</a:t>
            </a:fld>
            <a:endParaRPr lang="fr-FR"/>
          </a:p>
        </p:txBody>
      </p:sp>
    </p:spTree>
    <p:extLst>
      <p:ext uri="{BB962C8B-B14F-4D97-AF65-F5344CB8AC3E}">
        <p14:creationId xmlns:p14="http://schemas.microsoft.com/office/powerpoint/2010/main" val="3081601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B66EEA-C4EA-47B9-BF5F-5157D42436C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7D42AF5-BCDE-80DD-EC08-918C88B8F20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240FF7-E9F4-C17D-4B57-FA726418516E}"/>
              </a:ext>
            </a:extLst>
          </p:cNvPr>
          <p:cNvSpPr>
            <a:spLocks noGrp="1"/>
          </p:cNvSpPr>
          <p:nvPr>
            <p:ph type="dt" sz="half" idx="10"/>
          </p:nvPr>
        </p:nvSpPr>
        <p:spPr/>
        <p:txBody>
          <a:bodyPr/>
          <a:lstStyle/>
          <a:p>
            <a:fld id="{2B20CE7F-5A6E-4F73-85BD-2ADF193932FA}" type="datetimeFigureOut">
              <a:rPr lang="fr-FR" smtClean="0"/>
              <a:t>09/12/2025</a:t>
            </a:fld>
            <a:endParaRPr lang="fr-FR"/>
          </a:p>
        </p:txBody>
      </p:sp>
      <p:sp>
        <p:nvSpPr>
          <p:cNvPr id="5" name="Espace réservé du pied de page 4">
            <a:extLst>
              <a:ext uri="{FF2B5EF4-FFF2-40B4-BE49-F238E27FC236}">
                <a16:creationId xmlns:a16="http://schemas.microsoft.com/office/drawing/2014/main" id="{A09CC9AA-4B46-3084-75D0-571A14A424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4D59265-6948-01E4-8725-84556096A3B7}"/>
              </a:ext>
            </a:extLst>
          </p:cNvPr>
          <p:cNvSpPr>
            <a:spLocks noGrp="1"/>
          </p:cNvSpPr>
          <p:nvPr>
            <p:ph type="sldNum" sz="quarter" idx="12"/>
          </p:nvPr>
        </p:nvSpPr>
        <p:spPr/>
        <p:txBody>
          <a:bodyPr/>
          <a:lstStyle/>
          <a:p>
            <a:fld id="{01EF5A3F-2EF6-48C6-8CBD-B64DBD0EDDED}" type="slidenum">
              <a:rPr lang="fr-FR" smtClean="0"/>
              <a:t>‹Nº›</a:t>
            </a:fld>
            <a:endParaRPr lang="fr-FR"/>
          </a:p>
        </p:txBody>
      </p:sp>
    </p:spTree>
    <p:extLst>
      <p:ext uri="{BB962C8B-B14F-4D97-AF65-F5344CB8AC3E}">
        <p14:creationId xmlns:p14="http://schemas.microsoft.com/office/powerpoint/2010/main" val="129444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C9FC246-FBC2-9286-6884-386AC379B30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458A658-B28F-0802-5463-211AEAB61DB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EFE9A6-7871-6F6C-B69C-E50D83425AC5}"/>
              </a:ext>
            </a:extLst>
          </p:cNvPr>
          <p:cNvSpPr>
            <a:spLocks noGrp="1"/>
          </p:cNvSpPr>
          <p:nvPr>
            <p:ph type="dt" sz="half" idx="10"/>
          </p:nvPr>
        </p:nvSpPr>
        <p:spPr/>
        <p:txBody>
          <a:bodyPr/>
          <a:lstStyle/>
          <a:p>
            <a:fld id="{2B20CE7F-5A6E-4F73-85BD-2ADF193932FA}" type="datetimeFigureOut">
              <a:rPr lang="fr-FR" smtClean="0"/>
              <a:t>09/12/2025</a:t>
            </a:fld>
            <a:endParaRPr lang="fr-FR"/>
          </a:p>
        </p:txBody>
      </p:sp>
      <p:sp>
        <p:nvSpPr>
          <p:cNvPr id="5" name="Espace réservé du pied de page 4">
            <a:extLst>
              <a:ext uri="{FF2B5EF4-FFF2-40B4-BE49-F238E27FC236}">
                <a16:creationId xmlns:a16="http://schemas.microsoft.com/office/drawing/2014/main" id="{D96D10EF-BA36-50F8-CE13-88FA5246E9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2990D5C-ADD9-0F6A-E492-393D13DAA689}"/>
              </a:ext>
            </a:extLst>
          </p:cNvPr>
          <p:cNvSpPr>
            <a:spLocks noGrp="1"/>
          </p:cNvSpPr>
          <p:nvPr>
            <p:ph type="sldNum" sz="quarter" idx="12"/>
          </p:nvPr>
        </p:nvSpPr>
        <p:spPr/>
        <p:txBody>
          <a:bodyPr/>
          <a:lstStyle/>
          <a:p>
            <a:fld id="{01EF5A3F-2EF6-48C6-8CBD-B64DBD0EDDED}" type="slidenum">
              <a:rPr lang="fr-FR" smtClean="0"/>
              <a:t>‹Nº›</a:t>
            </a:fld>
            <a:endParaRPr lang="fr-FR"/>
          </a:p>
        </p:txBody>
      </p:sp>
    </p:spTree>
    <p:extLst>
      <p:ext uri="{BB962C8B-B14F-4D97-AF65-F5344CB8AC3E}">
        <p14:creationId xmlns:p14="http://schemas.microsoft.com/office/powerpoint/2010/main" val="4188301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4401A1-09ED-D748-E477-2666BBFC0AC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1A16113-0CCB-48D0-877C-2F0D81F30BF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5364473-C9E2-FCD9-5DE8-43D6A3A6A278}"/>
              </a:ext>
            </a:extLst>
          </p:cNvPr>
          <p:cNvSpPr>
            <a:spLocks noGrp="1"/>
          </p:cNvSpPr>
          <p:nvPr>
            <p:ph type="dt" sz="half" idx="10"/>
          </p:nvPr>
        </p:nvSpPr>
        <p:spPr/>
        <p:txBody>
          <a:bodyPr/>
          <a:lstStyle/>
          <a:p>
            <a:fld id="{2B20CE7F-5A6E-4F73-85BD-2ADF193932FA}" type="datetimeFigureOut">
              <a:rPr lang="fr-FR" smtClean="0"/>
              <a:t>09/12/2025</a:t>
            </a:fld>
            <a:endParaRPr lang="fr-FR"/>
          </a:p>
        </p:txBody>
      </p:sp>
      <p:sp>
        <p:nvSpPr>
          <p:cNvPr id="5" name="Espace réservé du pied de page 4">
            <a:extLst>
              <a:ext uri="{FF2B5EF4-FFF2-40B4-BE49-F238E27FC236}">
                <a16:creationId xmlns:a16="http://schemas.microsoft.com/office/drawing/2014/main" id="{E4DAEAE1-1B44-BEEA-9012-BE01C453A72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FF3860-819B-FC51-3378-1D3D81829E69}"/>
              </a:ext>
            </a:extLst>
          </p:cNvPr>
          <p:cNvSpPr>
            <a:spLocks noGrp="1"/>
          </p:cNvSpPr>
          <p:nvPr>
            <p:ph type="sldNum" sz="quarter" idx="12"/>
          </p:nvPr>
        </p:nvSpPr>
        <p:spPr/>
        <p:txBody>
          <a:bodyPr/>
          <a:lstStyle/>
          <a:p>
            <a:fld id="{01EF5A3F-2EF6-48C6-8CBD-B64DBD0EDDED}" type="slidenum">
              <a:rPr lang="fr-FR" smtClean="0"/>
              <a:t>‹Nº›</a:t>
            </a:fld>
            <a:endParaRPr lang="fr-FR"/>
          </a:p>
        </p:txBody>
      </p:sp>
    </p:spTree>
    <p:extLst>
      <p:ext uri="{BB962C8B-B14F-4D97-AF65-F5344CB8AC3E}">
        <p14:creationId xmlns:p14="http://schemas.microsoft.com/office/powerpoint/2010/main" val="140600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66FC18-FE27-8353-AE1C-D7047AE8E89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F202A94-0022-A959-FD7B-785239388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D2AE53B-BF0E-A9F6-44B1-2C15263A4880}"/>
              </a:ext>
            </a:extLst>
          </p:cNvPr>
          <p:cNvSpPr>
            <a:spLocks noGrp="1"/>
          </p:cNvSpPr>
          <p:nvPr>
            <p:ph type="dt" sz="half" idx="10"/>
          </p:nvPr>
        </p:nvSpPr>
        <p:spPr/>
        <p:txBody>
          <a:bodyPr/>
          <a:lstStyle/>
          <a:p>
            <a:fld id="{2B20CE7F-5A6E-4F73-85BD-2ADF193932FA}" type="datetimeFigureOut">
              <a:rPr lang="fr-FR" smtClean="0"/>
              <a:t>09/12/2025</a:t>
            </a:fld>
            <a:endParaRPr lang="fr-FR"/>
          </a:p>
        </p:txBody>
      </p:sp>
      <p:sp>
        <p:nvSpPr>
          <p:cNvPr id="5" name="Espace réservé du pied de page 4">
            <a:extLst>
              <a:ext uri="{FF2B5EF4-FFF2-40B4-BE49-F238E27FC236}">
                <a16:creationId xmlns:a16="http://schemas.microsoft.com/office/drawing/2014/main" id="{7BB942B0-5A85-821A-7129-F057DDDCAA8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BA5CE3F-7479-67F8-6835-3F87370ACEF7}"/>
              </a:ext>
            </a:extLst>
          </p:cNvPr>
          <p:cNvSpPr>
            <a:spLocks noGrp="1"/>
          </p:cNvSpPr>
          <p:nvPr>
            <p:ph type="sldNum" sz="quarter" idx="12"/>
          </p:nvPr>
        </p:nvSpPr>
        <p:spPr/>
        <p:txBody>
          <a:bodyPr/>
          <a:lstStyle/>
          <a:p>
            <a:fld id="{01EF5A3F-2EF6-48C6-8CBD-B64DBD0EDDED}" type="slidenum">
              <a:rPr lang="fr-FR" smtClean="0"/>
              <a:t>‹Nº›</a:t>
            </a:fld>
            <a:endParaRPr lang="fr-FR"/>
          </a:p>
        </p:txBody>
      </p:sp>
    </p:spTree>
    <p:extLst>
      <p:ext uri="{BB962C8B-B14F-4D97-AF65-F5344CB8AC3E}">
        <p14:creationId xmlns:p14="http://schemas.microsoft.com/office/powerpoint/2010/main" val="1289372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407127-024F-B8F4-6197-CE1AA171BB7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A42CB13-5FB1-BEFB-A9E9-6EB3F7E2169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A785208-7926-E28C-6583-F9ED5D55A20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0217DA8-CB61-805E-F836-48DE1D573142}"/>
              </a:ext>
            </a:extLst>
          </p:cNvPr>
          <p:cNvSpPr>
            <a:spLocks noGrp="1"/>
          </p:cNvSpPr>
          <p:nvPr>
            <p:ph type="dt" sz="half" idx="10"/>
          </p:nvPr>
        </p:nvSpPr>
        <p:spPr/>
        <p:txBody>
          <a:bodyPr/>
          <a:lstStyle/>
          <a:p>
            <a:fld id="{2B20CE7F-5A6E-4F73-85BD-2ADF193932FA}" type="datetimeFigureOut">
              <a:rPr lang="fr-FR" smtClean="0"/>
              <a:t>09/12/2025</a:t>
            </a:fld>
            <a:endParaRPr lang="fr-FR"/>
          </a:p>
        </p:txBody>
      </p:sp>
      <p:sp>
        <p:nvSpPr>
          <p:cNvPr id="6" name="Espace réservé du pied de page 5">
            <a:extLst>
              <a:ext uri="{FF2B5EF4-FFF2-40B4-BE49-F238E27FC236}">
                <a16:creationId xmlns:a16="http://schemas.microsoft.com/office/drawing/2014/main" id="{C7EEB535-25F4-FEAD-982D-F02363900AB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F45042F-95DB-7885-06BE-9ED615D52DD4}"/>
              </a:ext>
            </a:extLst>
          </p:cNvPr>
          <p:cNvSpPr>
            <a:spLocks noGrp="1"/>
          </p:cNvSpPr>
          <p:nvPr>
            <p:ph type="sldNum" sz="quarter" idx="12"/>
          </p:nvPr>
        </p:nvSpPr>
        <p:spPr/>
        <p:txBody>
          <a:bodyPr/>
          <a:lstStyle/>
          <a:p>
            <a:fld id="{01EF5A3F-2EF6-48C6-8CBD-B64DBD0EDDED}" type="slidenum">
              <a:rPr lang="fr-FR" smtClean="0"/>
              <a:t>‹Nº›</a:t>
            </a:fld>
            <a:endParaRPr lang="fr-FR"/>
          </a:p>
        </p:txBody>
      </p:sp>
    </p:spTree>
    <p:extLst>
      <p:ext uri="{BB962C8B-B14F-4D97-AF65-F5344CB8AC3E}">
        <p14:creationId xmlns:p14="http://schemas.microsoft.com/office/powerpoint/2010/main" val="1869260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878CC0-573D-465E-EB2A-537D43F2499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7F4516E-8A47-70B3-645B-27B57DC4B9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1E77ED7-0C63-5355-C4A8-E058D3FF92E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BD41938-42B1-34E2-E0C5-E8D3C6BF3E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E0FC5D1-F881-29D7-09FB-3EFBFD831C7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6770C73-FF5A-CAD4-D686-9ADF61CD4CD4}"/>
              </a:ext>
            </a:extLst>
          </p:cNvPr>
          <p:cNvSpPr>
            <a:spLocks noGrp="1"/>
          </p:cNvSpPr>
          <p:nvPr>
            <p:ph type="dt" sz="half" idx="10"/>
          </p:nvPr>
        </p:nvSpPr>
        <p:spPr/>
        <p:txBody>
          <a:bodyPr/>
          <a:lstStyle/>
          <a:p>
            <a:fld id="{2B20CE7F-5A6E-4F73-85BD-2ADF193932FA}" type="datetimeFigureOut">
              <a:rPr lang="fr-FR" smtClean="0"/>
              <a:t>09/12/2025</a:t>
            </a:fld>
            <a:endParaRPr lang="fr-FR"/>
          </a:p>
        </p:txBody>
      </p:sp>
      <p:sp>
        <p:nvSpPr>
          <p:cNvPr id="8" name="Espace réservé du pied de page 7">
            <a:extLst>
              <a:ext uri="{FF2B5EF4-FFF2-40B4-BE49-F238E27FC236}">
                <a16:creationId xmlns:a16="http://schemas.microsoft.com/office/drawing/2014/main" id="{7D8D7591-1C34-770A-8F5F-82478CF878F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8D97FBC-ACE2-DB0C-18BF-1CABC461D819}"/>
              </a:ext>
            </a:extLst>
          </p:cNvPr>
          <p:cNvSpPr>
            <a:spLocks noGrp="1"/>
          </p:cNvSpPr>
          <p:nvPr>
            <p:ph type="sldNum" sz="quarter" idx="12"/>
          </p:nvPr>
        </p:nvSpPr>
        <p:spPr/>
        <p:txBody>
          <a:bodyPr/>
          <a:lstStyle/>
          <a:p>
            <a:fld id="{01EF5A3F-2EF6-48C6-8CBD-B64DBD0EDDED}" type="slidenum">
              <a:rPr lang="fr-FR" smtClean="0"/>
              <a:t>‹Nº›</a:t>
            </a:fld>
            <a:endParaRPr lang="fr-FR"/>
          </a:p>
        </p:txBody>
      </p:sp>
    </p:spTree>
    <p:extLst>
      <p:ext uri="{BB962C8B-B14F-4D97-AF65-F5344CB8AC3E}">
        <p14:creationId xmlns:p14="http://schemas.microsoft.com/office/powerpoint/2010/main" val="504963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C6AB9-E194-3F1A-FAB8-ADA9C68567F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2F03C1A-621E-9459-C501-C976C5DCF835}"/>
              </a:ext>
            </a:extLst>
          </p:cNvPr>
          <p:cNvSpPr>
            <a:spLocks noGrp="1"/>
          </p:cNvSpPr>
          <p:nvPr>
            <p:ph type="dt" sz="half" idx="10"/>
          </p:nvPr>
        </p:nvSpPr>
        <p:spPr/>
        <p:txBody>
          <a:bodyPr/>
          <a:lstStyle/>
          <a:p>
            <a:fld id="{2B20CE7F-5A6E-4F73-85BD-2ADF193932FA}" type="datetimeFigureOut">
              <a:rPr lang="fr-FR" smtClean="0"/>
              <a:t>09/12/2025</a:t>
            </a:fld>
            <a:endParaRPr lang="fr-FR"/>
          </a:p>
        </p:txBody>
      </p:sp>
      <p:sp>
        <p:nvSpPr>
          <p:cNvPr id="4" name="Espace réservé du pied de page 3">
            <a:extLst>
              <a:ext uri="{FF2B5EF4-FFF2-40B4-BE49-F238E27FC236}">
                <a16:creationId xmlns:a16="http://schemas.microsoft.com/office/drawing/2014/main" id="{8D08BB30-8B6E-7075-9303-BBCCA34A5C1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7983F80-750B-E8B1-D208-6EF98E72A02F}"/>
              </a:ext>
            </a:extLst>
          </p:cNvPr>
          <p:cNvSpPr>
            <a:spLocks noGrp="1"/>
          </p:cNvSpPr>
          <p:nvPr>
            <p:ph type="sldNum" sz="quarter" idx="12"/>
          </p:nvPr>
        </p:nvSpPr>
        <p:spPr/>
        <p:txBody>
          <a:bodyPr/>
          <a:lstStyle/>
          <a:p>
            <a:fld id="{01EF5A3F-2EF6-48C6-8CBD-B64DBD0EDDED}" type="slidenum">
              <a:rPr lang="fr-FR" smtClean="0"/>
              <a:t>‹Nº›</a:t>
            </a:fld>
            <a:endParaRPr lang="fr-FR"/>
          </a:p>
        </p:txBody>
      </p:sp>
    </p:spTree>
    <p:extLst>
      <p:ext uri="{BB962C8B-B14F-4D97-AF65-F5344CB8AC3E}">
        <p14:creationId xmlns:p14="http://schemas.microsoft.com/office/powerpoint/2010/main" val="1443777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0E274F4-A70A-F636-7E47-D07FD5249819}"/>
              </a:ext>
            </a:extLst>
          </p:cNvPr>
          <p:cNvSpPr>
            <a:spLocks noGrp="1"/>
          </p:cNvSpPr>
          <p:nvPr>
            <p:ph type="dt" sz="half" idx="10"/>
          </p:nvPr>
        </p:nvSpPr>
        <p:spPr/>
        <p:txBody>
          <a:bodyPr/>
          <a:lstStyle/>
          <a:p>
            <a:fld id="{2B20CE7F-5A6E-4F73-85BD-2ADF193932FA}" type="datetimeFigureOut">
              <a:rPr lang="fr-FR" smtClean="0"/>
              <a:t>09/12/2025</a:t>
            </a:fld>
            <a:endParaRPr lang="fr-FR"/>
          </a:p>
        </p:txBody>
      </p:sp>
      <p:sp>
        <p:nvSpPr>
          <p:cNvPr id="3" name="Espace réservé du pied de page 2">
            <a:extLst>
              <a:ext uri="{FF2B5EF4-FFF2-40B4-BE49-F238E27FC236}">
                <a16:creationId xmlns:a16="http://schemas.microsoft.com/office/drawing/2014/main" id="{F46FCC19-384A-A09F-56CD-B9B8C5F45B6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BC95B58-2B8C-BA2A-16D6-6AFD2E34FF13}"/>
              </a:ext>
            </a:extLst>
          </p:cNvPr>
          <p:cNvSpPr>
            <a:spLocks noGrp="1"/>
          </p:cNvSpPr>
          <p:nvPr>
            <p:ph type="sldNum" sz="quarter" idx="12"/>
          </p:nvPr>
        </p:nvSpPr>
        <p:spPr/>
        <p:txBody>
          <a:bodyPr/>
          <a:lstStyle/>
          <a:p>
            <a:fld id="{01EF5A3F-2EF6-48C6-8CBD-B64DBD0EDDED}" type="slidenum">
              <a:rPr lang="fr-FR" smtClean="0"/>
              <a:t>‹Nº›</a:t>
            </a:fld>
            <a:endParaRPr lang="fr-FR"/>
          </a:p>
        </p:txBody>
      </p:sp>
    </p:spTree>
    <p:extLst>
      <p:ext uri="{BB962C8B-B14F-4D97-AF65-F5344CB8AC3E}">
        <p14:creationId xmlns:p14="http://schemas.microsoft.com/office/powerpoint/2010/main" val="1411870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D69EFE-7104-3EDA-1493-B0A259EE040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F374326-D4A0-C11D-BAC9-64A9D38F4C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6498E5A-A60E-5A46-5B89-4D9BF9CDB1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4990144-9F2C-4359-C157-55AD119C8B43}"/>
              </a:ext>
            </a:extLst>
          </p:cNvPr>
          <p:cNvSpPr>
            <a:spLocks noGrp="1"/>
          </p:cNvSpPr>
          <p:nvPr>
            <p:ph type="dt" sz="half" idx="10"/>
          </p:nvPr>
        </p:nvSpPr>
        <p:spPr/>
        <p:txBody>
          <a:bodyPr/>
          <a:lstStyle/>
          <a:p>
            <a:fld id="{2B20CE7F-5A6E-4F73-85BD-2ADF193932FA}" type="datetimeFigureOut">
              <a:rPr lang="fr-FR" smtClean="0"/>
              <a:t>09/12/2025</a:t>
            </a:fld>
            <a:endParaRPr lang="fr-FR"/>
          </a:p>
        </p:txBody>
      </p:sp>
      <p:sp>
        <p:nvSpPr>
          <p:cNvPr id="6" name="Espace réservé du pied de page 5">
            <a:extLst>
              <a:ext uri="{FF2B5EF4-FFF2-40B4-BE49-F238E27FC236}">
                <a16:creationId xmlns:a16="http://schemas.microsoft.com/office/drawing/2014/main" id="{CF0D7E21-4B89-9C61-4555-11AF492AE1B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6D405F6-EC8D-0CFA-3611-4C780C0BAFBD}"/>
              </a:ext>
            </a:extLst>
          </p:cNvPr>
          <p:cNvSpPr>
            <a:spLocks noGrp="1"/>
          </p:cNvSpPr>
          <p:nvPr>
            <p:ph type="sldNum" sz="quarter" idx="12"/>
          </p:nvPr>
        </p:nvSpPr>
        <p:spPr/>
        <p:txBody>
          <a:bodyPr/>
          <a:lstStyle/>
          <a:p>
            <a:fld id="{01EF5A3F-2EF6-48C6-8CBD-B64DBD0EDDED}" type="slidenum">
              <a:rPr lang="fr-FR" smtClean="0"/>
              <a:t>‹Nº›</a:t>
            </a:fld>
            <a:endParaRPr lang="fr-FR"/>
          </a:p>
        </p:txBody>
      </p:sp>
    </p:spTree>
    <p:extLst>
      <p:ext uri="{BB962C8B-B14F-4D97-AF65-F5344CB8AC3E}">
        <p14:creationId xmlns:p14="http://schemas.microsoft.com/office/powerpoint/2010/main" val="281132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6698F5-EA15-783D-6E27-AEFBCA76454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47B5112-31CA-4C8E-3D6F-DCF6C8FB38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B1FF413-68A4-941F-4773-346B5FB07D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35E0ACB-D369-48FE-0962-D92B12736C4A}"/>
              </a:ext>
            </a:extLst>
          </p:cNvPr>
          <p:cNvSpPr>
            <a:spLocks noGrp="1"/>
          </p:cNvSpPr>
          <p:nvPr>
            <p:ph type="dt" sz="half" idx="10"/>
          </p:nvPr>
        </p:nvSpPr>
        <p:spPr/>
        <p:txBody>
          <a:bodyPr/>
          <a:lstStyle/>
          <a:p>
            <a:fld id="{2B20CE7F-5A6E-4F73-85BD-2ADF193932FA}" type="datetimeFigureOut">
              <a:rPr lang="fr-FR" smtClean="0"/>
              <a:t>09/12/2025</a:t>
            </a:fld>
            <a:endParaRPr lang="fr-FR"/>
          </a:p>
        </p:txBody>
      </p:sp>
      <p:sp>
        <p:nvSpPr>
          <p:cNvPr id="6" name="Espace réservé du pied de page 5">
            <a:extLst>
              <a:ext uri="{FF2B5EF4-FFF2-40B4-BE49-F238E27FC236}">
                <a16:creationId xmlns:a16="http://schemas.microsoft.com/office/drawing/2014/main" id="{8AE175B9-2629-6199-E3F2-1B3494D7885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6E08BF0-590C-3B6C-680A-98E0E998D603}"/>
              </a:ext>
            </a:extLst>
          </p:cNvPr>
          <p:cNvSpPr>
            <a:spLocks noGrp="1"/>
          </p:cNvSpPr>
          <p:nvPr>
            <p:ph type="sldNum" sz="quarter" idx="12"/>
          </p:nvPr>
        </p:nvSpPr>
        <p:spPr/>
        <p:txBody>
          <a:bodyPr/>
          <a:lstStyle/>
          <a:p>
            <a:fld id="{01EF5A3F-2EF6-48C6-8CBD-B64DBD0EDDED}" type="slidenum">
              <a:rPr lang="fr-FR" smtClean="0"/>
              <a:t>‹Nº›</a:t>
            </a:fld>
            <a:endParaRPr lang="fr-FR"/>
          </a:p>
        </p:txBody>
      </p:sp>
    </p:spTree>
    <p:extLst>
      <p:ext uri="{BB962C8B-B14F-4D97-AF65-F5344CB8AC3E}">
        <p14:creationId xmlns:p14="http://schemas.microsoft.com/office/powerpoint/2010/main" val="3829360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1E043B2-3177-0201-CBCB-BD2D2B278E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BBDD715-9027-32C9-3F81-11ED921717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5D2BF1-ABEB-3139-C066-73C8DA6DC8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20CE7F-5A6E-4F73-85BD-2ADF193932FA}" type="datetimeFigureOut">
              <a:rPr lang="fr-FR" smtClean="0"/>
              <a:t>09/12/2025</a:t>
            </a:fld>
            <a:endParaRPr lang="fr-FR"/>
          </a:p>
        </p:txBody>
      </p:sp>
      <p:sp>
        <p:nvSpPr>
          <p:cNvPr id="5" name="Espace réservé du pied de page 4">
            <a:extLst>
              <a:ext uri="{FF2B5EF4-FFF2-40B4-BE49-F238E27FC236}">
                <a16:creationId xmlns:a16="http://schemas.microsoft.com/office/drawing/2014/main" id="{ED9691A2-D9CD-9BAB-5CBD-A97A7F6BA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08281AC-E2E4-74F8-C06C-F5B0151913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EF5A3F-2EF6-48C6-8CBD-B64DBD0EDDED}" type="slidenum">
              <a:rPr lang="fr-FR" smtClean="0"/>
              <a:t>‹Nº›</a:t>
            </a:fld>
            <a:endParaRPr lang="fr-FR"/>
          </a:p>
        </p:txBody>
      </p:sp>
    </p:spTree>
    <p:extLst>
      <p:ext uri="{BB962C8B-B14F-4D97-AF65-F5344CB8AC3E}">
        <p14:creationId xmlns:p14="http://schemas.microsoft.com/office/powerpoint/2010/main" val="1227219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microsoft.com/office/2007/relationships/hdphoto" Target="../media/hdphoto1.wdp"/><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4.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7.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592011-6740-1DDE-E721-028C52365110}"/>
              </a:ext>
            </a:extLst>
          </p:cNvPr>
          <p:cNvPicPr>
            <a:picLocks noChangeAspect="1"/>
          </p:cNvPicPr>
          <p:nvPr/>
        </p:nvPicPr>
        <p:blipFill>
          <a:blip r:embed="rId2"/>
          <a:stretch>
            <a:fillRect/>
          </a:stretch>
        </p:blipFill>
        <p:spPr>
          <a:xfrm>
            <a:off x="4258733" y="1371599"/>
            <a:ext cx="3926417" cy="1591734"/>
          </a:xfrm>
          <a:prstGeom prst="rect">
            <a:avLst/>
          </a:prstGeom>
        </p:spPr>
      </p:pic>
      <p:sp>
        <p:nvSpPr>
          <p:cNvPr id="3" name="Sous-titre 2">
            <a:extLst>
              <a:ext uri="{FF2B5EF4-FFF2-40B4-BE49-F238E27FC236}">
                <a16:creationId xmlns:a16="http://schemas.microsoft.com/office/drawing/2014/main" id="{42F8C871-0589-2A0B-0205-23C76D5129CF}"/>
              </a:ext>
            </a:extLst>
          </p:cNvPr>
          <p:cNvSpPr>
            <a:spLocks noGrp="1"/>
          </p:cNvSpPr>
          <p:nvPr>
            <p:ph type="subTitle" idx="1"/>
          </p:nvPr>
        </p:nvSpPr>
        <p:spPr>
          <a:xfrm>
            <a:off x="1524000" y="3627438"/>
            <a:ext cx="9144000" cy="1655762"/>
          </a:xfrm>
        </p:spPr>
        <p:txBody>
          <a:bodyPr>
            <a:normAutofit/>
          </a:bodyPr>
          <a:lstStyle/>
          <a:p>
            <a:r>
              <a:rPr lang="fr-FR" sz="4000" b="1" dirty="0"/>
              <a:t>   Paix et Justice sociale pour les jeunes</a:t>
            </a:r>
          </a:p>
          <a:p>
            <a:r>
              <a:rPr lang="fr-FR" sz="2800" b="1" dirty="0">
                <a:solidFill>
                  <a:srgbClr val="0070C0"/>
                </a:solidFill>
              </a:rPr>
              <a:t>Contributions récentes</a:t>
            </a:r>
          </a:p>
        </p:txBody>
      </p:sp>
    </p:spTree>
    <p:extLst>
      <p:ext uri="{BB962C8B-B14F-4D97-AF65-F5344CB8AC3E}">
        <p14:creationId xmlns:p14="http://schemas.microsoft.com/office/powerpoint/2010/main" val="3271854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181613" y="-4979722"/>
            <a:ext cx="4649175" cy="5994875"/>
            <a:chOff x="0" y="0"/>
            <a:chExt cx="1836711" cy="2368346"/>
          </a:xfrm>
        </p:grpSpPr>
        <p:sp>
          <p:nvSpPr>
            <p:cNvPr id="6" name="Freeform 6"/>
            <p:cNvSpPr/>
            <p:nvPr/>
          </p:nvSpPr>
          <p:spPr>
            <a:xfrm>
              <a:off x="0" y="0"/>
              <a:ext cx="1836711" cy="2368346"/>
            </a:xfrm>
            <a:custGeom>
              <a:avLst/>
              <a:gdLst/>
              <a:ahLst/>
              <a:cxnLst/>
              <a:rect l="l" t="t" r="r" b="b"/>
              <a:pathLst>
                <a:path w="1836711" h="2368346">
                  <a:moveTo>
                    <a:pt x="56618" y="0"/>
                  </a:moveTo>
                  <a:lnTo>
                    <a:pt x="1780093" y="0"/>
                  </a:lnTo>
                  <a:cubicBezTo>
                    <a:pt x="1811362" y="0"/>
                    <a:pt x="1836711" y="25349"/>
                    <a:pt x="1836711" y="56618"/>
                  </a:cubicBezTo>
                  <a:lnTo>
                    <a:pt x="1836711" y="2311728"/>
                  </a:lnTo>
                  <a:cubicBezTo>
                    <a:pt x="1836711" y="2326744"/>
                    <a:pt x="1830746" y="2341145"/>
                    <a:pt x="1820128" y="2351763"/>
                  </a:cubicBezTo>
                  <a:cubicBezTo>
                    <a:pt x="1809510" y="2362381"/>
                    <a:pt x="1795109" y="2368346"/>
                    <a:pt x="1780093" y="2368346"/>
                  </a:cubicBezTo>
                  <a:lnTo>
                    <a:pt x="56618" y="2368346"/>
                  </a:lnTo>
                  <a:cubicBezTo>
                    <a:pt x="41602" y="2368346"/>
                    <a:pt x="27201" y="2362381"/>
                    <a:pt x="16583" y="2351763"/>
                  </a:cubicBezTo>
                  <a:cubicBezTo>
                    <a:pt x="5965" y="2341145"/>
                    <a:pt x="0" y="2326744"/>
                    <a:pt x="0" y="2311728"/>
                  </a:cubicBezTo>
                  <a:lnTo>
                    <a:pt x="0" y="56618"/>
                  </a:lnTo>
                  <a:cubicBezTo>
                    <a:pt x="0" y="41602"/>
                    <a:pt x="5965" y="27201"/>
                    <a:pt x="16583" y="16583"/>
                  </a:cubicBezTo>
                  <a:cubicBezTo>
                    <a:pt x="27201" y="5965"/>
                    <a:pt x="41602" y="0"/>
                    <a:pt x="56618" y="0"/>
                  </a:cubicBezTo>
                  <a:close/>
                </a:path>
              </a:pathLst>
            </a:custGeom>
            <a:solidFill>
              <a:srgbClr val="E3E7F1"/>
            </a:solidFill>
          </p:spPr>
          <p:txBody>
            <a:bodyPr/>
            <a:lstStyle/>
            <a:p>
              <a:endParaRPr lang="es-MX" sz="1200"/>
            </a:p>
          </p:txBody>
        </p:sp>
        <p:sp>
          <p:nvSpPr>
            <p:cNvPr id="7" name="TextBox 7"/>
            <p:cNvSpPr txBox="1"/>
            <p:nvPr/>
          </p:nvSpPr>
          <p:spPr>
            <a:xfrm>
              <a:off x="0" y="9525"/>
              <a:ext cx="1836711" cy="2358821"/>
            </a:xfrm>
            <a:prstGeom prst="rect">
              <a:avLst/>
            </a:prstGeom>
          </p:spPr>
          <p:txBody>
            <a:bodyPr lIns="33867" tIns="33867" rIns="33867" bIns="33867" rtlCol="0" anchor="ctr"/>
            <a:lstStyle/>
            <a:p>
              <a:pPr algn="ctr">
                <a:lnSpc>
                  <a:spcPts val="1829"/>
                </a:lnSpc>
              </a:pPr>
              <a:endParaRPr sz="1200"/>
            </a:p>
          </p:txBody>
        </p:sp>
      </p:grpSp>
      <p:sp>
        <p:nvSpPr>
          <p:cNvPr id="8" name="TextBox 8"/>
          <p:cNvSpPr txBox="1"/>
          <p:nvPr/>
        </p:nvSpPr>
        <p:spPr>
          <a:xfrm>
            <a:off x="1006221" y="2089902"/>
            <a:ext cx="5670192" cy="4361900"/>
          </a:xfrm>
          <a:prstGeom prst="rect">
            <a:avLst/>
          </a:prstGeom>
        </p:spPr>
        <p:txBody>
          <a:bodyPr lIns="0" tIns="0" rIns="0" bIns="0" rtlCol="0" anchor="t">
            <a:spAutoFit/>
          </a:bodyPr>
          <a:lstStyle/>
          <a:p>
            <a:pPr algn="just">
              <a:lnSpc>
                <a:spcPts val="3146"/>
              </a:lnSpc>
            </a:pPr>
            <a:r>
              <a:rPr lang="en-US" sz="2296" dirty="0">
                <a:solidFill>
                  <a:srgbClr val="5C55AD"/>
                </a:solidFill>
                <a:latin typeface="Poppins"/>
                <a:ea typeface="Poppins"/>
                <a:cs typeface="Poppins"/>
                <a:sym typeface="Poppins"/>
              </a:rPr>
              <a:t>Promote and initiate projects that contribute to improving the living conditions of families and their social construction in parishes and community centers in Mexico, where the inclusive development traffic light system is applied through coordinated work between the business community, the Catholic Church and civil society organizations.</a:t>
            </a:r>
          </a:p>
          <a:p>
            <a:pPr algn="just">
              <a:lnSpc>
                <a:spcPts val="3146"/>
              </a:lnSpc>
            </a:pPr>
            <a:endParaRPr lang="en-US" sz="2296" dirty="0">
              <a:solidFill>
                <a:srgbClr val="5C55AD"/>
              </a:solidFill>
              <a:latin typeface="Poppins"/>
              <a:ea typeface="Poppins"/>
              <a:cs typeface="Poppins"/>
              <a:sym typeface="Poppins"/>
            </a:endParaRPr>
          </a:p>
        </p:txBody>
      </p:sp>
      <p:sp>
        <p:nvSpPr>
          <p:cNvPr id="9" name="Freeform 9"/>
          <p:cNvSpPr/>
          <p:nvPr/>
        </p:nvSpPr>
        <p:spPr>
          <a:xfrm>
            <a:off x="8934901" y="269129"/>
            <a:ext cx="3257099" cy="6514197"/>
          </a:xfrm>
          <a:custGeom>
            <a:avLst/>
            <a:gdLst/>
            <a:ahLst/>
            <a:cxnLst/>
            <a:rect l="l" t="t" r="r" b="b"/>
            <a:pathLst>
              <a:path w="4885648" h="9771296">
                <a:moveTo>
                  <a:pt x="0" y="0"/>
                </a:moveTo>
                <a:lnTo>
                  <a:pt x="4885648" y="0"/>
                </a:lnTo>
                <a:lnTo>
                  <a:pt x="4885648" y="9771296"/>
                </a:lnTo>
                <a:lnTo>
                  <a:pt x="0" y="9771296"/>
                </a:lnTo>
                <a:lnTo>
                  <a:pt x="0" y="0"/>
                </a:lnTo>
                <a:close/>
              </a:path>
            </a:pathLst>
          </a:custGeom>
          <a:blipFill>
            <a:blip r:embed="rId2"/>
            <a:stretch>
              <a:fillRect/>
            </a:stretch>
          </a:blipFill>
        </p:spPr>
        <p:txBody>
          <a:bodyPr/>
          <a:lstStyle/>
          <a:p>
            <a:endParaRPr lang="es-MX" sz="1200"/>
          </a:p>
        </p:txBody>
      </p:sp>
      <p:sp>
        <p:nvSpPr>
          <p:cNvPr id="10" name="TextBox 10"/>
          <p:cNvSpPr txBox="1"/>
          <p:nvPr/>
        </p:nvSpPr>
        <p:spPr>
          <a:xfrm>
            <a:off x="807144" y="1015153"/>
            <a:ext cx="7212647" cy="654025"/>
          </a:xfrm>
          <a:prstGeom prst="rect">
            <a:avLst/>
          </a:prstGeom>
        </p:spPr>
        <p:txBody>
          <a:bodyPr lIns="0" tIns="0" rIns="0" bIns="0" rtlCol="0" anchor="t">
            <a:spAutoFit/>
          </a:bodyPr>
          <a:lstStyle/>
          <a:p>
            <a:pPr algn="ctr">
              <a:lnSpc>
                <a:spcPts val="5114"/>
              </a:lnSpc>
            </a:pPr>
            <a:r>
              <a:rPr lang="en-US" sz="4334" b="1" dirty="0">
                <a:solidFill>
                  <a:schemeClr val="accent1">
                    <a:lumMod val="75000"/>
                  </a:schemeClr>
                </a:solidFill>
                <a:latin typeface="Montaser Arabic Bold"/>
                <a:ea typeface="Montaser Arabic Bold"/>
                <a:cs typeface="Montaser Arabic Bold"/>
                <a:sym typeface="Montaser Arabic Bold"/>
              </a:rPr>
              <a:t>Objective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181613" y="-4979722"/>
            <a:ext cx="4649175" cy="5994875"/>
            <a:chOff x="0" y="0"/>
            <a:chExt cx="1836711" cy="2368346"/>
          </a:xfrm>
        </p:grpSpPr>
        <p:sp>
          <p:nvSpPr>
            <p:cNvPr id="6" name="Freeform 6"/>
            <p:cNvSpPr/>
            <p:nvPr/>
          </p:nvSpPr>
          <p:spPr>
            <a:xfrm>
              <a:off x="0" y="0"/>
              <a:ext cx="1836711" cy="2368346"/>
            </a:xfrm>
            <a:custGeom>
              <a:avLst/>
              <a:gdLst/>
              <a:ahLst/>
              <a:cxnLst/>
              <a:rect l="l" t="t" r="r" b="b"/>
              <a:pathLst>
                <a:path w="1836711" h="2368346">
                  <a:moveTo>
                    <a:pt x="56618" y="0"/>
                  </a:moveTo>
                  <a:lnTo>
                    <a:pt x="1780093" y="0"/>
                  </a:lnTo>
                  <a:cubicBezTo>
                    <a:pt x="1811362" y="0"/>
                    <a:pt x="1836711" y="25349"/>
                    <a:pt x="1836711" y="56618"/>
                  </a:cubicBezTo>
                  <a:lnTo>
                    <a:pt x="1836711" y="2311728"/>
                  </a:lnTo>
                  <a:cubicBezTo>
                    <a:pt x="1836711" y="2326744"/>
                    <a:pt x="1830746" y="2341145"/>
                    <a:pt x="1820128" y="2351763"/>
                  </a:cubicBezTo>
                  <a:cubicBezTo>
                    <a:pt x="1809510" y="2362381"/>
                    <a:pt x="1795109" y="2368346"/>
                    <a:pt x="1780093" y="2368346"/>
                  </a:cubicBezTo>
                  <a:lnTo>
                    <a:pt x="56618" y="2368346"/>
                  </a:lnTo>
                  <a:cubicBezTo>
                    <a:pt x="41602" y="2368346"/>
                    <a:pt x="27201" y="2362381"/>
                    <a:pt x="16583" y="2351763"/>
                  </a:cubicBezTo>
                  <a:cubicBezTo>
                    <a:pt x="5965" y="2341145"/>
                    <a:pt x="0" y="2326744"/>
                    <a:pt x="0" y="2311728"/>
                  </a:cubicBezTo>
                  <a:lnTo>
                    <a:pt x="0" y="56618"/>
                  </a:lnTo>
                  <a:cubicBezTo>
                    <a:pt x="0" y="41602"/>
                    <a:pt x="5965" y="27201"/>
                    <a:pt x="16583" y="16583"/>
                  </a:cubicBezTo>
                  <a:cubicBezTo>
                    <a:pt x="27201" y="5965"/>
                    <a:pt x="41602" y="0"/>
                    <a:pt x="56618" y="0"/>
                  </a:cubicBezTo>
                  <a:close/>
                </a:path>
              </a:pathLst>
            </a:custGeom>
            <a:solidFill>
              <a:srgbClr val="E3E7F1"/>
            </a:solidFill>
          </p:spPr>
          <p:txBody>
            <a:bodyPr/>
            <a:lstStyle/>
            <a:p>
              <a:endParaRPr lang="es-MX" sz="1200"/>
            </a:p>
          </p:txBody>
        </p:sp>
        <p:sp>
          <p:nvSpPr>
            <p:cNvPr id="7" name="TextBox 7"/>
            <p:cNvSpPr txBox="1"/>
            <p:nvPr/>
          </p:nvSpPr>
          <p:spPr>
            <a:xfrm>
              <a:off x="0" y="9525"/>
              <a:ext cx="1836711" cy="2358821"/>
            </a:xfrm>
            <a:prstGeom prst="rect">
              <a:avLst/>
            </a:prstGeom>
          </p:spPr>
          <p:txBody>
            <a:bodyPr lIns="33867" tIns="33867" rIns="33867" bIns="33867" rtlCol="0" anchor="ctr"/>
            <a:lstStyle/>
            <a:p>
              <a:pPr algn="ctr">
                <a:lnSpc>
                  <a:spcPts val="1829"/>
                </a:lnSpc>
              </a:pPr>
              <a:endParaRPr sz="1200"/>
            </a:p>
          </p:txBody>
        </p:sp>
      </p:grpSp>
      <p:sp>
        <p:nvSpPr>
          <p:cNvPr id="8" name="TextBox 8"/>
          <p:cNvSpPr txBox="1"/>
          <p:nvPr/>
        </p:nvSpPr>
        <p:spPr>
          <a:xfrm>
            <a:off x="959060" y="1814089"/>
            <a:ext cx="5670192" cy="4759444"/>
          </a:xfrm>
          <a:prstGeom prst="rect">
            <a:avLst/>
          </a:prstGeom>
        </p:spPr>
        <p:txBody>
          <a:bodyPr lIns="0" tIns="0" rIns="0" bIns="0" rtlCol="0" anchor="t">
            <a:spAutoFit/>
          </a:bodyPr>
          <a:lstStyle/>
          <a:p>
            <a:pPr algn="just">
              <a:lnSpc>
                <a:spcPts val="3146"/>
              </a:lnSpc>
            </a:pPr>
            <a:r>
              <a:rPr lang="en-US" sz="2296" dirty="0">
                <a:solidFill>
                  <a:srgbClr val="5C55AD"/>
                </a:solidFill>
                <a:latin typeface="Poppins"/>
                <a:ea typeface="Poppins"/>
                <a:cs typeface="Poppins"/>
                <a:sym typeface="Poppins"/>
              </a:rPr>
              <a:t>1. Concept of comprehensive development, which begins with human and personal development.</a:t>
            </a:r>
          </a:p>
          <a:p>
            <a:pPr algn="just">
              <a:lnSpc>
                <a:spcPts val="3146"/>
              </a:lnSpc>
            </a:pPr>
            <a:endParaRPr lang="en-US" sz="2296" dirty="0">
              <a:solidFill>
                <a:srgbClr val="5C55AD"/>
              </a:solidFill>
              <a:latin typeface="Poppins"/>
              <a:ea typeface="Poppins"/>
              <a:cs typeface="Poppins"/>
              <a:sym typeface="Poppins"/>
            </a:endParaRPr>
          </a:p>
          <a:p>
            <a:pPr algn="just">
              <a:lnSpc>
                <a:spcPts val="3146"/>
              </a:lnSpc>
            </a:pPr>
            <a:r>
              <a:rPr lang="en-US" sz="2296" dirty="0">
                <a:solidFill>
                  <a:srgbClr val="5C55AD"/>
                </a:solidFill>
                <a:latin typeface="Poppins"/>
                <a:ea typeface="Poppins"/>
                <a:cs typeface="Poppins"/>
                <a:sym typeface="Poppins"/>
              </a:rPr>
              <a:t>2. Concept of transition to solidarity-, subsidiary, circular and community-based economies.</a:t>
            </a:r>
          </a:p>
          <a:p>
            <a:pPr algn="just">
              <a:lnSpc>
                <a:spcPts val="3146"/>
              </a:lnSpc>
            </a:pPr>
            <a:endParaRPr lang="en-US" sz="2296" dirty="0">
              <a:solidFill>
                <a:srgbClr val="5C55AD"/>
              </a:solidFill>
              <a:latin typeface="Poppins"/>
              <a:ea typeface="Poppins"/>
              <a:cs typeface="Poppins"/>
              <a:sym typeface="Poppins"/>
            </a:endParaRPr>
          </a:p>
          <a:p>
            <a:pPr algn="just">
              <a:lnSpc>
                <a:spcPts val="3146"/>
              </a:lnSpc>
            </a:pPr>
            <a:r>
              <a:rPr lang="en-US" sz="2296" dirty="0">
                <a:solidFill>
                  <a:srgbClr val="5C55AD"/>
                </a:solidFill>
                <a:latin typeface="Poppins"/>
                <a:ea typeface="Poppins"/>
                <a:cs typeface="Poppins"/>
                <a:sym typeface="Poppins"/>
              </a:rPr>
              <a:t>3. How can we trigger development from the business sector in conjunction with the Church and measure the collective impact?</a:t>
            </a:r>
          </a:p>
        </p:txBody>
      </p:sp>
      <p:sp>
        <p:nvSpPr>
          <p:cNvPr id="9" name="Freeform 9"/>
          <p:cNvSpPr/>
          <p:nvPr/>
        </p:nvSpPr>
        <p:spPr>
          <a:xfrm>
            <a:off x="8934901" y="269129"/>
            <a:ext cx="3257099" cy="6514197"/>
          </a:xfrm>
          <a:custGeom>
            <a:avLst/>
            <a:gdLst/>
            <a:ahLst/>
            <a:cxnLst/>
            <a:rect l="l" t="t" r="r" b="b"/>
            <a:pathLst>
              <a:path w="4885648" h="9771296">
                <a:moveTo>
                  <a:pt x="0" y="0"/>
                </a:moveTo>
                <a:lnTo>
                  <a:pt x="4885648" y="0"/>
                </a:lnTo>
                <a:lnTo>
                  <a:pt x="4885648" y="9771296"/>
                </a:lnTo>
                <a:lnTo>
                  <a:pt x="0" y="9771296"/>
                </a:lnTo>
                <a:lnTo>
                  <a:pt x="0" y="0"/>
                </a:lnTo>
                <a:close/>
              </a:path>
            </a:pathLst>
          </a:custGeom>
          <a:blipFill>
            <a:blip r:embed="rId2"/>
            <a:stretch>
              <a:fillRect/>
            </a:stretch>
          </a:blipFill>
        </p:spPr>
        <p:txBody>
          <a:bodyPr/>
          <a:lstStyle/>
          <a:p>
            <a:endParaRPr lang="es-MX" sz="1200"/>
          </a:p>
        </p:txBody>
      </p:sp>
      <p:sp>
        <p:nvSpPr>
          <p:cNvPr id="10" name="TextBox 10"/>
          <p:cNvSpPr txBox="1"/>
          <p:nvPr/>
        </p:nvSpPr>
        <p:spPr>
          <a:xfrm>
            <a:off x="1436536" y="753021"/>
            <a:ext cx="7212647" cy="654025"/>
          </a:xfrm>
          <a:prstGeom prst="rect">
            <a:avLst/>
          </a:prstGeom>
        </p:spPr>
        <p:txBody>
          <a:bodyPr lIns="0" tIns="0" rIns="0" bIns="0" rtlCol="0" anchor="t">
            <a:spAutoFit/>
          </a:bodyPr>
          <a:lstStyle/>
          <a:p>
            <a:pPr algn="ctr">
              <a:lnSpc>
                <a:spcPts val="5114"/>
              </a:lnSpc>
            </a:pPr>
            <a:r>
              <a:rPr lang="en-US" sz="4334" b="1" dirty="0">
                <a:solidFill>
                  <a:schemeClr val="accent1">
                    <a:lumMod val="75000"/>
                  </a:schemeClr>
                </a:solidFill>
                <a:latin typeface="Montaser Arabic Bold"/>
                <a:ea typeface="Montaser Arabic Bold"/>
                <a:cs typeface="Montaser Arabic Bold"/>
                <a:sym typeface="Montaser Arabic Bold"/>
              </a:rPr>
              <a:t>3 premises</a:t>
            </a:r>
          </a:p>
        </p:txBody>
      </p:sp>
    </p:spTree>
    <p:extLst>
      <p:ext uri="{BB962C8B-B14F-4D97-AF65-F5344CB8AC3E}">
        <p14:creationId xmlns:p14="http://schemas.microsoft.com/office/powerpoint/2010/main" val="1526870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6000" y="2884177"/>
            <a:ext cx="14679955" cy="5994875"/>
            <a:chOff x="0" y="0"/>
            <a:chExt cx="5799488" cy="2368346"/>
          </a:xfrm>
        </p:grpSpPr>
        <p:sp>
          <p:nvSpPr>
            <p:cNvPr id="3" name="Freeform 3"/>
            <p:cNvSpPr/>
            <p:nvPr/>
          </p:nvSpPr>
          <p:spPr>
            <a:xfrm>
              <a:off x="0" y="0"/>
              <a:ext cx="5799488" cy="2368346"/>
            </a:xfrm>
            <a:custGeom>
              <a:avLst/>
              <a:gdLst/>
              <a:ahLst/>
              <a:cxnLst/>
              <a:rect l="l" t="t" r="r" b="b"/>
              <a:pathLst>
                <a:path w="5799488" h="2368346">
                  <a:moveTo>
                    <a:pt x="17931" y="0"/>
                  </a:moveTo>
                  <a:lnTo>
                    <a:pt x="5781557" y="0"/>
                  </a:lnTo>
                  <a:cubicBezTo>
                    <a:pt x="5786313" y="0"/>
                    <a:pt x="5790874" y="1889"/>
                    <a:pt x="5794236" y="5252"/>
                  </a:cubicBezTo>
                  <a:cubicBezTo>
                    <a:pt x="5797599" y="8615"/>
                    <a:pt x="5799488" y="13175"/>
                    <a:pt x="5799488" y="17931"/>
                  </a:cubicBezTo>
                  <a:lnTo>
                    <a:pt x="5799488" y="2350415"/>
                  </a:lnTo>
                  <a:cubicBezTo>
                    <a:pt x="5799488" y="2355170"/>
                    <a:pt x="5797599" y="2359731"/>
                    <a:pt x="5794236" y="2363094"/>
                  </a:cubicBezTo>
                  <a:cubicBezTo>
                    <a:pt x="5790874" y="2366457"/>
                    <a:pt x="5786313" y="2368346"/>
                    <a:pt x="5781557" y="2368346"/>
                  </a:cubicBezTo>
                  <a:lnTo>
                    <a:pt x="17931" y="2368346"/>
                  </a:lnTo>
                  <a:cubicBezTo>
                    <a:pt x="13175" y="2368346"/>
                    <a:pt x="8615" y="2366457"/>
                    <a:pt x="5252" y="2363094"/>
                  </a:cubicBezTo>
                  <a:cubicBezTo>
                    <a:pt x="1889" y="2359731"/>
                    <a:pt x="0" y="2355170"/>
                    <a:pt x="0" y="2350415"/>
                  </a:cubicBezTo>
                  <a:lnTo>
                    <a:pt x="0" y="17931"/>
                  </a:lnTo>
                  <a:cubicBezTo>
                    <a:pt x="0" y="13175"/>
                    <a:pt x="1889" y="8615"/>
                    <a:pt x="5252" y="5252"/>
                  </a:cubicBezTo>
                  <a:cubicBezTo>
                    <a:pt x="8615" y="1889"/>
                    <a:pt x="13175" y="0"/>
                    <a:pt x="17931" y="0"/>
                  </a:cubicBezTo>
                  <a:close/>
                </a:path>
              </a:pathLst>
            </a:custGeom>
            <a:solidFill>
              <a:srgbClr val="E3E7F1"/>
            </a:solidFill>
          </p:spPr>
          <p:txBody>
            <a:bodyPr/>
            <a:lstStyle/>
            <a:p>
              <a:endParaRPr lang="es-MX" sz="1200" dirty="0"/>
            </a:p>
          </p:txBody>
        </p:sp>
        <p:sp>
          <p:nvSpPr>
            <p:cNvPr id="4" name="TextBox 4"/>
            <p:cNvSpPr txBox="1"/>
            <p:nvPr/>
          </p:nvSpPr>
          <p:spPr>
            <a:xfrm>
              <a:off x="0" y="9525"/>
              <a:ext cx="5799488" cy="2358821"/>
            </a:xfrm>
            <a:prstGeom prst="rect">
              <a:avLst/>
            </a:prstGeom>
          </p:spPr>
          <p:txBody>
            <a:bodyPr lIns="33867" tIns="33867" rIns="33867" bIns="33867" rtlCol="0" anchor="ctr"/>
            <a:lstStyle/>
            <a:p>
              <a:pPr algn="ctr">
                <a:lnSpc>
                  <a:spcPts val="1829"/>
                </a:lnSpc>
              </a:pPr>
              <a:endParaRPr sz="1200"/>
            </a:p>
          </p:txBody>
        </p:sp>
      </p:grpSp>
      <p:grpSp>
        <p:nvGrpSpPr>
          <p:cNvPr id="5" name="Group 5"/>
          <p:cNvGrpSpPr/>
          <p:nvPr/>
        </p:nvGrpSpPr>
        <p:grpSpPr>
          <a:xfrm>
            <a:off x="304800" y="1763321"/>
            <a:ext cx="2446905" cy="24469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s-MX" sz="1200"/>
            </a:p>
          </p:txBody>
        </p:sp>
        <p:sp>
          <p:nvSpPr>
            <p:cNvPr id="7" name="TextBox 7"/>
            <p:cNvSpPr txBox="1"/>
            <p:nvPr/>
          </p:nvSpPr>
          <p:spPr>
            <a:xfrm>
              <a:off x="76200" y="85725"/>
              <a:ext cx="660400" cy="650875"/>
            </a:xfrm>
            <a:prstGeom prst="rect">
              <a:avLst/>
            </a:prstGeom>
          </p:spPr>
          <p:txBody>
            <a:bodyPr lIns="38031" tIns="38031" rIns="38031" bIns="38031" rtlCol="0" anchor="ctr"/>
            <a:lstStyle/>
            <a:p>
              <a:pPr algn="ctr">
                <a:lnSpc>
                  <a:spcPts val="1829"/>
                </a:lnSpc>
              </a:pPr>
              <a:endParaRPr sz="1200"/>
            </a:p>
          </p:txBody>
        </p:sp>
      </p:grpSp>
      <p:grpSp>
        <p:nvGrpSpPr>
          <p:cNvPr id="8" name="Group 8"/>
          <p:cNvGrpSpPr/>
          <p:nvPr/>
        </p:nvGrpSpPr>
        <p:grpSpPr>
          <a:xfrm>
            <a:off x="2604427" y="1797200"/>
            <a:ext cx="2446905" cy="2446905"/>
            <a:chOff x="-46097" y="11254"/>
            <a:chExt cx="812800" cy="812800"/>
          </a:xfrm>
        </p:grpSpPr>
        <p:sp>
          <p:nvSpPr>
            <p:cNvPr id="9" name="Freeform 9"/>
            <p:cNvSpPr/>
            <p:nvPr/>
          </p:nvSpPr>
          <p:spPr>
            <a:xfrm>
              <a:off x="-46097" y="1125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s-MX" sz="1200" dirty="0"/>
            </a:p>
          </p:txBody>
        </p:sp>
        <p:sp>
          <p:nvSpPr>
            <p:cNvPr id="10" name="TextBox 10"/>
            <p:cNvSpPr txBox="1"/>
            <p:nvPr/>
          </p:nvSpPr>
          <p:spPr>
            <a:xfrm>
              <a:off x="76200" y="85725"/>
              <a:ext cx="660400" cy="650875"/>
            </a:xfrm>
            <a:prstGeom prst="rect">
              <a:avLst/>
            </a:prstGeom>
          </p:spPr>
          <p:txBody>
            <a:bodyPr lIns="38031" tIns="38031" rIns="38031" bIns="38031" rtlCol="0" anchor="ctr"/>
            <a:lstStyle/>
            <a:p>
              <a:pPr algn="ctr">
                <a:lnSpc>
                  <a:spcPts val="1829"/>
                </a:lnSpc>
              </a:pPr>
              <a:endParaRPr sz="1200"/>
            </a:p>
          </p:txBody>
        </p:sp>
      </p:grpSp>
      <p:grpSp>
        <p:nvGrpSpPr>
          <p:cNvPr id="11" name="Group 11"/>
          <p:cNvGrpSpPr/>
          <p:nvPr/>
        </p:nvGrpSpPr>
        <p:grpSpPr>
          <a:xfrm>
            <a:off x="7255896" y="1763321"/>
            <a:ext cx="2446905" cy="244690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s-MX" sz="1200" dirty="0"/>
            </a:p>
          </p:txBody>
        </p:sp>
        <p:sp>
          <p:nvSpPr>
            <p:cNvPr id="13" name="TextBox 13"/>
            <p:cNvSpPr txBox="1"/>
            <p:nvPr/>
          </p:nvSpPr>
          <p:spPr>
            <a:xfrm>
              <a:off x="76200" y="85725"/>
              <a:ext cx="660400" cy="650875"/>
            </a:xfrm>
            <a:prstGeom prst="rect">
              <a:avLst/>
            </a:prstGeom>
          </p:spPr>
          <p:txBody>
            <a:bodyPr lIns="38031" tIns="38031" rIns="38031" bIns="38031" rtlCol="0" anchor="ctr"/>
            <a:lstStyle/>
            <a:p>
              <a:pPr algn="ctr">
                <a:lnSpc>
                  <a:spcPts val="1829"/>
                </a:lnSpc>
              </a:pPr>
              <a:endParaRPr sz="1200"/>
            </a:p>
          </p:txBody>
        </p:sp>
      </p:grpSp>
      <p:sp>
        <p:nvSpPr>
          <p:cNvPr id="14" name="Freeform 14"/>
          <p:cNvSpPr/>
          <p:nvPr/>
        </p:nvSpPr>
        <p:spPr>
          <a:xfrm>
            <a:off x="816418" y="2087584"/>
            <a:ext cx="1508391" cy="1798379"/>
          </a:xfrm>
          <a:custGeom>
            <a:avLst/>
            <a:gdLst/>
            <a:ahLst/>
            <a:cxnLst/>
            <a:rect l="l" t="t" r="r" b="b"/>
            <a:pathLst>
              <a:path w="2262586" h="2697569">
                <a:moveTo>
                  <a:pt x="0" y="0"/>
                </a:moveTo>
                <a:lnTo>
                  <a:pt x="2262586" y="0"/>
                </a:lnTo>
                <a:lnTo>
                  <a:pt x="2262586" y="2697570"/>
                </a:lnTo>
                <a:lnTo>
                  <a:pt x="0" y="2697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sz="1200"/>
          </a:p>
        </p:txBody>
      </p:sp>
      <p:sp>
        <p:nvSpPr>
          <p:cNvPr id="15" name="Freeform 15"/>
          <p:cNvSpPr/>
          <p:nvPr/>
        </p:nvSpPr>
        <p:spPr>
          <a:xfrm>
            <a:off x="2984742" y="2041040"/>
            <a:ext cx="1686273" cy="1686273"/>
          </a:xfrm>
          <a:custGeom>
            <a:avLst/>
            <a:gdLst/>
            <a:ahLst/>
            <a:cxnLst/>
            <a:rect l="l" t="t" r="r" b="b"/>
            <a:pathLst>
              <a:path w="2529409" h="2529409">
                <a:moveTo>
                  <a:pt x="0" y="0"/>
                </a:moveTo>
                <a:lnTo>
                  <a:pt x="2529409" y="0"/>
                </a:lnTo>
                <a:lnTo>
                  <a:pt x="2529409" y="2529409"/>
                </a:lnTo>
                <a:lnTo>
                  <a:pt x="0" y="25294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sz="1200" dirty="0"/>
          </a:p>
        </p:txBody>
      </p:sp>
      <p:sp>
        <p:nvSpPr>
          <p:cNvPr id="16" name="Freeform 16"/>
          <p:cNvSpPr/>
          <p:nvPr/>
        </p:nvSpPr>
        <p:spPr>
          <a:xfrm>
            <a:off x="7713739" y="2765411"/>
            <a:ext cx="1587304" cy="681098"/>
          </a:xfrm>
          <a:custGeom>
            <a:avLst/>
            <a:gdLst/>
            <a:ahLst/>
            <a:cxnLst/>
            <a:rect l="l" t="t" r="r" b="b"/>
            <a:pathLst>
              <a:path w="2380956" h="1021647">
                <a:moveTo>
                  <a:pt x="0" y="0"/>
                </a:moveTo>
                <a:lnTo>
                  <a:pt x="2380956" y="0"/>
                </a:lnTo>
                <a:lnTo>
                  <a:pt x="2380956" y="1021647"/>
                </a:lnTo>
                <a:lnTo>
                  <a:pt x="0" y="10216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sz="1200"/>
          </a:p>
        </p:txBody>
      </p:sp>
      <p:grpSp>
        <p:nvGrpSpPr>
          <p:cNvPr id="17" name="Group 17"/>
          <p:cNvGrpSpPr/>
          <p:nvPr/>
        </p:nvGrpSpPr>
        <p:grpSpPr>
          <a:xfrm>
            <a:off x="9621164" y="1827670"/>
            <a:ext cx="2446905" cy="244690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s-MX" sz="1200"/>
            </a:p>
          </p:txBody>
        </p:sp>
        <p:sp>
          <p:nvSpPr>
            <p:cNvPr id="19" name="TextBox 19"/>
            <p:cNvSpPr txBox="1"/>
            <p:nvPr/>
          </p:nvSpPr>
          <p:spPr>
            <a:xfrm>
              <a:off x="76200" y="85725"/>
              <a:ext cx="660400" cy="650875"/>
            </a:xfrm>
            <a:prstGeom prst="rect">
              <a:avLst/>
            </a:prstGeom>
          </p:spPr>
          <p:txBody>
            <a:bodyPr lIns="38031" tIns="38031" rIns="38031" bIns="38031" rtlCol="0" anchor="ctr"/>
            <a:lstStyle/>
            <a:p>
              <a:pPr algn="ctr">
                <a:lnSpc>
                  <a:spcPts val="1829"/>
                </a:lnSpc>
              </a:pPr>
              <a:endParaRPr sz="1200"/>
            </a:p>
          </p:txBody>
        </p:sp>
      </p:grpSp>
      <p:sp>
        <p:nvSpPr>
          <p:cNvPr id="20" name="Freeform 20"/>
          <p:cNvSpPr/>
          <p:nvPr/>
        </p:nvSpPr>
        <p:spPr>
          <a:xfrm>
            <a:off x="10180904" y="2413998"/>
            <a:ext cx="1514666" cy="1288843"/>
          </a:xfrm>
          <a:custGeom>
            <a:avLst/>
            <a:gdLst/>
            <a:ahLst/>
            <a:cxnLst/>
            <a:rect l="l" t="t" r="r" b="b"/>
            <a:pathLst>
              <a:path w="2271999" h="1933265">
                <a:moveTo>
                  <a:pt x="0" y="0"/>
                </a:moveTo>
                <a:lnTo>
                  <a:pt x="2272000" y="0"/>
                </a:lnTo>
                <a:lnTo>
                  <a:pt x="2272000" y="1933265"/>
                </a:lnTo>
                <a:lnTo>
                  <a:pt x="0" y="19332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sz="1200"/>
          </a:p>
        </p:txBody>
      </p:sp>
      <p:grpSp>
        <p:nvGrpSpPr>
          <p:cNvPr id="21" name="Group 21"/>
          <p:cNvGrpSpPr/>
          <p:nvPr/>
        </p:nvGrpSpPr>
        <p:grpSpPr>
          <a:xfrm>
            <a:off x="320251" y="4522368"/>
            <a:ext cx="2511681" cy="1584756"/>
            <a:chOff x="0" y="0"/>
            <a:chExt cx="5023362" cy="3169512"/>
          </a:xfrm>
        </p:grpSpPr>
        <p:sp>
          <p:nvSpPr>
            <p:cNvPr id="22" name="TextBox 22"/>
            <p:cNvSpPr txBox="1"/>
            <p:nvPr/>
          </p:nvSpPr>
          <p:spPr>
            <a:xfrm>
              <a:off x="321794" y="912484"/>
              <a:ext cx="3905630" cy="2257028"/>
            </a:xfrm>
            <a:prstGeom prst="rect">
              <a:avLst/>
            </a:prstGeom>
          </p:spPr>
          <p:txBody>
            <a:bodyPr wrap="square" lIns="0" tIns="0" rIns="0" bIns="0" rtlCol="0" anchor="t">
              <a:spAutoFit/>
            </a:bodyPr>
            <a:lstStyle/>
            <a:p>
              <a:pPr algn="ctr">
                <a:lnSpc>
                  <a:spcPts val="2202"/>
                </a:lnSpc>
                <a:spcBef>
                  <a:spcPct val="0"/>
                </a:spcBef>
              </a:pPr>
              <a:r>
                <a:rPr lang="en-US" sz="1866" dirty="0">
                  <a:solidFill>
                    <a:srgbClr val="5C55AD"/>
                  </a:solidFill>
                  <a:latin typeface="Red Hat Display"/>
                  <a:ea typeface="Red Hat Display"/>
                  <a:cs typeface="Red Hat Display"/>
                  <a:sym typeface="Red Hat Display"/>
                </a:rPr>
                <a:t>National bodies: USEM, COPARMEX, CEM, CIAS and other allies.</a:t>
              </a:r>
            </a:p>
          </p:txBody>
        </p:sp>
        <p:sp>
          <p:nvSpPr>
            <p:cNvPr id="23" name="TextBox 23"/>
            <p:cNvSpPr txBox="1"/>
            <p:nvPr/>
          </p:nvSpPr>
          <p:spPr>
            <a:xfrm>
              <a:off x="0" y="0"/>
              <a:ext cx="5023362" cy="564258"/>
            </a:xfrm>
            <a:prstGeom prst="rect">
              <a:avLst/>
            </a:prstGeom>
          </p:spPr>
          <p:txBody>
            <a:bodyPr lIns="0" tIns="0" rIns="0" bIns="0" rtlCol="0" anchor="t">
              <a:spAutoFit/>
            </a:bodyPr>
            <a:lstStyle/>
            <a:p>
              <a:pPr algn="ctr">
                <a:lnSpc>
                  <a:spcPts val="2202"/>
                </a:lnSpc>
                <a:spcBef>
                  <a:spcPct val="0"/>
                </a:spcBef>
              </a:pPr>
              <a:r>
                <a:rPr lang="en-US" sz="1866" b="1" dirty="0">
                  <a:solidFill>
                    <a:srgbClr val="5C55AD"/>
                  </a:solidFill>
                  <a:latin typeface="Red Hat Display Bold"/>
                  <a:ea typeface="Red Hat Display Bold"/>
                  <a:cs typeface="Red Hat Display Bold"/>
                  <a:sym typeface="Red Hat Display Bold"/>
                </a:rPr>
                <a:t>Articulate</a:t>
              </a:r>
            </a:p>
          </p:txBody>
        </p:sp>
      </p:grpSp>
      <p:grpSp>
        <p:nvGrpSpPr>
          <p:cNvPr id="24" name="Group 24"/>
          <p:cNvGrpSpPr/>
          <p:nvPr/>
        </p:nvGrpSpPr>
        <p:grpSpPr>
          <a:xfrm>
            <a:off x="2639007" y="4530434"/>
            <a:ext cx="2511681" cy="1439227"/>
            <a:chOff x="0" y="0"/>
            <a:chExt cx="5023362" cy="2878456"/>
          </a:xfrm>
        </p:grpSpPr>
        <p:sp>
          <p:nvSpPr>
            <p:cNvPr id="25" name="TextBox 25"/>
            <p:cNvSpPr txBox="1"/>
            <p:nvPr/>
          </p:nvSpPr>
          <p:spPr>
            <a:xfrm>
              <a:off x="313304" y="1185683"/>
              <a:ext cx="4267200" cy="1692773"/>
            </a:xfrm>
            <a:prstGeom prst="rect">
              <a:avLst/>
            </a:prstGeom>
          </p:spPr>
          <p:txBody>
            <a:bodyPr wrap="square" lIns="0" tIns="0" rIns="0" bIns="0" rtlCol="0" anchor="t">
              <a:spAutoFit/>
            </a:bodyPr>
            <a:lstStyle/>
            <a:p>
              <a:pPr algn="ctr">
                <a:lnSpc>
                  <a:spcPts val="2202"/>
                </a:lnSpc>
                <a:spcBef>
                  <a:spcPct val="0"/>
                </a:spcBef>
              </a:pPr>
              <a:r>
                <a:rPr lang="en-US" sz="1866" dirty="0">
                  <a:solidFill>
                    <a:srgbClr val="5C55AD"/>
                  </a:solidFill>
                  <a:latin typeface="Red Hat Display"/>
                  <a:ea typeface="Red Hat Display"/>
                  <a:cs typeface="Red Hat Display"/>
                  <a:sym typeface="Red Hat Display"/>
                </a:rPr>
                <a:t>Communities and territories in parishes and care projects.</a:t>
              </a:r>
            </a:p>
          </p:txBody>
        </p:sp>
        <p:sp>
          <p:nvSpPr>
            <p:cNvPr id="26" name="TextBox 26"/>
            <p:cNvSpPr txBox="1"/>
            <p:nvPr/>
          </p:nvSpPr>
          <p:spPr>
            <a:xfrm>
              <a:off x="0" y="0"/>
              <a:ext cx="5023362" cy="564258"/>
            </a:xfrm>
            <a:prstGeom prst="rect">
              <a:avLst/>
            </a:prstGeom>
          </p:spPr>
          <p:txBody>
            <a:bodyPr lIns="0" tIns="0" rIns="0" bIns="0" rtlCol="0" anchor="t">
              <a:spAutoFit/>
            </a:bodyPr>
            <a:lstStyle/>
            <a:p>
              <a:pPr algn="ctr">
                <a:lnSpc>
                  <a:spcPts val="2202"/>
                </a:lnSpc>
                <a:spcBef>
                  <a:spcPct val="0"/>
                </a:spcBef>
              </a:pPr>
              <a:r>
                <a:rPr lang="en-US" sz="1866" b="1" dirty="0">
                  <a:solidFill>
                    <a:srgbClr val="5C55AD"/>
                  </a:solidFill>
                  <a:latin typeface="Red Hat Display Bold"/>
                  <a:ea typeface="Red Hat Display Bold"/>
                  <a:cs typeface="Red Hat Display Bold"/>
                  <a:sym typeface="Red Hat Display Bold"/>
                </a:rPr>
                <a:t>Land</a:t>
              </a:r>
            </a:p>
          </p:txBody>
        </p:sp>
      </p:grpSp>
      <p:grpSp>
        <p:nvGrpSpPr>
          <p:cNvPr id="27" name="Group 27"/>
          <p:cNvGrpSpPr/>
          <p:nvPr/>
        </p:nvGrpSpPr>
        <p:grpSpPr>
          <a:xfrm>
            <a:off x="7426767" y="4506063"/>
            <a:ext cx="2511681" cy="1902117"/>
            <a:chOff x="776096" y="-713813"/>
            <a:chExt cx="5023362" cy="3804235"/>
          </a:xfrm>
        </p:grpSpPr>
        <p:sp>
          <p:nvSpPr>
            <p:cNvPr id="28" name="TextBox 28"/>
            <p:cNvSpPr txBox="1"/>
            <p:nvPr/>
          </p:nvSpPr>
          <p:spPr>
            <a:xfrm>
              <a:off x="932212" y="269135"/>
              <a:ext cx="4564568" cy="2821287"/>
            </a:xfrm>
            <a:prstGeom prst="rect">
              <a:avLst/>
            </a:prstGeom>
          </p:spPr>
          <p:txBody>
            <a:bodyPr wrap="square" lIns="0" tIns="0" rIns="0" bIns="0" rtlCol="0" anchor="t">
              <a:spAutoFit/>
            </a:bodyPr>
            <a:lstStyle/>
            <a:p>
              <a:pPr algn="ctr">
                <a:lnSpc>
                  <a:spcPts val="2202"/>
                </a:lnSpc>
                <a:spcBef>
                  <a:spcPct val="0"/>
                </a:spcBef>
              </a:pPr>
              <a:r>
                <a:rPr lang="en-US" sz="1866" dirty="0">
                  <a:solidFill>
                    <a:srgbClr val="5C55AD"/>
                  </a:solidFill>
                  <a:latin typeface="Red Hat Display"/>
                  <a:ea typeface="Red Hat Display"/>
                  <a:cs typeface="Red Hat Display"/>
                  <a:sym typeface="Red Hat Display"/>
                </a:rPr>
                <a:t>Strengthen families through methodologies, programs, projects and campaigns.</a:t>
              </a:r>
            </a:p>
          </p:txBody>
        </p:sp>
        <p:sp>
          <p:nvSpPr>
            <p:cNvPr id="29" name="TextBox 29"/>
            <p:cNvSpPr txBox="1"/>
            <p:nvPr/>
          </p:nvSpPr>
          <p:spPr>
            <a:xfrm>
              <a:off x="776096" y="-713813"/>
              <a:ext cx="5023362" cy="564258"/>
            </a:xfrm>
            <a:prstGeom prst="rect">
              <a:avLst/>
            </a:prstGeom>
          </p:spPr>
          <p:txBody>
            <a:bodyPr lIns="0" tIns="0" rIns="0" bIns="0" rtlCol="0" anchor="t">
              <a:spAutoFit/>
            </a:bodyPr>
            <a:lstStyle/>
            <a:p>
              <a:pPr algn="ctr">
                <a:lnSpc>
                  <a:spcPts val="2202"/>
                </a:lnSpc>
                <a:spcBef>
                  <a:spcPct val="0"/>
                </a:spcBef>
              </a:pPr>
              <a:r>
                <a:rPr lang="en-US" sz="1866" b="1" dirty="0">
                  <a:solidFill>
                    <a:srgbClr val="5C55AD"/>
                  </a:solidFill>
                  <a:latin typeface="Red Hat Display Bold"/>
                  <a:ea typeface="Red Hat Display Bold"/>
                  <a:cs typeface="Red Hat Display Bold"/>
                  <a:sym typeface="Red Hat Display Bold"/>
                </a:rPr>
                <a:t>Accompany and train</a:t>
              </a:r>
            </a:p>
          </p:txBody>
        </p:sp>
      </p:grpSp>
      <p:grpSp>
        <p:nvGrpSpPr>
          <p:cNvPr id="30" name="Group 30"/>
          <p:cNvGrpSpPr/>
          <p:nvPr/>
        </p:nvGrpSpPr>
        <p:grpSpPr>
          <a:xfrm>
            <a:off x="2218788" y="489668"/>
            <a:ext cx="8652412" cy="1184315"/>
            <a:chOff x="0" y="9525"/>
            <a:chExt cx="14425295" cy="2368630"/>
          </a:xfrm>
        </p:grpSpPr>
        <p:sp>
          <p:nvSpPr>
            <p:cNvPr id="31" name="TextBox 31"/>
            <p:cNvSpPr txBox="1"/>
            <p:nvPr/>
          </p:nvSpPr>
          <p:spPr>
            <a:xfrm>
              <a:off x="0" y="9525"/>
              <a:ext cx="14425295" cy="1308050"/>
            </a:xfrm>
            <a:prstGeom prst="rect">
              <a:avLst/>
            </a:prstGeom>
          </p:spPr>
          <p:txBody>
            <a:bodyPr lIns="0" tIns="0" rIns="0" bIns="0" rtlCol="0" anchor="t">
              <a:spAutoFit/>
            </a:bodyPr>
            <a:lstStyle/>
            <a:p>
              <a:pPr algn="ctr">
                <a:lnSpc>
                  <a:spcPts val="5114"/>
                </a:lnSpc>
                <a:spcBef>
                  <a:spcPct val="0"/>
                </a:spcBef>
              </a:pPr>
              <a:r>
                <a:rPr lang="en-US" sz="4334" b="1" dirty="0">
                  <a:solidFill>
                    <a:schemeClr val="accent1">
                      <a:lumMod val="75000"/>
                    </a:schemeClr>
                  </a:solidFill>
                  <a:latin typeface="Montaser Arabic Bold"/>
                  <a:ea typeface="Montaser Arabic Bold"/>
                  <a:cs typeface="Montaser Arabic Bold"/>
                  <a:sym typeface="Montaser Arabic Bold"/>
                </a:rPr>
                <a:t>Strategy of implementation</a:t>
              </a:r>
            </a:p>
          </p:txBody>
        </p:sp>
        <p:sp>
          <p:nvSpPr>
            <p:cNvPr id="32" name="TextBox 32"/>
            <p:cNvSpPr txBox="1"/>
            <p:nvPr/>
          </p:nvSpPr>
          <p:spPr>
            <a:xfrm>
              <a:off x="0" y="1583065"/>
              <a:ext cx="14363005" cy="795090"/>
            </a:xfrm>
            <a:prstGeom prst="rect">
              <a:avLst/>
            </a:prstGeom>
          </p:spPr>
          <p:txBody>
            <a:bodyPr lIns="0" tIns="0" rIns="0" bIns="0" rtlCol="0" anchor="t">
              <a:spAutoFit/>
            </a:bodyPr>
            <a:lstStyle/>
            <a:p>
              <a:pPr algn="ctr">
                <a:lnSpc>
                  <a:spcPts val="3146"/>
                </a:lnSpc>
                <a:spcBef>
                  <a:spcPct val="0"/>
                </a:spcBef>
              </a:pPr>
              <a:r>
                <a:rPr lang="en-US" sz="2666" dirty="0">
                  <a:solidFill>
                    <a:srgbClr val="1E1E49"/>
                  </a:solidFill>
                  <a:latin typeface="Red Hat Display"/>
                  <a:ea typeface="Red Hat Display"/>
                  <a:cs typeface="Red Hat Display"/>
                  <a:sym typeface="Red Hat Display"/>
                </a:rPr>
                <a:t>Key actions of the projects</a:t>
              </a:r>
            </a:p>
          </p:txBody>
        </p:sp>
      </p:grpSp>
      <p:grpSp>
        <p:nvGrpSpPr>
          <p:cNvPr id="33" name="Group 33"/>
          <p:cNvGrpSpPr/>
          <p:nvPr/>
        </p:nvGrpSpPr>
        <p:grpSpPr>
          <a:xfrm>
            <a:off x="9867504" y="4542647"/>
            <a:ext cx="2511681" cy="1955970"/>
            <a:chOff x="386287" y="-343918"/>
            <a:chExt cx="5023362" cy="3911941"/>
          </a:xfrm>
        </p:grpSpPr>
        <p:sp>
          <p:nvSpPr>
            <p:cNvPr id="34" name="TextBox 34"/>
            <p:cNvSpPr txBox="1"/>
            <p:nvPr/>
          </p:nvSpPr>
          <p:spPr>
            <a:xfrm>
              <a:off x="769879" y="746736"/>
              <a:ext cx="4256182" cy="2821287"/>
            </a:xfrm>
            <a:prstGeom prst="rect">
              <a:avLst/>
            </a:prstGeom>
          </p:spPr>
          <p:txBody>
            <a:bodyPr wrap="square" lIns="0" tIns="0" rIns="0" bIns="0" rtlCol="0" anchor="t">
              <a:spAutoFit/>
            </a:bodyPr>
            <a:lstStyle/>
            <a:p>
              <a:pPr algn="ctr">
                <a:lnSpc>
                  <a:spcPts val="2202"/>
                </a:lnSpc>
                <a:spcBef>
                  <a:spcPct val="0"/>
                </a:spcBef>
              </a:pPr>
              <a:r>
                <a:rPr lang="en-US" sz="1866" dirty="0">
                  <a:solidFill>
                    <a:srgbClr val="5C55AD"/>
                  </a:solidFill>
                  <a:latin typeface="Red Hat Display"/>
                  <a:ea typeface="Red Hat Display"/>
                  <a:cs typeface="Red Hat Display"/>
                  <a:sym typeface="Red Hat Display"/>
                </a:rPr>
                <a:t>Actions by business that promote inclusive, economic and productive development.</a:t>
              </a:r>
            </a:p>
          </p:txBody>
        </p:sp>
        <p:sp>
          <p:nvSpPr>
            <p:cNvPr id="35" name="TextBox 35"/>
            <p:cNvSpPr txBox="1"/>
            <p:nvPr/>
          </p:nvSpPr>
          <p:spPr>
            <a:xfrm>
              <a:off x="386287" y="-343918"/>
              <a:ext cx="5023362" cy="564258"/>
            </a:xfrm>
            <a:prstGeom prst="rect">
              <a:avLst/>
            </a:prstGeom>
          </p:spPr>
          <p:txBody>
            <a:bodyPr lIns="0" tIns="0" rIns="0" bIns="0" rtlCol="0" anchor="t">
              <a:spAutoFit/>
            </a:bodyPr>
            <a:lstStyle/>
            <a:p>
              <a:pPr algn="ctr">
                <a:lnSpc>
                  <a:spcPts val="2202"/>
                </a:lnSpc>
                <a:spcBef>
                  <a:spcPct val="0"/>
                </a:spcBef>
              </a:pPr>
              <a:r>
                <a:rPr lang="en-US" sz="1866" b="1" dirty="0">
                  <a:solidFill>
                    <a:srgbClr val="5C55AD"/>
                  </a:solidFill>
                  <a:latin typeface="Red Hat Display Bold"/>
                  <a:ea typeface="Red Hat Display Bold"/>
                  <a:cs typeface="Red Hat Display Bold"/>
                  <a:sym typeface="Red Hat Display Bold"/>
                </a:rPr>
                <a:t>Detonate</a:t>
              </a:r>
            </a:p>
          </p:txBody>
        </p:sp>
      </p:grpSp>
      <p:grpSp>
        <p:nvGrpSpPr>
          <p:cNvPr id="36" name="Group 8">
            <a:extLst>
              <a:ext uri="{FF2B5EF4-FFF2-40B4-BE49-F238E27FC236}">
                <a16:creationId xmlns:a16="http://schemas.microsoft.com/office/drawing/2014/main" id="{31D681B9-3101-8984-D234-62EB5874E316}"/>
              </a:ext>
            </a:extLst>
          </p:cNvPr>
          <p:cNvGrpSpPr/>
          <p:nvPr/>
        </p:nvGrpSpPr>
        <p:grpSpPr>
          <a:xfrm>
            <a:off x="4885988" y="1752600"/>
            <a:ext cx="2446905" cy="2446905"/>
            <a:chOff x="0" y="0"/>
            <a:chExt cx="812800" cy="812800"/>
          </a:xfrm>
        </p:grpSpPr>
        <p:sp>
          <p:nvSpPr>
            <p:cNvPr id="37" name="Freeform 9">
              <a:extLst>
                <a:ext uri="{FF2B5EF4-FFF2-40B4-BE49-F238E27FC236}">
                  <a16:creationId xmlns:a16="http://schemas.microsoft.com/office/drawing/2014/main" id="{0E603BAC-3668-3721-5B49-D8B4558ACA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s-MX" sz="1200"/>
            </a:p>
          </p:txBody>
        </p:sp>
        <p:sp>
          <p:nvSpPr>
            <p:cNvPr id="38" name="TextBox 10">
              <a:extLst>
                <a:ext uri="{FF2B5EF4-FFF2-40B4-BE49-F238E27FC236}">
                  <a16:creationId xmlns:a16="http://schemas.microsoft.com/office/drawing/2014/main" id="{9ED25F97-D45C-5373-27B2-1A061EDEE141}"/>
                </a:ext>
              </a:extLst>
            </p:cNvPr>
            <p:cNvSpPr txBox="1"/>
            <p:nvPr/>
          </p:nvSpPr>
          <p:spPr>
            <a:xfrm>
              <a:off x="76200" y="85725"/>
              <a:ext cx="660400" cy="650875"/>
            </a:xfrm>
            <a:prstGeom prst="rect">
              <a:avLst/>
            </a:prstGeom>
          </p:spPr>
          <p:txBody>
            <a:bodyPr lIns="38031" tIns="38031" rIns="38031" bIns="38031" rtlCol="0" anchor="ctr"/>
            <a:lstStyle/>
            <a:p>
              <a:pPr algn="ctr">
                <a:lnSpc>
                  <a:spcPts val="1829"/>
                </a:lnSpc>
              </a:pPr>
              <a:endParaRPr sz="1200"/>
            </a:p>
          </p:txBody>
        </p:sp>
      </p:grpSp>
      <p:sp>
        <p:nvSpPr>
          <p:cNvPr id="43" name="TextBox 25">
            <a:extLst>
              <a:ext uri="{FF2B5EF4-FFF2-40B4-BE49-F238E27FC236}">
                <a16:creationId xmlns:a16="http://schemas.microsoft.com/office/drawing/2014/main" id="{A373F982-286A-75D2-A928-3078C0F1DC92}"/>
              </a:ext>
            </a:extLst>
          </p:cNvPr>
          <p:cNvSpPr txBox="1"/>
          <p:nvPr/>
        </p:nvSpPr>
        <p:spPr>
          <a:xfrm>
            <a:off x="5115385" y="5070223"/>
            <a:ext cx="2009519" cy="1410643"/>
          </a:xfrm>
          <a:prstGeom prst="rect">
            <a:avLst/>
          </a:prstGeom>
        </p:spPr>
        <p:txBody>
          <a:bodyPr wrap="square" lIns="0" tIns="0" rIns="0" bIns="0" rtlCol="0" anchor="t">
            <a:spAutoFit/>
          </a:bodyPr>
          <a:lstStyle/>
          <a:p>
            <a:pPr algn="ctr">
              <a:lnSpc>
                <a:spcPts val="2202"/>
              </a:lnSpc>
              <a:spcBef>
                <a:spcPct val="0"/>
              </a:spcBef>
            </a:pPr>
            <a:r>
              <a:rPr lang="en-US" sz="1866" dirty="0">
                <a:solidFill>
                  <a:srgbClr val="5C55AD"/>
                </a:solidFill>
                <a:latin typeface="Red Hat Display"/>
                <a:ea typeface="Red Hat Display"/>
                <a:cs typeface="Red Hat Display"/>
                <a:sym typeface="Red Hat Display"/>
              </a:rPr>
              <a:t>Apply the inclusive development stoplight system in parishes and/or communities.</a:t>
            </a:r>
          </a:p>
        </p:txBody>
      </p:sp>
      <p:sp>
        <p:nvSpPr>
          <p:cNvPr id="44" name="TextBox 26">
            <a:extLst>
              <a:ext uri="{FF2B5EF4-FFF2-40B4-BE49-F238E27FC236}">
                <a16:creationId xmlns:a16="http://schemas.microsoft.com/office/drawing/2014/main" id="{CE90AB5E-D3F9-9125-35FE-D82BE2C7CAE5}"/>
              </a:ext>
            </a:extLst>
          </p:cNvPr>
          <p:cNvSpPr txBox="1"/>
          <p:nvPr/>
        </p:nvSpPr>
        <p:spPr>
          <a:xfrm>
            <a:off x="4780256" y="4528872"/>
            <a:ext cx="2511681" cy="282129"/>
          </a:xfrm>
          <a:prstGeom prst="rect">
            <a:avLst/>
          </a:prstGeom>
        </p:spPr>
        <p:txBody>
          <a:bodyPr lIns="0" tIns="0" rIns="0" bIns="0" rtlCol="0" anchor="t">
            <a:spAutoFit/>
          </a:bodyPr>
          <a:lstStyle/>
          <a:p>
            <a:pPr algn="ctr">
              <a:lnSpc>
                <a:spcPts val="2202"/>
              </a:lnSpc>
              <a:spcBef>
                <a:spcPct val="0"/>
              </a:spcBef>
            </a:pPr>
            <a:r>
              <a:rPr lang="en-US" sz="1866" b="1" dirty="0">
                <a:solidFill>
                  <a:srgbClr val="5C55AD"/>
                </a:solidFill>
                <a:latin typeface="Red Hat Display Bold"/>
                <a:ea typeface="Red Hat Display Bold"/>
                <a:cs typeface="Red Hat Display Bold"/>
                <a:sym typeface="Red Hat Display Bold"/>
              </a:rPr>
              <a:t>Diagnose</a:t>
            </a:r>
          </a:p>
        </p:txBody>
      </p:sp>
      <p:sp>
        <p:nvSpPr>
          <p:cNvPr id="45" name="Freeform 8">
            <a:extLst>
              <a:ext uri="{FF2B5EF4-FFF2-40B4-BE49-F238E27FC236}">
                <a16:creationId xmlns:a16="http://schemas.microsoft.com/office/drawing/2014/main" id="{F2CFF4D7-6FAE-C6E6-969F-0F9F1B3E6BA3}"/>
              </a:ext>
            </a:extLst>
          </p:cNvPr>
          <p:cNvSpPr/>
          <p:nvPr/>
        </p:nvSpPr>
        <p:spPr>
          <a:xfrm>
            <a:off x="5135416" y="2372023"/>
            <a:ext cx="2036395" cy="1229499"/>
          </a:xfrm>
          <a:custGeom>
            <a:avLst/>
            <a:gdLst/>
            <a:ahLst/>
            <a:cxnLst/>
            <a:rect l="l" t="t" r="r" b="b"/>
            <a:pathLst>
              <a:path w="7312307" h="3957516">
                <a:moveTo>
                  <a:pt x="0" y="0"/>
                </a:moveTo>
                <a:lnTo>
                  <a:pt x="7312307" y="0"/>
                </a:lnTo>
                <a:lnTo>
                  <a:pt x="7312307" y="3957516"/>
                </a:lnTo>
                <a:lnTo>
                  <a:pt x="0" y="3957516"/>
                </a:lnTo>
                <a:lnTo>
                  <a:pt x="0" y="0"/>
                </a:lnTo>
                <a:close/>
              </a:path>
            </a:pathLst>
          </a:custGeom>
          <a:blipFill dpi="0" rotWithShape="1">
            <a:blip r:embed="rId11"/>
            <a:srcRect/>
            <a:stretch>
              <a:fillRect/>
            </a:stretch>
          </a:blipFill>
        </p:spPr>
        <p:txBody>
          <a:bodyPr/>
          <a:lstStyle/>
          <a:p>
            <a:endParaRPr lang="es-MX"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185078"/>
            <a:ext cx="843428" cy="84342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9423"/>
            </a:solidFill>
          </p:spPr>
          <p:txBody>
            <a:bodyPr/>
            <a:lstStyle/>
            <a:p>
              <a:endParaRPr lang="es-MX" sz="1200"/>
            </a:p>
          </p:txBody>
        </p:sp>
        <p:sp>
          <p:nvSpPr>
            <p:cNvPr id="4" name="TextBox 4"/>
            <p:cNvSpPr txBox="1"/>
            <p:nvPr/>
          </p:nvSpPr>
          <p:spPr>
            <a:xfrm>
              <a:off x="76200" y="85725"/>
              <a:ext cx="660400" cy="650875"/>
            </a:xfrm>
            <a:prstGeom prst="rect">
              <a:avLst/>
            </a:prstGeom>
          </p:spPr>
          <p:txBody>
            <a:bodyPr lIns="33867" tIns="33867" rIns="33867" bIns="33867" rtlCol="0" anchor="ctr"/>
            <a:lstStyle/>
            <a:p>
              <a:pPr algn="ctr">
                <a:lnSpc>
                  <a:spcPts val="1829"/>
                </a:lnSpc>
              </a:pPr>
              <a:endParaRPr sz="1200"/>
            </a:p>
          </p:txBody>
        </p:sp>
      </p:grpSp>
      <p:grpSp>
        <p:nvGrpSpPr>
          <p:cNvPr id="5" name="Group 5"/>
          <p:cNvGrpSpPr/>
          <p:nvPr/>
        </p:nvGrpSpPr>
        <p:grpSpPr>
          <a:xfrm>
            <a:off x="685800" y="3429000"/>
            <a:ext cx="843428" cy="84342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9423"/>
            </a:solidFill>
          </p:spPr>
          <p:txBody>
            <a:bodyPr/>
            <a:lstStyle/>
            <a:p>
              <a:endParaRPr lang="es-MX" sz="1200"/>
            </a:p>
          </p:txBody>
        </p:sp>
        <p:sp>
          <p:nvSpPr>
            <p:cNvPr id="7" name="TextBox 7"/>
            <p:cNvSpPr txBox="1"/>
            <p:nvPr/>
          </p:nvSpPr>
          <p:spPr>
            <a:xfrm>
              <a:off x="76200" y="85725"/>
              <a:ext cx="660400" cy="650875"/>
            </a:xfrm>
            <a:prstGeom prst="rect">
              <a:avLst/>
            </a:prstGeom>
          </p:spPr>
          <p:txBody>
            <a:bodyPr lIns="33867" tIns="33867" rIns="33867" bIns="33867" rtlCol="0" anchor="ctr"/>
            <a:lstStyle/>
            <a:p>
              <a:pPr algn="ctr">
                <a:lnSpc>
                  <a:spcPts val="1829"/>
                </a:lnSpc>
              </a:pPr>
              <a:endParaRPr sz="1200"/>
            </a:p>
          </p:txBody>
        </p:sp>
      </p:grpSp>
      <p:grpSp>
        <p:nvGrpSpPr>
          <p:cNvPr id="8" name="Group 8"/>
          <p:cNvGrpSpPr/>
          <p:nvPr/>
        </p:nvGrpSpPr>
        <p:grpSpPr>
          <a:xfrm>
            <a:off x="685800" y="5750486"/>
            <a:ext cx="843428" cy="84342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9423"/>
            </a:solidFill>
          </p:spPr>
          <p:txBody>
            <a:bodyPr/>
            <a:lstStyle/>
            <a:p>
              <a:endParaRPr lang="es-MX" sz="1200"/>
            </a:p>
          </p:txBody>
        </p:sp>
        <p:sp>
          <p:nvSpPr>
            <p:cNvPr id="10" name="TextBox 10"/>
            <p:cNvSpPr txBox="1"/>
            <p:nvPr/>
          </p:nvSpPr>
          <p:spPr>
            <a:xfrm>
              <a:off x="76200" y="85725"/>
              <a:ext cx="660400" cy="650875"/>
            </a:xfrm>
            <a:prstGeom prst="rect">
              <a:avLst/>
            </a:prstGeom>
          </p:spPr>
          <p:txBody>
            <a:bodyPr lIns="33867" tIns="33867" rIns="33867" bIns="33867" rtlCol="0" anchor="ctr"/>
            <a:lstStyle/>
            <a:p>
              <a:pPr algn="ctr">
                <a:lnSpc>
                  <a:spcPts val="1829"/>
                </a:lnSpc>
              </a:pPr>
              <a:endParaRPr sz="1200"/>
            </a:p>
          </p:txBody>
        </p:sp>
      </p:grpSp>
      <p:grpSp>
        <p:nvGrpSpPr>
          <p:cNvPr id="11" name="Group 11"/>
          <p:cNvGrpSpPr/>
          <p:nvPr/>
        </p:nvGrpSpPr>
        <p:grpSpPr>
          <a:xfrm>
            <a:off x="9181613" y="-773548"/>
            <a:ext cx="4649175" cy="7297755"/>
            <a:chOff x="0" y="0"/>
            <a:chExt cx="1836711" cy="2883064"/>
          </a:xfrm>
        </p:grpSpPr>
        <p:sp>
          <p:nvSpPr>
            <p:cNvPr id="12" name="Freeform 12"/>
            <p:cNvSpPr/>
            <p:nvPr/>
          </p:nvSpPr>
          <p:spPr>
            <a:xfrm>
              <a:off x="0" y="0"/>
              <a:ext cx="1836711" cy="2883064"/>
            </a:xfrm>
            <a:custGeom>
              <a:avLst/>
              <a:gdLst/>
              <a:ahLst/>
              <a:cxnLst/>
              <a:rect l="l" t="t" r="r" b="b"/>
              <a:pathLst>
                <a:path w="1836711" h="2883064">
                  <a:moveTo>
                    <a:pt x="56618" y="0"/>
                  </a:moveTo>
                  <a:lnTo>
                    <a:pt x="1780093" y="0"/>
                  </a:lnTo>
                  <a:cubicBezTo>
                    <a:pt x="1811362" y="0"/>
                    <a:pt x="1836711" y="25349"/>
                    <a:pt x="1836711" y="56618"/>
                  </a:cubicBezTo>
                  <a:lnTo>
                    <a:pt x="1836711" y="2826446"/>
                  </a:lnTo>
                  <a:cubicBezTo>
                    <a:pt x="1836711" y="2841462"/>
                    <a:pt x="1830746" y="2855863"/>
                    <a:pt x="1820128" y="2866481"/>
                  </a:cubicBezTo>
                  <a:cubicBezTo>
                    <a:pt x="1809510" y="2877098"/>
                    <a:pt x="1795109" y="2883064"/>
                    <a:pt x="1780093" y="2883064"/>
                  </a:cubicBezTo>
                  <a:lnTo>
                    <a:pt x="56618" y="2883064"/>
                  </a:lnTo>
                  <a:cubicBezTo>
                    <a:pt x="25349" y="2883064"/>
                    <a:pt x="0" y="2857715"/>
                    <a:pt x="0" y="2826446"/>
                  </a:cubicBezTo>
                  <a:lnTo>
                    <a:pt x="0" y="56618"/>
                  </a:lnTo>
                  <a:cubicBezTo>
                    <a:pt x="0" y="41602"/>
                    <a:pt x="5965" y="27201"/>
                    <a:pt x="16583" y="16583"/>
                  </a:cubicBezTo>
                  <a:cubicBezTo>
                    <a:pt x="27201" y="5965"/>
                    <a:pt x="41602" y="0"/>
                    <a:pt x="56618" y="0"/>
                  </a:cubicBezTo>
                  <a:close/>
                </a:path>
              </a:pathLst>
            </a:custGeom>
            <a:solidFill>
              <a:srgbClr val="E3E7F1"/>
            </a:solidFill>
          </p:spPr>
          <p:txBody>
            <a:bodyPr/>
            <a:lstStyle/>
            <a:p>
              <a:endParaRPr lang="es-MX" sz="1200"/>
            </a:p>
          </p:txBody>
        </p:sp>
        <p:sp>
          <p:nvSpPr>
            <p:cNvPr id="13" name="TextBox 13"/>
            <p:cNvSpPr txBox="1"/>
            <p:nvPr/>
          </p:nvSpPr>
          <p:spPr>
            <a:xfrm>
              <a:off x="0" y="9525"/>
              <a:ext cx="1836711" cy="2873539"/>
            </a:xfrm>
            <a:prstGeom prst="rect">
              <a:avLst/>
            </a:prstGeom>
          </p:spPr>
          <p:txBody>
            <a:bodyPr lIns="33867" tIns="33867" rIns="33867" bIns="33867" rtlCol="0" anchor="ctr"/>
            <a:lstStyle/>
            <a:p>
              <a:pPr algn="ctr">
                <a:lnSpc>
                  <a:spcPts val="1829"/>
                </a:lnSpc>
              </a:pPr>
              <a:endParaRPr sz="1200"/>
            </a:p>
          </p:txBody>
        </p:sp>
      </p:grpSp>
      <p:grpSp>
        <p:nvGrpSpPr>
          <p:cNvPr id="14" name="Group 14"/>
          <p:cNvGrpSpPr/>
          <p:nvPr/>
        </p:nvGrpSpPr>
        <p:grpSpPr>
          <a:xfrm>
            <a:off x="7848600" y="685800"/>
            <a:ext cx="3657600" cy="5486400"/>
            <a:chOff x="0" y="0"/>
            <a:chExt cx="6350000" cy="9525000"/>
          </a:xfrm>
        </p:grpSpPr>
        <p:sp>
          <p:nvSpPr>
            <p:cNvPr id="15" name="Freeform 15"/>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12555" r="-87444"/>
              </a:stretch>
            </a:blipFill>
          </p:spPr>
          <p:txBody>
            <a:bodyPr/>
            <a:lstStyle/>
            <a:p>
              <a:endParaRPr lang="es-MX" sz="1200"/>
            </a:p>
          </p:txBody>
        </p:sp>
      </p:grpSp>
      <p:grpSp>
        <p:nvGrpSpPr>
          <p:cNvPr id="16" name="Group 16"/>
          <p:cNvGrpSpPr/>
          <p:nvPr/>
        </p:nvGrpSpPr>
        <p:grpSpPr>
          <a:xfrm>
            <a:off x="685800" y="4672478"/>
            <a:ext cx="843428" cy="84342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9423"/>
            </a:solidFill>
          </p:spPr>
          <p:txBody>
            <a:bodyPr/>
            <a:lstStyle/>
            <a:p>
              <a:endParaRPr lang="es-MX" sz="1200"/>
            </a:p>
          </p:txBody>
        </p:sp>
        <p:sp>
          <p:nvSpPr>
            <p:cNvPr id="18" name="TextBox 18"/>
            <p:cNvSpPr txBox="1"/>
            <p:nvPr/>
          </p:nvSpPr>
          <p:spPr>
            <a:xfrm>
              <a:off x="76200" y="85725"/>
              <a:ext cx="660400" cy="650875"/>
            </a:xfrm>
            <a:prstGeom prst="rect">
              <a:avLst/>
            </a:prstGeom>
          </p:spPr>
          <p:txBody>
            <a:bodyPr lIns="33867" tIns="33867" rIns="33867" bIns="33867" rtlCol="0" anchor="ctr"/>
            <a:lstStyle/>
            <a:p>
              <a:pPr algn="ctr">
                <a:lnSpc>
                  <a:spcPts val="1829"/>
                </a:lnSpc>
              </a:pPr>
              <a:endParaRPr sz="1200"/>
            </a:p>
          </p:txBody>
        </p:sp>
      </p:grpSp>
      <p:sp>
        <p:nvSpPr>
          <p:cNvPr id="19" name="Freeform 19"/>
          <p:cNvSpPr/>
          <p:nvPr/>
        </p:nvSpPr>
        <p:spPr>
          <a:xfrm>
            <a:off x="752385" y="2290715"/>
            <a:ext cx="776843" cy="632156"/>
          </a:xfrm>
          <a:custGeom>
            <a:avLst/>
            <a:gdLst/>
            <a:ahLst/>
            <a:cxnLst/>
            <a:rect l="l" t="t" r="r" b="b"/>
            <a:pathLst>
              <a:path w="1165264" h="948234">
                <a:moveTo>
                  <a:pt x="0" y="0"/>
                </a:moveTo>
                <a:lnTo>
                  <a:pt x="1165264" y="0"/>
                </a:lnTo>
                <a:lnTo>
                  <a:pt x="1165264" y="948234"/>
                </a:lnTo>
                <a:lnTo>
                  <a:pt x="0" y="9482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sz="1200"/>
          </a:p>
        </p:txBody>
      </p:sp>
      <p:sp>
        <p:nvSpPr>
          <p:cNvPr id="20" name="Freeform 20"/>
          <p:cNvSpPr/>
          <p:nvPr/>
        </p:nvSpPr>
        <p:spPr>
          <a:xfrm>
            <a:off x="798611" y="3541811"/>
            <a:ext cx="617807" cy="617807"/>
          </a:xfrm>
          <a:custGeom>
            <a:avLst/>
            <a:gdLst/>
            <a:ahLst/>
            <a:cxnLst/>
            <a:rect l="l" t="t" r="r" b="b"/>
            <a:pathLst>
              <a:path w="926711" h="926711">
                <a:moveTo>
                  <a:pt x="0" y="0"/>
                </a:moveTo>
                <a:lnTo>
                  <a:pt x="926711" y="0"/>
                </a:lnTo>
                <a:lnTo>
                  <a:pt x="926711" y="926711"/>
                </a:lnTo>
                <a:lnTo>
                  <a:pt x="0" y="9267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sz="1200"/>
          </a:p>
        </p:txBody>
      </p:sp>
      <p:sp>
        <p:nvSpPr>
          <p:cNvPr id="21" name="Freeform 21"/>
          <p:cNvSpPr/>
          <p:nvPr/>
        </p:nvSpPr>
        <p:spPr>
          <a:xfrm>
            <a:off x="764462" y="4780429"/>
            <a:ext cx="686105" cy="536019"/>
          </a:xfrm>
          <a:custGeom>
            <a:avLst/>
            <a:gdLst/>
            <a:ahLst/>
            <a:cxnLst/>
            <a:rect l="l" t="t" r="r" b="b"/>
            <a:pathLst>
              <a:path w="1029158" h="804029">
                <a:moveTo>
                  <a:pt x="0" y="0"/>
                </a:moveTo>
                <a:lnTo>
                  <a:pt x="1029158" y="0"/>
                </a:lnTo>
                <a:lnTo>
                  <a:pt x="1029158" y="804030"/>
                </a:lnTo>
                <a:lnTo>
                  <a:pt x="0" y="8040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sz="1200"/>
          </a:p>
        </p:txBody>
      </p:sp>
      <p:sp>
        <p:nvSpPr>
          <p:cNvPr id="22" name="Freeform 22"/>
          <p:cNvSpPr/>
          <p:nvPr/>
        </p:nvSpPr>
        <p:spPr>
          <a:xfrm>
            <a:off x="830196" y="5862791"/>
            <a:ext cx="620371" cy="618819"/>
          </a:xfrm>
          <a:custGeom>
            <a:avLst/>
            <a:gdLst/>
            <a:ahLst/>
            <a:cxnLst/>
            <a:rect l="l" t="t" r="r" b="b"/>
            <a:pathLst>
              <a:path w="930556" h="928229">
                <a:moveTo>
                  <a:pt x="0" y="0"/>
                </a:moveTo>
                <a:lnTo>
                  <a:pt x="930556" y="0"/>
                </a:lnTo>
                <a:lnTo>
                  <a:pt x="930556" y="928230"/>
                </a:lnTo>
                <a:lnTo>
                  <a:pt x="0" y="9282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sz="1200"/>
          </a:p>
        </p:txBody>
      </p:sp>
      <p:sp>
        <p:nvSpPr>
          <p:cNvPr id="23" name="TextBox 23"/>
          <p:cNvSpPr txBox="1"/>
          <p:nvPr/>
        </p:nvSpPr>
        <p:spPr>
          <a:xfrm>
            <a:off x="1650858" y="3464002"/>
            <a:ext cx="5715142" cy="829330"/>
          </a:xfrm>
          <a:prstGeom prst="rect">
            <a:avLst/>
          </a:prstGeom>
        </p:spPr>
        <p:txBody>
          <a:bodyPr wrap="square" lIns="0" tIns="0" rIns="0" bIns="0" rtlCol="0" anchor="t">
            <a:spAutoFit/>
          </a:bodyPr>
          <a:lstStyle/>
          <a:p>
            <a:pPr>
              <a:lnSpc>
                <a:spcPts val="2165"/>
              </a:lnSpc>
            </a:pPr>
            <a:r>
              <a:rPr lang="en-US" sz="1580" dirty="0">
                <a:solidFill>
                  <a:srgbClr val="5C55AD"/>
                </a:solidFill>
                <a:latin typeface="Red Hat Display"/>
                <a:ea typeface="Red Hat Display"/>
                <a:cs typeface="Red Hat Display"/>
                <a:sym typeface="Red Hat Display"/>
              </a:rPr>
              <a:t>From an economic and productive perspective, companies contribute to strengthening conditions for savings, productivity, business culture, family finances  and investment.</a:t>
            </a:r>
          </a:p>
        </p:txBody>
      </p:sp>
      <p:sp>
        <p:nvSpPr>
          <p:cNvPr id="26" name="TextBox 26"/>
          <p:cNvSpPr txBox="1"/>
          <p:nvPr/>
        </p:nvSpPr>
        <p:spPr>
          <a:xfrm>
            <a:off x="889334" y="432245"/>
            <a:ext cx="8813800" cy="1279966"/>
          </a:xfrm>
          <a:prstGeom prst="rect">
            <a:avLst/>
          </a:prstGeom>
        </p:spPr>
        <p:txBody>
          <a:bodyPr lIns="0" tIns="0" rIns="0" bIns="0" rtlCol="0" anchor="t">
            <a:spAutoFit/>
          </a:bodyPr>
          <a:lstStyle/>
          <a:p>
            <a:pPr>
              <a:lnSpc>
                <a:spcPts val="5114"/>
              </a:lnSpc>
              <a:spcBef>
                <a:spcPct val="0"/>
              </a:spcBef>
            </a:pPr>
            <a:r>
              <a:rPr lang="en-US" sz="4000" b="1" dirty="0">
                <a:solidFill>
                  <a:schemeClr val="accent1">
                    <a:lumMod val="75000"/>
                  </a:schemeClr>
                </a:solidFill>
                <a:latin typeface="Montaser Arabic Bold"/>
                <a:ea typeface="Montaser Arabic Bold"/>
                <a:cs typeface="Montaser Arabic Bold"/>
                <a:sym typeface="Montaser Arabic Bold"/>
              </a:rPr>
              <a:t>Action and development</a:t>
            </a:r>
          </a:p>
          <a:p>
            <a:pPr>
              <a:lnSpc>
                <a:spcPts val="5114"/>
              </a:lnSpc>
              <a:spcBef>
                <a:spcPct val="0"/>
              </a:spcBef>
            </a:pPr>
            <a:r>
              <a:rPr lang="en-US" sz="4000" b="1" dirty="0">
                <a:solidFill>
                  <a:schemeClr val="accent1">
                    <a:lumMod val="75000"/>
                  </a:schemeClr>
                </a:solidFill>
                <a:latin typeface="Montaser Arabic Bold"/>
                <a:ea typeface="Montaser Arabic Bold"/>
                <a:cs typeface="Montaser Arabic Bold"/>
                <a:sym typeface="Montaser Arabic Bold"/>
              </a:rPr>
              <a:t>with business</a:t>
            </a:r>
          </a:p>
        </p:txBody>
      </p:sp>
      <p:sp>
        <p:nvSpPr>
          <p:cNvPr id="27" name="TextBox 27"/>
          <p:cNvSpPr txBox="1"/>
          <p:nvPr/>
        </p:nvSpPr>
        <p:spPr>
          <a:xfrm>
            <a:off x="1662329" y="2214468"/>
            <a:ext cx="5562742" cy="829330"/>
          </a:xfrm>
          <a:prstGeom prst="rect">
            <a:avLst/>
          </a:prstGeom>
        </p:spPr>
        <p:txBody>
          <a:bodyPr wrap="square" lIns="0" tIns="0" rIns="0" bIns="0" rtlCol="0" anchor="t">
            <a:spAutoFit/>
          </a:bodyPr>
          <a:lstStyle/>
          <a:p>
            <a:pPr>
              <a:lnSpc>
                <a:spcPts val="2165"/>
              </a:lnSpc>
            </a:pPr>
            <a:r>
              <a:rPr lang="en-US" sz="1580" dirty="0">
                <a:solidFill>
                  <a:srgbClr val="5C55AD"/>
                </a:solidFill>
                <a:latin typeface="Red Hat Display"/>
                <a:ea typeface="Red Hat Display"/>
                <a:cs typeface="Red Hat Display"/>
                <a:sym typeface="Red Hat Display"/>
              </a:rPr>
              <a:t>As socially responsible companies, we are driven by the values of solidarity, human dignity, common good, subsidiarity, participation, and the universal destination of goods.</a:t>
            </a:r>
          </a:p>
        </p:txBody>
      </p:sp>
      <p:sp>
        <p:nvSpPr>
          <p:cNvPr id="28" name="TextBox 28"/>
          <p:cNvSpPr txBox="1"/>
          <p:nvPr/>
        </p:nvSpPr>
        <p:spPr>
          <a:xfrm>
            <a:off x="1650859" y="4672478"/>
            <a:ext cx="5434871" cy="829330"/>
          </a:xfrm>
          <a:prstGeom prst="rect">
            <a:avLst/>
          </a:prstGeom>
        </p:spPr>
        <p:txBody>
          <a:bodyPr lIns="0" tIns="0" rIns="0" bIns="0" rtlCol="0" anchor="t">
            <a:spAutoFit/>
          </a:bodyPr>
          <a:lstStyle/>
          <a:p>
            <a:pPr>
              <a:lnSpc>
                <a:spcPts val="2165"/>
              </a:lnSpc>
            </a:pPr>
            <a:r>
              <a:rPr lang="en-US" sz="1580" dirty="0">
                <a:solidFill>
                  <a:srgbClr val="5C55AD"/>
                </a:solidFill>
                <a:latin typeface="Red Hat Display"/>
                <a:ea typeface="Red Hat Display"/>
                <a:cs typeface="Red Hat Display"/>
                <a:sym typeface="Red Hat Display"/>
              </a:rPr>
              <a:t>Companies favor development in their own local area, locating parishes that promote the project. This includes through volunteer schemes or brigades.</a:t>
            </a:r>
          </a:p>
        </p:txBody>
      </p:sp>
      <p:sp>
        <p:nvSpPr>
          <p:cNvPr id="29" name="TextBox 29"/>
          <p:cNvSpPr txBox="1"/>
          <p:nvPr/>
        </p:nvSpPr>
        <p:spPr>
          <a:xfrm>
            <a:off x="1650859" y="5789838"/>
            <a:ext cx="5434871" cy="829330"/>
          </a:xfrm>
          <a:prstGeom prst="rect">
            <a:avLst/>
          </a:prstGeom>
        </p:spPr>
        <p:txBody>
          <a:bodyPr lIns="0" tIns="0" rIns="0" bIns="0" rtlCol="0" anchor="t">
            <a:spAutoFit/>
          </a:bodyPr>
          <a:lstStyle/>
          <a:p>
            <a:pPr>
              <a:lnSpc>
                <a:spcPts val="2165"/>
              </a:lnSpc>
            </a:pPr>
            <a:r>
              <a:rPr lang="en-US" sz="1580" dirty="0">
                <a:solidFill>
                  <a:srgbClr val="5C55AD"/>
                </a:solidFill>
                <a:latin typeface="Red Hat Display"/>
                <a:ea typeface="Red Hat Display"/>
                <a:cs typeface="Red Hat Display"/>
                <a:sym typeface="Red Hat Display"/>
              </a:rPr>
              <a:t>Companies spearhead actions on specific issues such as health, housing, the environment, child protection, peace, gender, among others.</a:t>
            </a:r>
          </a:p>
        </p:txBody>
      </p:sp>
    </p:spTree>
    <p:extLst>
      <p:ext uri="{BB962C8B-B14F-4D97-AF65-F5344CB8AC3E}">
        <p14:creationId xmlns:p14="http://schemas.microsoft.com/office/powerpoint/2010/main" val="200345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34380" y="0"/>
            <a:ext cx="4657621" cy="6858000"/>
            <a:chOff x="0" y="0"/>
            <a:chExt cx="9315241" cy="13716000"/>
          </a:xfrm>
        </p:grpSpPr>
        <p:pic>
          <p:nvPicPr>
            <p:cNvPr id="3" name="Picture 3"/>
            <p:cNvPicPr>
              <a:picLocks noChangeAspect="1"/>
            </p:cNvPicPr>
            <p:nvPr/>
          </p:nvPicPr>
          <p:blipFill>
            <a:blip r:embed="rId2"/>
            <a:srcRect l="23626" r="23626"/>
            <a:stretch>
              <a:fillRect/>
            </a:stretch>
          </p:blipFill>
          <p:spPr>
            <a:xfrm>
              <a:off x="0" y="0"/>
              <a:ext cx="9315241" cy="13716000"/>
            </a:xfrm>
            <a:prstGeom prst="rect">
              <a:avLst/>
            </a:prstGeom>
          </p:spPr>
        </p:pic>
      </p:grpSp>
      <p:sp>
        <p:nvSpPr>
          <p:cNvPr id="4" name="Freeform 4"/>
          <p:cNvSpPr/>
          <p:nvPr/>
        </p:nvSpPr>
        <p:spPr>
          <a:xfrm>
            <a:off x="2989543" y="4912299"/>
            <a:ext cx="490444" cy="490444"/>
          </a:xfrm>
          <a:custGeom>
            <a:avLst/>
            <a:gdLst/>
            <a:ahLst/>
            <a:cxnLst/>
            <a:rect l="l" t="t" r="r" b="b"/>
            <a:pathLst>
              <a:path w="735666" h="735666">
                <a:moveTo>
                  <a:pt x="0" y="0"/>
                </a:moveTo>
                <a:lnTo>
                  <a:pt x="735666" y="0"/>
                </a:lnTo>
                <a:lnTo>
                  <a:pt x="735666" y="735665"/>
                </a:lnTo>
                <a:lnTo>
                  <a:pt x="0" y="7356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sz="1200"/>
          </a:p>
        </p:txBody>
      </p:sp>
      <p:sp>
        <p:nvSpPr>
          <p:cNvPr id="5" name="TextBox 5"/>
          <p:cNvSpPr txBox="1"/>
          <p:nvPr/>
        </p:nvSpPr>
        <p:spPr>
          <a:xfrm>
            <a:off x="435270" y="1714541"/>
            <a:ext cx="501061" cy="756617"/>
          </a:xfrm>
          <a:prstGeom prst="rect">
            <a:avLst/>
          </a:prstGeom>
        </p:spPr>
        <p:txBody>
          <a:bodyPr lIns="0" tIns="0" rIns="0" bIns="0" rtlCol="0" anchor="t">
            <a:spAutoFit/>
          </a:bodyPr>
          <a:lstStyle/>
          <a:p>
            <a:pPr>
              <a:lnSpc>
                <a:spcPts val="5922"/>
              </a:lnSpc>
            </a:pPr>
            <a:r>
              <a:rPr lang="en-US" sz="5018" b="1">
                <a:solidFill>
                  <a:srgbClr val="1E1E49"/>
                </a:solidFill>
                <a:latin typeface="Montaser Arabic Bold"/>
                <a:ea typeface="Montaser Arabic Bold"/>
                <a:cs typeface="Montaser Arabic Bold"/>
                <a:sym typeface="Montaser Arabic Bold"/>
              </a:rPr>
              <a:t>1</a:t>
            </a:r>
          </a:p>
        </p:txBody>
      </p:sp>
      <p:sp>
        <p:nvSpPr>
          <p:cNvPr id="6" name="TextBox 6"/>
          <p:cNvSpPr txBox="1"/>
          <p:nvPr/>
        </p:nvSpPr>
        <p:spPr>
          <a:xfrm>
            <a:off x="3769299" y="2672470"/>
            <a:ext cx="501061" cy="756617"/>
          </a:xfrm>
          <a:prstGeom prst="rect">
            <a:avLst/>
          </a:prstGeom>
        </p:spPr>
        <p:txBody>
          <a:bodyPr lIns="0" tIns="0" rIns="0" bIns="0" rtlCol="0" anchor="t">
            <a:spAutoFit/>
          </a:bodyPr>
          <a:lstStyle/>
          <a:p>
            <a:pPr>
              <a:lnSpc>
                <a:spcPts val="5922"/>
              </a:lnSpc>
            </a:pPr>
            <a:r>
              <a:rPr lang="en-US" sz="5018" b="1">
                <a:solidFill>
                  <a:srgbClr val="000000"/>
                </a:solidFill>
                <a:latin typeface="Montaser Arabic Bold"/>
                <a:ea typeface="Montaser Arabic Bold"/>
                <a:cs typeface="Montaser Arabic Bold"/>
                <a:sym typeface="Montaser Arabic Bold"/>
              </a:rPr>
              <a:t>4</a:t>
            </a:r>
          </a:p>
        </p:txBody>
      </p:sp>
      <p:sp>
        <p:nvSpPr>
          <p:cNvPr id="7" name="TextBox 7"/>
          <p:cNvSpPr txBox="1"/>
          <p:nvPr/>
        </p:nvSpPr>
        <p:spPr>
          <a:xfrm>
            <a:off x="3769299" y="1714541"/>
            <a:ext cx="501061" cy="756617"/>
          </a:xfrm>
          <a:prstGeom prst="rect">
            <a:avLst/>
          </a:prstGeom>
        </p:spPr>
        <p:txBody>
          <a:bodyPr lIns="0" tIns="0" rIns="0" bIns="0" rtlCol="0" anchor="t">
            <a:spAutoFit/>
          </a:bodyPr>
          <a:lstStyle/>
          <a:p>
            <a:pPr>
              <a:lnSpc>
                <a:spcPts val="5922"/>
              </a:lnSpc>
            </a:pPr>
            <a:r>
              <a:rPr lang="en-US" sz="5018" b="1">
                <a:solidFill>
                  <a:srgbClr val="1E1E49"/>
                </a:solidFill>
                <a:latin typeface="Montaser Arabic Bold"/>
                <a:ea typeface="Montaser Arabic Bold"/>
                <a:cs typeface="Montaser Arabic Bold"/>
                <a:sym typeface="Montaser Arabic Bold"/>
              </a:rPr>
              <a:t>2</a:t>
            </a:r>
          </a:p>
        </p:txBody>
      </p:sp>
      <p:sp>
        <p:nvSpPr>
          <p:cNvPr id="8" name="TextBox 8"/>
          <p:cNvSpPr txBox="1"/>
          <p:nvPr/>
        </p:nvSpPr>
        <p:spPr>
          <a:xfrm>
            <a:off x="340868" y="3632201"/>
            <a:ext cx="501061" cy="756617"/>
          </a:xfrm>
          <a:prstGeom prst="rect">
            <a:avLst/>
          </a:prstGeom>
        </p:spPr>
        <p:txBody>
          <a:bodyPr lIns="0" tIns="0" rIns="0" bIns="0" rtlCol="0" anchor="t">
            <a:spAutoFit/>
          </a:bodyPr>
          <a:lstStyle/>
          <a:p>
            <a:pPr>
              <a:lnSpc>
                <a:spcPts val="5922"/>
              </a:lnSpc>
            </a:pPr>
            <a:r>
              <a:rPr lang="en-US" sz="5018" b="1">
                <a:solidFill>
                  <a:srgbClr val="1E1E49"/>
                </a:solidFill>
                <a:latin typeface="Montaser Arabic Bold"/>
                <a:ea typeface="Montaser Arabic Bold"/>
                <a:cs typeface="Montaser Arabic Bold"/>
                <a:sym typeface="Montaser Arabic Bold"/>
              </a:rPr>
              <a:t>5</a:t>
            </a:r>
          </a:p>
        </p:txBody>
      </p:sp>
      <p:sp>
        <p:nvSpPr>
          <p:cNvPr id="9" name="TextBox 9"/>
          <p:cNvSpPr txBox="1"/>
          <p:nvPr/>
        </p:nvSpPr>
        <p:spPr>
          <a:xfrm>
            <a:off x="340868" y="2672470"/>
            <a:ext cx="501061" cy="756617"/>
          </a:xfrm>
          <a:prstGeom prst="rect">
            <a:avLst/>
          </a:prstGeom>
        </p:spPr>
        <p:txBody>
          <a:bodyPr lIns="0" tIns="0" rIns="0" bIns="0" rtlCol="0" anchor="t">
            <a:spAutoFit/>
          </a:bodyPr>
          <a:lstStyle/>
          <a:p>
            <a:pPr>
              <a:lnSpc>
                <a:spcPts val="5922"/>
              </a:lnSpc>
            </a:pPr>
            <a:r>
              <a:rPr lang="en-US" sz="5018" b="1">
                <a:solidFill>
                  <a:srgbClr val="1E1E49"/>
                </a:solidFill>
                <a:latin typeface="Montaser Arabic Bold"/>
                <a:ea typeface="Montaser Arabic Bold"/>
                <a:cs typeface="Montaser Arabic Bold"/>
                <a:sym typeface="Montaser Arabic Bold"/>
              </a:rPr>
              <a:t>3</a:t>
            </a:r>
          </a:p>
        </p:txBody>
      </p:sp>
      <p:sp>
        <p:nvSpPr>
          <p:cNvPr id="10" name="TextBox 10"/>
          <p:cNvSpPr txBox="1"/>
          <p:nvPr/>
        </p:nvSpPr>
        <p:spPr>
          <a:xfrm>
            <a:off x="3769299" y="3632201"/>
            <a:ext cx="501061" cy="756617"/>
          </a:xfrm>
          <a:prstGeom prst="rect">
            <a:avLst/>
          </a:prstGeom>
        </p:spPr>
        <p:txBody>
          <a:bodyPr lIns="0" tIns="0" rIns="0" bIns="0" rtlCol="0" anchor="t">
            <a:spAutoFit/>
          </a:bodyPr>
          <a:lstStyle/>
          <a:p>
            <a:pPr>
              <a:lnSpc>
                <a:spcPts val="5922"/>
              </a:lnSpc>
            </a:pPr>
            <a:r>
              <a:rPr lang="en-US" sz="5018" b="1">
                <a:solidFill>
                  <a:srgbClr val="1E1E49"/>
                </a:solidFill>
                <a:latin typeface="Montaser Arabic Bold"/>
                <a:ea typeface="Montaser Arabic Bold"/>
                <a:cs typeface="Montaser Arabic Bold"/>
                <a:sym typeface="Montaser Arabic Bold"/>
              </a:rPr>
              <a:t>6</a:t>
            </a:r>
          </a:p>
        </p:txBody>
      </p:sp>
      <p:grpSp>
        <p:nvGrpSpPr>
          <p:cNvPr id="11" name="Group 11"/>
          <p:cNvGrpSpPr/>
          <p:nvPr/>
        </p:nvGrpSpPr>
        <p:grpSpPr>
          <a:xfrm>
            <a:off x="340867" y="224480"/>
            <a:ext cx="5240744" cy="1108974"/>
            <a:chOff x="0" y="9525"/>
            <a:chExt cx="10481488" cy="2217948"/>
          </a:xfrm>
        </p:grpSpPr>
        <p:sp>
          <p:nvSpPr>
            <p:cNvPr id="12" name="TextBox 12"/>
            <p:cNvSpPr txBox="1"/>
            <p:nvPr/>
          </p:nvSpPr>
          <p:spPr>
            <a:xfrm>
              <a:off x="0" y="9525"/>
              <a:ext cx="10481488" cy="1308050"/>
            </a:xfrm>
            <a:prstGeom prst="rect">
              <a:avLst/>
            </a:prstGeom>
          </p:spPr>
          <p:txBody>
            <a:bodyPr lIns="0" tIns="0" rIns="0" bIns="0" rtlCol="0" anchor="t">
              <a:spAutoFit/>
            </a:bodyPr>
            <a:lstStyle/>
            <a:p>
              <a:pPr>
                <a:lnSpc>
                  <a:spcPts val="5114"/>
                </a:lnSpc>
              </a:pPr>
              <a:r>
                <a:rPr lang="en-US" sz="4334" b="1" dirty="0">
                  <a:solidFill>
                    <a:schemeClr val="accent1">
                      <a:lumMod val="75000"/>
                    </a:schemeClr>
                  </a:solidFill>
                  <a:latin typeface="Montaser Arabic Bold"/>
                  <a:ea typeface="Montaser Arabic Bold"/>
                  <a:cs typeface="Montaser Arabic Bold"/>
                  <a:sym typeface="Montaser Arabic Bold"/>
                </a:rPr>
                <a:t>Indicators</a:t>
              </a:r>
            </a:p>
          </p:txBody>
        </p:sp>
        <p:sp>
          <p:nvSpPr>
            <p:cNvPr id="13" name="TextBox 13"/>
            <p:cNvSpPr txBox="1"/>
            <p:nvPr/>
          </p:nvSpPr>
          <p:spPr>
            <a:xfrm>
              <a:off x="0" y="1716563"/>
              <a:ext cx="10481488" cy="510910"/>
            </a:xfrm>
            <a:prstGeom prst="rect">
              <a:avLst/>
            </a:prstGeom>
          </p:spPr>
          <p:txBody>
            <a:bodyPr lIns="0" tIns="0" rIns="0" bIns="0" rtlCol="0" anchor="t">
              <a:spAutoFit/>
            </a:bodyPr>
            <a:lstStyle/>
            <a:p>
              <a:pPr>
                <a:lnSpc>
                  <a:spcPts val="2086"/>
                </a:lnSpc>
              </a:pPr>
              <a:r>
                <a:rPr lang="en-US" sz="1580" dirty="0">
                  <a:solidFill>
                    <a:srgbClr val="000000"/>
                  </a:solidFill>
                  <a:latin typeface="Red Hat Display"/>
                  <a:ea typeface="Red Hat Display"/>
                  <a:cs typeface="Red Hat Display"/>
                  <a:sym typeface="Red Hat Display"/>
                </a:rPr>
                <a:t>How is family development measured?</a:t>
              </a:r>
            </a:p>
          </p:txBody>
        </p:sp>
      </p:grpSp>
      <p:sp>
        <p:nvSpPr>
          <p:cNvPr id="14" name="TextBox 14"/>
          <p:cNvSpPr txBox="1"/>
          <p:nvPr/>
        </p:nvSpPr>
        <p:spPr>
          <a:xfrm>
            <a:off x="797919" y="1945210"/>
            <a:ext cx="2300881" cy="264175"/>
          </a:xfrm>
          <a:prstGeom prst="rect">
            <a:avLst/>
          </a:prstGeom>
        </p:spPr>
        <p:txBody>
          <a:bodyPr wrap="square" lIns="0" tIns="0" rIns="0" bIns="0" rtlCol="0" anchor="t">
            <a:spAutoFit/>
          </a:bodyPr>
          <a:lstStyle/>
          <a:p>
            <a:pPr>
              <a:lnSpc>
                <a:spcPts val="2202"/>
              </a:lnSpc>
              <a:spcBef>
                <a:spcPct val="0"/>
              </a:spcBef>
            </a:pPr>
            <a:r>
              <a:rPr lang="en-US" sz="1553" dirty="0">
                <a:solidFill>
                  <a:srgbClr val="000000"/>
                </a:solidFill>
                <a:latin typeface="Red Hat Display"/>
                <a:ea typeface="Red Hat Display"/>
                <a:cs typeface="Red Hat Display"/>
                <a:sym typeface="Red Hat Display"/>
              </a:rPr>
              <a:t>Income and Employment</a:t>
            </a:r>
          </a:p>
        </p:txBody>
      </p:sp>
      <p:sp>
        <p:nvSpPr>
          <p:cNvPr id="15" name="TextBox 15"/>
          <p:cNvSpPr txBox="1"/>
          <p:nvPr/>
        </p:nvSpPr>
        <p:spPr>
          <a:xfrm>
            <a:off x="841929" y="3783071"/>
            <a:ext cx="2392836" cy="461665"/>
          </a:xfrm>
          <a:prstGeom prst="rect">
            <a:avLst/>
          </a:prstGeom>
        </p:spPr>
        <p:txBody>
          <a:bodyPr lIns="0" tIns="0" rIns="0" bIns="0" rtlCol="0" anchor="t">
            <a:spAutoFit/>
          </a:bodyPr>
          <a:lstStyle/>
          <a:p>
            <a:pPr>
              <a:lnSpc>
                <a:spcPts val="1829"/>
              </a:lnSpc>
              <a:spcBef>
                <a:spcPct val="0"/>
              </a:spcBef>
            </a:pPr>
            <a:r>
              <a:rPr lang="en-US" sz="1550" spc="119" dirty="0">
                <a:solidFill>
                  <a:srgbClr val="000000"/>
                </a:solidFill>
                <a:latin typeface="Red Hat Display"/>
                <a:ea typeface="Red Hat Display"/>
                <a:cs typeface="Red Hat Display"/>
                <a:sym typeface="Red Hat Display"/>
              </a:rPr>
              <a:t>Organization and Participation</a:t>
            </a:r>
          </a:p>
        </p:txBody>
      </p:sp>
      <p:sp>
        <p:nvSpPr>
          <p:cNvPr id="16" name="TextBox 16"/>
          <p:cNvSpPr txBox="1"/>
          <p:nvPr/>
        </p:nvSpPr>
        <p:spPr>
          <a:xfrm>
            <a:off x="838998" y="2818448"/>
            <a:ext cx="2119311" cy="461665"/>
          </a:xfrm>
          <a:prstGeom prst="rect">
            <a:avLst/>
          </a:prstGeom>
        </p:spPr>
        <p:txBody>
          <a:bodyPr lIns="0" tIns="0" rIns="0" bIns="0" rtlCol="0" anchor="t">
            <a:spAutoFit/>
          </a:bodyPr>
          <a:lstStyle/>
          <a:p>
            <a:pPr>
              <a:lnSpc>
                <a:spcPts val="1829"/>
              </a:lnSpc>
              <a:spcBef>
                <a:spcPct val="0"/>
              </a:spcBef>
            </a:pPr>
            <a:r>
              <a:rPr lang="en-US" sz="1550" spc="119" dirty="0">
                <a:solidFill>
                  <a:srgbClr val="000000"/>
                </a:solidFill>
                <a:latin typeface="Red Hat Display"/>
                <a:ea typeface="Red Hat Display"/>
                <a:cs typeface="Red Hat Display"/>
                <a:sym typeface="Red Hat Display"/>
              </a:rPr>
              <a:t>Housing and Infrastructure</a:t>
            </a:r>
          </a:p>
        </p:txBody>
      </p:sp>
      <p:sp>
        <p:nvSpPr>
          <p:cNvPr id="17" name="TextBox 17"/>
          <p:cNvSpPr txBox="1"/>
          <p:nvPr/>
        </p:nvSpPr>
        <p:spPr>
          <a:xfrm>
            <a:off x="4371811" y="1906737"/>
            <a:ext cx="2994189" cy="230832"/>
          </a:xfrm>
          <a:prstGeom prst="rect">
            <a:avLst/>
          </a:prstGeom>
        </p:spPr>
        <p:txBody>
          <a:bodyPr wrap="square" lIns="0" tIns="0" rIns="0" bIns="0" rtlCol="0" anchor="t">
            <a:spAutoFit/>
          </a:bodyPr>
          <a:lstStyle/>
          <a:p>
            <a:pPr>
              <a:lnSpc>
                <a:spcPts val="1829"/>
              </a:lnSpc>
              <a:spcBef>
                <a:spcPct val="0"/>
              </a:spcBef>
            </a:pPr>
            <a:r>
              <a:rPr lang="en-US" sz="1550" spc="119" dirty="0">
                <a:solidFill>
                  <a:srgbClr val="000000"/>
                </a:solidFill>
                <a:latin typeface="Red Hat Display"/>
                <a:ea typeface="Red Hat Display"/>
                <a:cs typeface="Red Hat Display"/>
                <a:sym typeface="Red Hat Display"/>
              </a:rPr>
              <a:t>Health and Environment</a:t>
            </a:r>
          </a:p>
        </p:txBody>
      </p:sp>
      <p:sp>
        <p:nvSpPr>
          <p:cNvPr id="18" name="TextBox 18"/>
          <p:cNvSpPr txBox="1"/>
          <p:nvPr/>
        </p:nvSpPr>
        <p:spPr>
          <a:xfrm>
            <a:off x="4354574" y="2937641"/>
            <a:ext cx="2025154" cy="461665"/>
          </a:xfrm>
          <a:prstGeom prst="rect">
            <a:avLst/>
          </a:prstGeom>
        </p:spPr>
        <p:txBody>
          <a:bodyPr lIns="0" tIns="0" rIns="0" bIns="0" rtlCol="0" anchor="t">
            <a:spAutoFit/>
          </a:bodyPr>
          <a:lstStyle/>
          <a:p>
            <a:pPr>
              <a:lnSpc>
                <a:spcPts val="1829"/>
              </a:lnSpc>
              <a:spcBef>
                <a:spcPct val="0"/>
              </a:spcBef>
            </a:pPr>
            <a:r>
              <a:rPr lang="en-US" sz="1550" spc="119" dirty="0">
                <a:solidFill>
                  <a:srgbClr val="000000"/>
                </a:solidFill>
                <a:latin typeface="Red Hat Display"/>
                <a:ea typeface="Red Hat Display"/>
                <a:cs typeface="Red Hat Display"/>
                <a:sym typeface="Red Hat Display"/>
              </a:rPr>
              <a:t>Education and Culture</a:t>
            </a:r>
          </a:p>
        </p:txBody>
      </p:sp>
      <p:sp>
        <p:nvSpPr>
          <p:cNvPr id="19" name="TextBox 19"/>
          <p:cNvSpPr txBox="1"/>
          <p:nvPr/>
        </p:nvSpPr>
        <p:spPr>
          <a:xfrm>
            <a:off x="4371811" y="3897371"/>
            <a:ext cx="2527300" cy="461665"/>
          </a:xfrm>
          <a:prstGeom prst="rect">
            <a:avLst/>
          </a:prstGeom>
        </p:spPr>
        <p:txBody>
          <a:bodyPr lIns="0" tIns="0" rIns="0" bIns="0" rtlCol="0" anchor="t">
            <a:spAutoFit/>
          </a:bodyPr>
          <a:lstStyle/>
          <a:p>
            <a:pPr>
              <a:lnSpc>
                <a:spcPts val="1829"/>
              </a:lnSpc>
              <a:spcBef>
                <a:spcPct val="0"/>
              </a:spcBef>
            </a:pPr>
            <a:r>
              <a:rPr lang="en-US" sz="1550" spc="119" dirty="0">
                <a:solidFill>
                  <a:srgbClr val="000000"/>
                </a:solidFill>
                <a:latin typeface="Red Hat Display"/>
                <a:ea typeface="Red Hat Display"/>
                <a:cs typeface="Red Hat Display"/>
                <a:sym typeface="Red Hat Display"/>
              </a:rPr>
              <a:t>Spirituality and Motivation</a:t>
            </a:r>
          </a:p>
        </p:txBody>
      </p:sp>
      <p:sp>
        <p:nvSpPr>
          <p:cNvPr id="20" name="TextBox 20"/>
          <p:cNvSpPr txBox="1"/>
          <p:nvPr/>
        </p:nvSpPr>
        <p:spPr>
          <a:xfrm>
            <a:off x="3769299" y="4782431"/>
            <a:ext cx="501061" cy="756617"/>
          </a:xfrm>
          <a:prstGeom prst="rect">
            <a:avLst/>
          </a:prstGeom>
        </p:spPr>
        <p:txBody>
          <a:bodyPr lIns="0" tIns="0" rIns="0" bIns="0" rtlCol="0" anchor="t">
            <a:spAutoFit/>
          </a:bodyPr>
          <a:lstStyle/>
          <a:p>
            <a:pPr>
              <a:lnSpc>
                <a:spcPts val="5922"/>
              </a:lnSpc>
            </a:pPr>
            <a:r>
              <a:rPr lang="en-US" sz="5018" b="1">
                <a:solidFill>
                  <a:srgbClr val="4FC0E8"/>
                </a:solidFill>
                <a:latin typeface="Montaser Arabic Bold"/>
                <a:ea typeface="Montaser Arabic Bold"/>
                <a:cs typeface="Montaser Arabic Bold"/>
                <a:sym typeface="Montaser Arabic Bold"/>
              </a:rPr>
              <a:t>7</a:t>
            </a:r>
          </a:p>
        </p:txBody>
      </p:sp>
      <p:sp>
        <p:nvSpPr>
          <p:cNvPr id="21" name="TextBox 21"/>
          <p:cNvSpPr txBox="1"/>
          <p:nvPr/>
        </p:nvSpPr>
        <p:spPr>
          <a:xfrm>
            <a:off x="4371811" y="5047602"/>
            <a:ext cx="1298972" cy="230832"/>
          </a:xfrm>
          <a:prstGeom prst="rect">
            <a:avLst/>
          </a:prstGeom>
        </p:spPr>
        <p:txBody>
          <a:bodyPr lIns="0" tIns="0" rIns="0" bIns="0" rtlCol="0" anchor="t">
            <a:spAutoFit/>
          </a:bodyPr>
          <a:lstStyle/>
          <a:p>
            <a:pPr algn="ctr">
              <a:lnSpc>
                <a:spcPts val="1829"/>
              </a:lnSpc>
              <a:spcBef>
                <a:spcPct val="0"/>
              </a:spcBef>
            </a:pPr>
            <a:r>
              <a:rPr lang="en-US" sz="1550" spc="119" dirty="0">
                <a:solidFill>
                  <a:srgbClr val="000000"/>
                </a:solidFill>
                <a:latin typeface="Red Hat Display"/>
                <a:ea typeface="Red Hat Display"/>
                <a:cs typeface="Red Hat Display"/>
                <a:sym typeface="Red Hat Display"/>
              </a:rPr>
              <a:t>Violence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181613" y="-4979722"/>
            <a:ext cx="4649175" cy="5994875"/>
            <a:chOff x="0" y="0"/>
            <a:chExt cx="1836711" cy="2368346"/>
          </a:xfrm>
        </p:grpSpPr>
        <p:sp>
          <p:nvSpPr>
            <p:cNvPr id="6" name="Freeform 6"/>
            <p:cNvSpPr/>
            <p:nvPr/>
          </p:nvSpPr>
          <p:spPr>
            <a:xfrm>
              <a:off x="0" y="0"/>
              <a:ext cx="1836711" cy="2368346"/>
            </a:xfrm>
            <a:custGeom>
              <a:avLst/>
              <a:gdLst/>
              <a:ahLst/>
              <a:cxnLst/>
              <a:rect l="l" t="t" r="r" b="b"/>
              <a:pathLst>
                <a:path w="1836711" h="2368346">
                  <a:moveTo>
                    <a:pt x="56618" y="0"/>
                  </a:moveTo>
                  <a:lnTo>
                    <a:pt x="1780093" y="0"/>
                  </a:lnTo>
                  <a:cubicBezTo>
                    <a:pt x="1811362" y="0"/>
                    <a:pt x="1836711" y="25349"/>
                    <a:pt x="1836711" y="56618"/>
                  </a:cubicBezTo>
                  <a:lnTo>
                    <a:pt x="1836711" y="2311728"/>
                  </a:lnTo>
                  <a:cubicBezTo>
                    <a:pt x="1836711" y="2326744"/>
                    <a:pt x="1830746" y="2341145"/>
                    <a:pt x="1820128" y="2351763"/>
                  </a:cubicBezTo>
                  <a:cubicBezTo>
                    <a:pt x="1809510" y="2362381"/>
                    <a:pt x="1795109" y="2368346"/>
                    <a:pt x="1780093" y="2368346"/>
                  </a:cubicBezTo>
                  <a:lnTo>
                    <a:pt x="56618" y="2368346"/>
                  </a:lnTo>
                  <a:cubicBezTo>
                    <a:pt x="41602" y="2368346"/>
                    <a:pt x="27201" y="2362381"/>
                    <a:pt x="16583" y="2351763"/>
                  </a:cubicBezTo>
                  <a:cubicBezTo>
                    <a:pt x="5965" y="2341145"/>
                    <a:pt x="0" y="2326744"/>
                    <a:pt x="0" y="2311728"/>
                  </a:cubicBezTo>
                  <a:lnTo>
                    <a:pt x="0" y="56618"/>
                  </a:lnTo>
                  <a:cubicBezTo>
                    <a:pt x="0" y="41602"/>
                    <a:pt x="5965" y="27201"/>
                    <a:pt x="16583" y="16583"/>
                  </a:cubicBezTo>
                  <a:cubicBezTo>
                    <a:pt x="27201" y="5965"/>
                    <a:pt x="41602" y="0"/>
                    <a:pt x="56618" y="0"/>
                  </a:cubicBezTo>
                  <a:close/>
                </a:path>
              </a:pathLst>
            </a:custGeom>
            <a:solidFill>
              <a:srgbClr val="E3E7F1"/>
            </a:solidFill>
          </p:spPr>
          <p:txBody>
            <a:bodyPr/>
            <a:lstStyle/>
            <a:p>
              <a:endParaRPr lang="es-MX" sz="1200"/>
            </a:p>
          </p:txBody>
        </p:sp>
        <p:sp>
          <p:nvSpPr>
            <p:cNvPr id="7" name="TextBox 7"/>
            <p:cNvSpPr txBox="1"/>
            <p:nvPr/>
          </p:nvSpPr>
          <p:spPr>
            <a:xfrm>
              <a:off x="0" y="9525"/>
              <a:ext cx="1836711" cy="2358821"/>
            </a:xfrm>
            <a:prstGeom prst="rect">
              <a:avLst/>
            </a:prstGeom>
          </p:spPr>
          <p:txBody>
            <a:bodyPr lIns="33867" tIns="33867" rIns="33867" bIns="33867" rtlCol="0" anchor="ctr"/>
            <a:lstStyle/>
            <a:p>
              <a:pPr algn="ctr">
                <a:lnSpc>
                  <a:spcPts val="1829"/>
                </a:lnSpc>
              </a:pPr>
              <a:endParaRPr sz="1200"/>
            </a:p>
          </p:txBody>
        </p:sp>
      </p:grpSp>
      <p:sp>
        <p:nvSpPr>
          <p:cNvPr id="8" name="Freeform 8"/>
          <p:cNvSpPr/>
          <p:nvPr/>
        </p:nvSpPr>
        <p:spPr>
          <a:xfrm>
            <a:off x="3486603" y="1135583"/>
            <a:ext cx="7583341" cy="5535839"/>
          </a:xfrm>
          <a:custGeom>
            <a:avLst/>
            <a:gdLst/>
            <a:ahLst/>
            <a:cxnLst/>
            <a:rect l="l" t="t" r="r" b="b"/>
            <a:pathLst>
              <a:path w="11375011" h="8303758">
                <a:moveTo>
                  <a:pt x="0" y="0"/>
                </a:moveTo>
                <a:lnTo>
                  <a:pt x="11375010" y="0"/>
                </a:lnTo>
                <a:lnTo>
                  <a:pt x="11375010" y="8303758"/>
                </a:lnTo>
                <a:lnTo>
                  <a:pt x="0" y="8303758"/>
                </a:lnTo>
                <a:lnTo>
                  <a:pt x="0" y="0"/>
                </a:lnTo>
                <a:close/>
              </a:path>
            </a:pathLst>
          </a:custGeom>
          <a:blipFill>
            <a:blip r:embed="rId3"/>
            <a:stretch>
              <a:fillRect/>
            </a:stretch>
          </a:blipFill>
        </p:spPr>
        <p:txBody>
          <a:bodyPr/>
          <a:lstStyle/>
          <a:p>
            <a:endParaRPr lang="es-MX" sz="1200"/>
          </a:p>
        </p:txBody>
      </p:sp>
      <p:sp>
        <p:nvSpPr>
          <p:cNvPr id="9" name="Freeform 9"/>
          <p:cNvSpPr/>
          <p:nvPr/>
        </p:nvSpPr>
        <p:spPr>
          <a:xfrm>
            <a:off x="10077893" y="4149300"/>
            <a:ext cx="393715" cy="670153"/>
          </a:xfrm>
          <a:custGeom>
            <a:avLst/>
            <a:gdLst/>
            <a:ahLst/>
            <a:cxnLst/>
            <a:rect l="l" t="t" r="r" b="b"/>
            <a:pathLst>
              <a:path w="590572" h="1005229">
                <a:moveTo>
                  <a:pt x="0" y="0"/>
                </a:moveTo>
                <a:lnTo>
                  <a:pt x="590571" y="0"/>
                </a:lnTo>
                <a:lnTo>
                  <a:pt x="590571" y="1005229"/>
                </a:lnTo>
                <a:lnTo>
                  <a:pt x="0" y="10052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sz="1200"/>
          </a:p>
        </p:txBody>
      </p:sp>
      <p:sp>
        <p:nvSpPr>
          <p:cNvPr id="10" name="Freeform 10"/>
          <p:cNvSpPr/>
          <p:nvPr/>
        </p:nvSpPr>
        <p:spPr>
          <a:xfrm>
            <a:off x="7876561" y="4910330"/>
            <a:ext cx="393715" cy="670153"/>
          </a:xfrm>
          <a:custGeom>
            <a:avLst/>
            <a:gdLst/>
            <a:ahLst/>
            <a:cxnLst/>
            <a:rect l="l" t="t" r="r" b="b"/>
            <a:pathLst>
              <a:path w="590572" h="1005229">
                <a:moveTo>
                  <a:pt x="0" y="0"/>
                </a:moveTo>
                <a:lnTo>
                  <a:pt x="590572" y="0"/>
                </a:lnTo>
                <a:lnTo>
                  <a:pt x="590572" y="1005229"/>
                </a:lnTo>
                <a:lnTo>
                  <a:pt x="0" y="10052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sz="1200"/>
          </a:p>
        </p:txBody>
      </p:sp>
      <p:sp>
        <p:nvSpPr>
          <p:cNvPr id="11" name="Freeform 11"/>
          <p:cNvSpPr/>
          <p:nvPr/>
        </p:nvSpPr>
        <p:spPr>
          <a:xfrm>
            <a:off x="5702285" y="2019134"/>
            <a:ext cx="393715" cy="670153"/>
          </a:xfrm>
          <a:custGeom>
            <a:avLst/>
            <a:gdLst/>
            <a:ahLst/>
            <a:cxnLst/>
            <a:rect l="l" t="t" r="r" b="b"/>
            <a:pathLst>
              <a:path w="590572" h="1005229">
                <a:moveTo>
                  <a:pt x="0" y="0"/>
                </a:moveTo>
                <a:lnTo>
                  <a:pt x="590572" y="0"/>
                </a:lnTo>
                <a:lnTo>
                  <a:pt x="590572" y="1005229"/>
                </a:lnTo>
                <a:lnTo>
                  <a:pt x="0" y="10052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sz="1200"/>
          </a:p>
        </p:txBody>
      </p:sp>
      <p:sp>
        <p:nvSpPr>
          <p:cNvPr id="12" name="Freeform 12"/>
          <p:cNvSpPr/>
          <p:nvPr/>
        </p:nvSpPr>
        <p:spPr>
          <a:xfrm>
            <a:off x="6990859" y="4362795"/>
            <a:ext cx="393715" cy="670153"/>
          </a:xfrm>
          <a:custGeom>
            <a:avLst/>
            <a:gdLst/>
            <a:ahLst/>
            <a:cxnLst/>
            <a:rect l="l" t="t" r="r" b="b"/>
            <a:pathLst>
              <a:path w="590572" h="1005229">
                <a:moveTo>
                  <a:pt x="0" y="0"/>
                </a:moveTo>
                <a:lnTo>
                  <a:pt x="590572" y="0"/>
                </a:lnTo>
                <a:lnTo>
                  <a:pt x="590572" y="1005228"/>
                </a:lnTo>
                <a:lnTo>
                  <a:pt x="0" y="10052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sz="1200"/>
          </a:p>
        </p:txBody>
      </p:sp>
      <p:sp>
        <p:nvSpPr>
          <p:cNvPr id="13" name="Freeform 13"/>
          <p:cNvSpPr/>
          <p:nvPr/>
        </p:nvSpPr>
        <p:spPr>
          <a:xfrm>
            <a:off x="6341723" y="4435735"/>
            <a:ext cx="393715" cy="670153"/>
          </a:xfrm>
          <a:custGeom>
            <a:avLst/>
            <a:gdLst/>
            <a:ahLst/>
            <a:cxnLst/>
            <a:rect l="l" t="t" r="r" b="b"/>
            <a:pathLst>
              <a:path w="590572" h="1005229">
                <a:moveTo>
                  <a:pt x="0" y="0"/>
                </a:moveTo>
                <a:lnTo>
                  <a:pt x="590572" y="0"/>
                </a:lnTo>
                <a:lnTo>
                  <a:pt x="590572" y="1005228"/>
                </a:lnTo>
                <a:lnTo>
                  <a:pt x="0" y="10052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sz="1200"/>
          </a:p>
        </p:txBody>
      </p:sp>
      <p:sp>
        <p:nvSpPr>
          <p:cNvPr id="14" name="TextBox 14"/>
          <p:cNvSpPr txBox="1"/>
          <p:nvPr/>
        </p:nvSpPr>
        <p:spPr>
          <a:xfrm>
            <a:off x="269853" y="205187"/>
            <a:ext cx="7212647" cy="654025"/>
          </a:xfrm>
          <a:prstGeom prst="rect">
            <a:avLst/>
          </a:prstGeom>
        </p:spPr>
        <p:txBody>
          <a:bodyPr lIns="0" tIns="0" rIns="0" bIns="0" rtlCol="0" anchor="t">
            <a:spAutoFit/>
          </a:bodyPr>
          <a:lstStyle/>
          <a:p>
            <a:pPr>
              <a:lnSpc>
                <a:spcPts val="5114"/>
              </a:lnSpc>
            </a:pPr>
            <a:r>
              <a:rPr lang="en-US" sz="4334" b="1" dirty="0">
                <a:solidFill>
                  <a:schemeClr val="accent1">
                    <a:lumMod val="75000"/>
                  </a:schemeClr>
                </a:solidFill>
                <a:latin typeface="Montaser Arabic Bold"/>
                <a:ea typeface="Montaser Arabic Bold"/>
                <a:cs typeface="Montaser Arabic Bold"/>
                <a:sym typeface="Montaser Arabic Bold"/>
              </a:rPr>
              <a:t>First pilot</a:t>
            </a:r>
          </a:p>
        </p:txBody>
      </p:sp>
      <p:sp>
        <p:nvSpPr>
          <p:cNvPr id="15" name="TextBox 15"/>
          <p:cNvSpPr txBox="1"/>
          <p:nvPr/>
        </p:nvSpPr>
        <p:spPr>
          <a:xfrm>
            <a:off x="6284659" y="1623576"/>
            <a:ext cx="1591903" cy="385811"/>
          </a:xfrm>
          <a:prstGeom prst="rect">
            <a:avLst/>
          </a:prstGeom>
        </p:spPr>
        <p:txBody>
          <a:bodyPr lIns="0" tIns="0" rIns="0" bIns="0" rtlCol="0" anchor="t">
            <a:spAutoFit/>
          </a:bodyPr>
          <a:lstStyle/>
          <a:p>
            <a:pPr algn="ctr">
              <a:lnSpc>
                <a:spcPts val="3227"/>
              </a:lnSpc>
            </a:pPr>
            <a:r>
              <a:rPr lang="en-US" sz="2305" b="1">
                <a:solidFill>
                  <a:srgbClr val="4FC0E8"/>
                </a:solidFill>
                <a:latin typeface="Open Sans Bold"/>
                <a:ea typeface="Open Sans Bold"/>
                <a:cs typeface="Open Sans Bold"/>
                <a:sym typeface="Open Sans Bold"/>
              </a:rPr>
              <a:t>Chihuahua</a:t>
            </a:r>
          </a:p>
        </p:txBody>
      </p:sp>
      <p:sp>
        <p:nvSpPr>
          <p:cNvPr id="16" name="TextBox 16"/>
          <p:cNvSpPr txBox="1"/>
          <p:nvPr/>
        </p:nvSpPr>
        <p:spPr>
          <a:xfrm>
            <a:off x="9872112" y="3622305"/>
            <a:ext cx="1557889" cy="385811"/>
          </a:xfrm>
          <a:prstGeom prst="rect">
            <a:avLst/>
          </a:prstGeom>
        </p:spPr>
        <p:txBody>
          <a:bodyPr wrap="square" lIns="0" tIns="0" rIns="0" bIns="0" rtlCol="0" anchor="t">
            <a:spAutoFit/>
          </a:bodyPr>
          <a:lstStyle/>
          <a:p>
            <a:pPr algn="ctr">
              <a:lnSpc>
                <a:spcPts val="3227"/>
              </a:lnSpc>
            </a:pPr>
            <a:r>
              <a:rPr lang="en-US" sz="2305" b="1" dirty="0">
                <a:solidFill>
                  <a:srgbClr val="4FC0E8"/>
                </a:solidFill>
                <a:latin typeface="Open Sans Bold"/>
                <a:ea typeface="Open Sans Bold"/>
                <a:cs typeface="Open Sans Bold"/>
                <a:sym typeface="Open Sans Bold"/>
              </a:rPr>
              <a:t>Yucatán</a:t>
            </a:r>
          </a:p>
        </p:txBody>
      </p:sp>
      <p:sp>
        <p:nvSpPr>
          <p:cNvPr id="17" name="TextBox 17"/>
          <p:cNvSpPr txBox="1"/>
          <p:nvPr/>
        </p:nvSpPr>
        <p:spPr>
          <a:xfrm>
            <a:off x="6277452" y="6204849"/>
            <a:ext cx="1000821" cy="385811"/>
          </a:xfrm>
          <a:prstGeom prst="rect">
            <a:avLst/>
          </a:prstGeom>
        </p:spPr>
        <p:txBody>
          <a:bodyPr lIns="0" tIns="0" rIns="0" bIns="0" rtlCol="0" anchor="t">
            <a:spAutoFit/>
          </a:bodyPr>
          <a:lstStyle/>
          <a:p>
            <a:pPr algn="ctr">
              <a:lnSpc>
                <a:spcPts val="3227"/>
              </a:lnSpc>
            </a:pPr>
            <a:r>
              <a:rPr lang="en-US" sz="2305" b="1">
                <a:solidFill>
                  <a:srgbClr val="4FC0E8"/>
                </a:solidFill>
                <a:latin typeface="Open Sans Bold"/>
                <a:ea typeface="Open Sans Bold"/>
                <a:cs typeface="Open Sans Bold"/>
                <a:sym typeface="Open Sans Bold"/>
              </a:rPr>
              <a:t>Puebla</a:t>
            </a:r>
          </a:p>
        </p:txBody>
      </p:sp>
      <p:sp>
        <p:nvSpPr>
          <p:cNvPr id="18" name="TextBox 18"/>
          <p:cNvSpPr txBox="1"/>
          <p:nvPr/>
        </p:nvSpPr>
        <p:spPr>
          <a:xfrm>
            <a:off x="3937486" y="4423895"/>
            <a:ext cx="929947" cy="385811"/>
          </a:xfrm>
          <a:prstGeom prst="rect">
            <a:avLst/>
          </a:prstGeom>
        </p:spPr>
        <p:txBody>
          <a:bodyPr lIns="0" tIns="0" rIns="0" bIns="0" rtlCol="0" anchor="t">
            <a:spAutoFit/>
          </a:bodyPr>
          <a:lstStyle/>
          <a:p>
            <a:pPr algn="ctr">
              <a:lnSpc>
                <a:spcPts val="3227"/>
              </a:lnSpc>
            </a:pPr>
            <a:r>
              <a:rPr lang="en-US" sz="2305" b="1">
                <a:solidFill>
                  <a:srgbClr val="4FC0E8"/>
                </a:solidFill>
                <a:latin typeface="Open Sans Bold"/>
                <a:ea typeface="Open Sans Bold"/>
                <a:cs typeface="Open Sans Bold"/>
                <a:sym typeface="Open Sans Bold"/>
              </a:rPr>
              <a:t>Jalisco</a:t>
            </a:r>
          </a:p>
        </p:txBody>
      </p:sp>
      <p:sp>
        <p:nvSpPr>
          <p:cNvPr id="19" name="TextBox 19"/>
          <p:cNvSpPr txBox="1"/>
          <p:nvPr/>
        </p:nvSpPr>
        <p:spPr>
          <a:xfrm>
            <a:off x="4158701" y="5536033"/>
            <a:ext cx="1717749" cy="385811"/>
          </a:xfrm>
          <a:prstGeom prst="rect">
            <a:avLst/>
          </a:prstGeom>
        </p:spPr>
        <p:txBody>
          <a:bodyPr lIns="0" tIns="0" rIns="0" bIns="0" rtlCol="0" anchor="t">
            <a:spAutoFit/>
          </a:bodyPr>
          <a:lstStyle/>
          <a:p>
            <a:pPr algn="ctr">
              <a:lnSpc>
                <a:spcPts val="3227"/>
              </a:lnSpc>
            </a:pPr>
            <a:r>
              <a:rPr lang="en-US" sz="2305" b="1">
                <a:solidFill>
                  <a:srgbClr val="4FC0E8"/>
                </a:solidFill>
                <a:latin typeface="Open Sans Bold"/>
                <a:ea typeface="Open Sans Bold"/>
                <a:cs typeface="Open Sans Bold"/>
                <a:sym typeface="Open Sans Bold"/>
              </a:rPr>
              <a:t>Guanajuato</a:t>
            </a:r>
          </a:p>
        </p:txBody>
      </p:sp>
      <p:grpSp>
        <p:nvGrpSpPr>
          <p:cNvPr id="20" name="Group 20"/>
          <p:cNvGrpSpPr/>
          <p:nvPr/>
        </p:nvGrpSpPr>
        <p:grpSpPr>
          <a:xfrm>
            <a:off x="4840605" y="4709795"/>
            <a:ext cx="1475740" cy="340360"/>
            <a:chOff x="0" y="0"/>
            <a:chExt cx="2951480" cy="680720"/>
          </a:xfrm>
        </p:grpSpPr>
        <p:sp>
          <p:nvSpPr>
            <p:cNvPr id="21" name="Freeform 21"/>
            <p:cNvSpPr/>
            <p:nvPr/>
          </p:nvSpPr>
          <p:spPr>
            <a:xfrm>
              <a:off x="49530" y="50800"/>
              <a:ext cx="2853690" cy="580390"/>
            </a:xfrm>
            <a:custGeom>
              <a:avLst/>
              <a:gdLst/>
              <a:ahLst/>
              <a:cxnLst/>
              <a:rect l="l" t="t" r="r" b="b"/>
              <a:pathLst>
                <a:path w="2853690" h="580390">
                  <a:moveTo>
                    <a:pt x="26670" y="0"/>
                  </a:moveTo>
                  <a:cubicBezTo>
                    <a:pt x="204470" y="3810"/>
                    <a:pt x="248920" y="15240"/>
                    <a:pt x="322580" y="29210"/>
                  </a:cubicBezTo>
                  <a:cubicBezTo>
                    <a:pt x="458470" y="53340"/>
                    <a:pt x="685800" y="90170"/>
                    <a:pt x="895350" y="147320"/>
                  </a:cubicBezTo>
                  <a:cubicBezTo>
                    <a:pt x="1158240" y="218440"/>
                    <a:pt x="1574800" y="388620"/>
                    <a:pt x="1770380" y="443230"/>
                  </a:cubicBezTo>
                  <a:cubicBezTo>
                    <a:pt x="1866900" y="469900"/>
                    <a:pt x="1922780" y="480060"/>
                    <a:pt x="1988820" y="491490"/>
                  </a:cubicBezTo>
                  <a:cubicBezTo>
                    <a:pt x="2042160" y="499110"/>
                    <a:pt x="2068830" y="502920"/>
                    <a:pt x="2136140" y="505460"/>
                  </a:cubicBezTo>
                  <a:cubicBezTo>
                    <a:pt x="2277110" y="513080"/>
                    <a:pt x="2697480" y="481330"/>
                    <a:pt x="2795270" y="510540"/>
                  </a:cubicBezTo>
                  <a:cubicBezTo>
                    <a:pt x="2825750" y="519430"/>
                    <a:pt x="2846070" y="533400"/>
                    <a:pt x="2851150" y="546100"/>
                  </a:cubicBezTo>
                  <a:cubicBezTo>
                    <a:pt x="2853690" y="552450"/>
                    <a:pt x="2851150" y="563880"/>
                    <a:pt x="2846070" y="568960"/>
                  </a:cubicBezTo>
                  <a:cubicBezTo>
                    <a:pt x="2840990" y="575310"/>
                    <a:pt x="2824480" y="579120"/>
                    <a:pt x="2816860" y="576580"/>
                  </a:cubicBezTo>
                  <a:cubicBezTo>
                    <a:pt x="2809240" y="574040"/>
                    <a:pt x="2802890" y="565150"/>
                    <a:pt x="2801620" y="557530"/>
                  </a:cubicBezTo>
                  <a:cubicBezTo>
                    <a:pt x="2800350" y="551180"/>
                    <a:pt x="2804160" y="539750"/>
                    <a:pt x="2809240" y="534670"/>
                  </a:cubicBezTo>
                  <a:cubicBezTo>
                    <a:pt x="2814320" y="529590"/>
                    <a:pt x="2824480" y="527050"/>
                    <a:pt x="2832100" y="528320"/>
                  </a:cubicBezTo>
                  <a:cubicBezTo>
                    <a:pt x="2838450" y="529590"/>
                    <a:pt x="2847340" y="535940"/>
                    <a:pt x="2849880" y="543560"/>
                  </a:cubicBezTo>
                  <a:cubicBezTo>
                    <a:pt x="2852420" y="549910"/>
                    <a:pt x="2852420" y="561340"/>
                    <a:pt x="2848610" y="566420"/>
                  </a:cubicBezTo>
                  <a:cubicBezTo>
                    <a:pt x="2844800" y="572770"/>
                    <a:pt x="2835910" y="577850"/>
                    <a:pt x="2827020" y="577850"/>
                  </a:cubicBezTo>
                  <a:cubicBezTo>
                    <a:pt x="2811780" y="580390"/>
                    <a:pt x="2796540" y="562610"/>
                    <a:pt x="2764790" y="557530"/>
                  </a:cubicBezTo>
                  <a:cubicBezTo>
                    <a:pt x="2664460" y="542290"/>
                    <a:pt x="2273300" y="563880"/>
                    <a:pt x="2133600" y="556260"/>
                  </a:cubicBezTo>
                  <a:cubicBezTo>
                    <a:pt x="2063750" y="552450"/>
                    <a:pt x="2033270" y="549910"/>
                    <a:pt x="1977390" y="541020"/>
                  </a:cubicBezTo>
                  <a:cubicBezTo>
                    <a:pt x="1908810" y="529590"/>
                    <a:pt x="1851660" y="518160"/>
                    <a:pt x="1753870" y="490220"/>
                  </a:cubicBezTo>
                  <a:cubicBezTo>
                    <a:pt x="1557020" y="435610"/>
                    <a:pt x="1164590" y="271780"/>
                    <a:pt x="883920" y="196850"/>
                  </a:cubicBezTo>
                  <a:cubicBezTo>
                    <a:pt x="631190" y="129540"/>
                    <a:pt x="295910" y="66040"/>
                    <a:pt x="151130" y="50800"/>
                  </a:cubicBezTo>
                  <a:cubicBezTo>
                    <a:pt x="90170" y="44450"/>
                    <a:pt x="43180" y="62230"/>
                    <a:pt x="20320" y="49530"/>
                  </a:cubicBezTo>
                  <a:cubicBezTo>
                    <a:pt x="8890" y="44450"/>
                    <a:pt x="0" y="30480"/>
                    <a:pt x="1270" y="22860"/>
                  </a:cubicBezTo>
                  <a:cubicBezTo>
                    <a:pt x="2540" y="13970"/>
                    <a:pt x="26670" y="0"/>
                    <a:pt x="26670" y="0"/>
                  </a:cubicBezTo>
                </a:path>
              </a:pathLst>
            </a:custGeom>
            <a:solidFill>
              <a:srgbClr val="FCD24F"/>
            </a:solidFill>
            <a:ln cap="sq">
              <a:noFill/>
              <a:prstDash val="solid"/>
              <a:miter/>
            </a:ln>
          </p:spPr>
          <p:txBody>
            <a:bodyPr/>
            <a:lstStyle/>
            <a:p>
              <a:endParaRPr lang="es-MX" sz="1200"/>
            </a:p>
          </p:txBody>
        </p:sp>
      </p:grpSp>
      <p:grpSp>
        <p:nvGrpSpPr>
          <p:cNvPr id="22" name="Group 22"/>
          <p:cNvGrpSpPr/>
          <p:nvPr/>
        </p:nvGrpSpPr>
        <p:grpSpPr>
          <a:xfrm>
            <a:off x="5991226" y="2033270"/>
            <a:ext cx="740410" cy="649605"/>
            <a:chOff x="0" y="0"/>
            <a:chExt cx="1480820" cy="1299210"/>
          </a:xfrm>
        </p:grpSpPr>
        <p:sp>
          <p:nvSpPr>
            <p:cNvPr id="23" name="Freeform 23"/>
            <p:cNvSpPr/>
            <p:nvPr/>
          </p:nvSpPr>
          <p:spPr>
            <a:xfrm>
              <a:off x="44450" y="46990"/>
              <a:ext cx="1386840" cy="1207770"/>
            </a:xfrm>
            <a:custGeom>
              <a:avLst/>
              <a:gdLst/>
              <a:ahLst/>
              <a:cxnLst/>
              <a:rect l="l" t="t" r="r" b="b"/>
              <a:pathLst>
                <a:path w="1386840" h="1207770">
                  <a:moveTo>
                    <a:pt x="6350" y="1163320"/>
                  </a:moveTo>
                  <a:cubicBezTo>
                    <a:pt x="643890" y="586740"/>
                    <a:pt x="877570" y="391160"/>
                    <a:pt x="1027430" y="274320"/>
                  </a:cubicBezTo>
                  <a:cubicBezTo>
                    <a:pt x="1122680" y="199390"/>
                    <a:pt x="1215390" y="140970"/>
                    <a:pt x="1267460" y="97790"/>
                  </a:cubicBezTo>
                  <a:cubicBezTo>
                    <a:pt x="1294130" y="76200"/>
                    <a:pt x="1311910" y="63500"/>
                    <a:pt x="1325880" y="45720"/>
                  </a:cubicBezTo>
                  <a:cubicBezTo>
                    <a:pt x="1334770" y="33020"/>
                    <a:pt x="1334770" y="13970"/>
                    <a:pt x="1344930" y="7620"/>
                  </a:cubicBezTo>
                  <a:cubicBezTo>
                    <a:pt x="1353820" y="2540"/>
                    <a:pt x="1375410" y="2540"/>
                    <a:pt x="1381760" y="8890"/>
                  </a:cubicBezTo>
                  <a:cubicBezTo>
                    <a:pt x="1386840" y="15240"/>
                    <a:pt x="1384300" y="40640"/>
                    <a:pt x="1377950" y="45720"/>
                  </a:cubicBezTo>
                  <a:cubicBezTo>
                    <a:pt x="1371600" y="50800"/>
                    <a:pt x="1346200" y="46990"/>
                    <a:pt x="1341120" y="40640"/>
                  </a:cubicBezTo>
                  <a:cubicBezTo>
                    <a:pt x="1337310" y="33020"/>
                    <a:pt x="1342390" y="8890"/>
                    <a:pt x="1348740" y="3810"/>
                  </a:cubicBezTo>
                  <a:cubicBezTo>
                    <a:pt x="1355090" y="0"/>
                    <a:pt x="1372870" y="1270"/>
                    <a:pt x="1379220" y="6350"/>
                  </a:cubicBezTo>
                  <a:cubicBezTo>
                    <a:pt x="1385570" y="12700"/>
                    <a:pt x="1386840" y="26670"/>
                    <a:pt x="1385570" y="36830"/>
                  </a:cubicBezTo>
                  <a:cubicBezTo>
                    <a:pt x="1383030" y="50800"/>
                    <a:pt x="1372870" y="67310"/>
                    <a:pt x="1361440" y="82550"/>
                  </a:cubicBezTo>
                  <a:cubicBezTo>
                    <a:pt x="1346200" y="100330"/>
                    <a:pt x="1328420" y="114300"/>
                    <a:pt x="1300480" y="137160"/>
                  </a:cubicBezTo>
                  <a:cubicBezTo>
                    <a:pt x="1247140" y="180340"/>
                    <a:pt x="1154430" y="238760"/>
                    <a:pt x="1059180" y="313690"/>
                  </a:cubicBezTo>
                  <a:cubicBezTo>
                    <a:pt x="910590" y="429260"/>
                    <a:pt x="679450" y="623570"/>
                    <a:pt x="504190" y="777240"/>
                  </a:cubicBezTo>
                  <a:cubicBezTo>
                    <a:pt x="340360" y="919480"/>
                    <a:pt x="107950" y="1174750"/>
                    <a:pt x="39370" y="1201420"/>
                  </a:cubicBezTo>
                  <a:cubicBezTo>
                    <a:pt x="24130" y="1207770"/>
                    <a:pt x="11430" y="1206500"/>
                    <a:pt x="6350" y="1201420"/>
                  </a:cubicBezTo>
                  <a:cubicBezTo>
                    <a:pt x="0" y="1195070"/>
                    <a:pt x="6350" y="1163320"/>
                    <a:pt x="6350" y="1163320"/>
                  </a:cubicBezTo>
                </a:path>
              </a:pathLst>
            </a:custGeom>
            <a:solidFill>
              <a:srgbClr val="FCD24F"/>
            </a:solidFill>
            <a:ln cap="sq">
              <a:noFill/>
              <a:prstDash val="solid"/>
              <a:miter/>
            </a:ln>
          </p:spPr>
          <p:txBody>
            <a:bodyPr/>
            <a:lstStyle/>
            <a:p>
              <a:endParaRPr lang="es-MX" sz="1200"/>
            </a:p>
          </p:txBody>
        </p:sp>
      </p:grpSp>
      <p:grpSp>
        <p:nvGrpSpPr>
          <p:cNvPr id="24" name="Group 24"/>
          <p:cNvGrpSpPr/>
          <p:nvPr/>
        </p:nvGrpSpPr>
        <p:grpSpPr>
          <a:xfrm>
            <a:off x="10381615" y="4090670"/>
            <a:ext cx="236855" cy="663575"/>
            <a:chOff x="0" y="0"/>
            <a:chExt cx="473710" cy="1327150"/>
          </a:xfrm>
        </p:grpSpPr>
        <p:sp>
          <p:nvSpPr>
            <p:cNvPr id="25" name="Freeform 25"/>
            <p:cNvSpPr/>
            <p:nvPr/>
          </p:nvSpPr>
          <p:spPr>
            <a:xfrm>
              <a:off x="49530" y="49530"/>
              <a:ext cx="377190" cy="1230630"/>
            </a:xfrm>
            <a:custGeom>
              <a:avLst/>
              <a:gdLst/>
              <a:ahLst/>
              <a:cxnLst/>
              <a:rect l="l" t="t" r="r" b="b"/>
              <a:pathLst>
                <a:path w="377190" h="1230630">
                  <a:moveTo>
                    <a:pt x="1270" y="1189990"/>
                  </a:moveTo>
                  <a:cubicBezTo>
                    <a:pt x="69850" y="1079500"/>
                    <a:pt x="93980" y="1023620"/>
                    <a:pt x="114300" y="967740"/>
                  </a:cubicBezTo>
                  <a:cubicBezTo>
                    <a:pt x="138430" y="904240"/>
                    <a:pt x="160020" y="830580"/>
                    <a:pt x="180340" y="760730"/>
                  </a:cubicBezTo>
                  <a:cubicBezTo>
                    <a:pt x="201930" y="689610"/>
                    <a:pt x="218440" y="632460"/>
                    <a:pt x="237490" y="543560"/>
                  </a:cubicBezTo>
                  <a:cubicBezTo>
                    <a:pt x="266700" y="407670"/>
                    <a:pt x="289560" y="69850"/>
                    <a:pt x="323850" y="17780"/>
                  </a:cubicBezTo>
                  <a:cubicBezTo>
                    <a:pt x="332740" y="5080"/>
                    <a:pt x="342900" y="0"/>
                    <a:pt x="350520" y="2540"/>
                  </a:cubicBezTo>
                  <a:cubicBezTo>
                    <a:pt x="358140" y="3810"/>
                    <a:pt x="374650" y="22860"/>
                    <a:pt x="373380" y="30480"/>
                  </a:cubicBezTo>
                  <a:cubicBezTo>
                    <a:pt x="370840" y="39370"/>
                    <a:pt x="350520" y="52070"/>
                    <a:pt x="342900" y="52070"/>
                  </a:cubicBezTo>
                  <a:cubicBezTo>
                    <a:pt x="335280" y="52070"/>
                    <a:pt x="326390" y="43180"/>
                    <a:pt x="323850" y="36830"/>
                  </a:cubicBezTo>
                  <a:cubicBezTo>
                    <a:pt x="321310" y="30480"/>
                    <a:pt x="322580" y="19050"/>
                    <a:pt x="326390" y="12700"/>
                  </a:cubicBezTo>
                  <a:cubicBezTo>
                    <a:pt x="330200" y="7620"/>
                    <a:pt x="340360" y="1270"/>
                    <a:pt x="347980" y="1270"/>
                  </a:cubicBezTo>
                  <a:cubicBezTo>
                    <a:pt x="354330" y="1270"/>
                    <a:pt x="364490" y="5080"/>
                    <a:pt x="368300" y="12700"/>
                  </a:cubicBezTo>
                  <a:cubicBezTo>
                    <a:pt x="377190" y="26670"/>
                    <a:pt x="373380" y="68580"/>
                    <a:pt x="368300" y="88900"/>
                  </a:cubicBezTo>
                  <a:cubicBezTo>
                    <a:pt x="365760" y="104140"/>
                    <a:pt x="356870" y="109220"/>
                    <a:pt x="351790" y="125730"/>
                  </a:cubicBezTo>
                  <a:cubicBezTo>
                    <a:pt x="342900" y="161290"/>
                    <a:pt x="346710" y="231140"/>
                    <a:pt x="337820" y="292100"/>
                  </a:cubicBezTo>
                  <a:cubicBezTo>
                    <a:pt x="326390" y="370840"/>
                    <a:pt x="306070" y="474980"/>
                    <a:pt x="285750" y="558800"/>
                  </a:cubicBezTo>
                  <a:cubicBezTo>
                    <a:pt x="269240" y="635000"/>
                    <a:pt x="250190" y="703580"/>
                    <a:pt x="229870" y="774700"/>
                  </a:cubicBezTo>
                  <a:cubicBezTo>
                    <a:pt x="208280" y="847090"/>
                    <a:pt x="185420" y="923290"/>
                    <a:pt x="161290" y="989330"/>
                  </a:cubicBezTo>
                  <a:cubicBezTo>
                    <a:pt x="139700" y="1046480"/>
                    <a:pt x="115570" y="1104900"/>
                    <a:pt x="91440" y="1148080"/>
                  </a:cubicBezTo>
                  <a:cubicBezTo>
                    <a:pt x="72390" y="1179830"/>
                    <a:pt x="53340" y="1217930"/>
                    <a:pt x="35560" y="1226820"/>
                  </a:cubicBezTo>
                  <a:cubicBezTo>
                    <a:pt x="25400" y="1230630"/>
                    <a:pt x="12700" y="1229360"/>
                    <a:pt x="6350" y="1223010"/>
                  </a:cubicBezTo>
                  <a:cubicBezTo>
                    <a:pt x="0" y="1217930"/>
                    <a:pt x="1270" y="1189990"/>
                    <a:pt x="1270" y="1189990"/>
                  </a:cubicBezTo>
                </a:path>
              </a:pathLst>
            </a:custGeom>
            <a:solidFill>
              <a:srgbClr val="FCD24F"/>
            </a:solidFill>
            <a:ln cap="sq">
              <a:noFill/>
              <a:prstDash val="solid"/>
              <a:miter/>
            </a:ln>
          </p:spPr>
          <p:txBody>
            <a:bodyPr/>
            <a:lstStyle/>
            <a:p>
              <a:endParaRPr lang="es-MX" sz="1200"/>
            </a:p>
          </p:txBody>
        </p:sp>
      </p:grpSp>
      <p:grpSp>
        <p:nvGrpSpPr>
          <p:cNvPr id="26" name="Group 26"/>
          <p:cNvGrpSpPr/>
          <p:nvPr/>
        </p:nvGrpSpPr>
        <p:grpSpPr>
          <a:xfrm>
            <a:off x="7380605" y="5420360"/>
            <a:ext cx="812800" cy="996950"/>
            <a:chOff x="0" y="0"/>
            <a:chExt cx="1625600" cy="1993900"/>
          </a:xfrm>
        </p:grpSpPr>
        <p:sp>
          <p:nvSpPr>
            <p:cNvPr id="27" name="Freeform 27"/>
            <p:cNvSpPr/>
            <p:nvPr/>
          </p:nvSpPr>
          <p:spPr>
            <a:xfrm>
              <a:off x="44450" y="48260"/>
              <a:ext cx="1532890" cy="1898650"/>
            </a:xfrm>
            <a:custGeom>
              <a:avLst/>
              <a:gdLst/>
              <a:ahLst/>
              <a:cxnLst/>
              <a:rect l="l" t="t" r="r" b="b"/>
              <a:pathLst>
                <a:path w="1532890" h="1898650">
                  <a:moveTo>
                    <a:pt x="8890" y="1852930"/>
                  </a:moveTo>
                  <a:cubicBezTo>
                    <a:pt x="311150" y="1634490"/>
                    <a:pt x="323850" y="1620520"/>
                    <a:pt x="372110" y="1568450"/>
                  </a:cubicBezTo>
                  <a:cubicBezTo>
                    <a:pt x="499110" y="1430020"/>
                    <a:pt x="857250" y="984250"/>
                    <a:pt x="1016000" y="774700"/>
                  </a:cubicBezTo>
                  <a:cubicBezTo>
                    <a:pt x="1116330" y="643890"/>
                    <a:pt x="1189990" y="552450"/>
                    <a:pt x="1252220" y="447040"/>
                  </a:cubicBezTo>
                  <a:cubicBezTo>
                    <a:pt x="1304290" y="359410"/>
                    <a:pt x="1341120" y="241300"/>
                    <a:pt x="1374140" y="190500"/>
                  </a:cubicBezTo>
                  <a:cubicBezTo>
                    <a:pt x="1389380" y="166370"/>
                    <a:pt x="1404620" y="162560"/>
                    <a:pt x="1417320" y="143510"/>
                  </a:cubicBezTo>
                  <a:cubicBezTo>
                    <a:pt x="1431290" y="119380"/>
                    <a:pt x="1437640" y="80010"/>
                    <a:pt x="1451610" y="55880"/>
                  </a:cubicBezTo>
                  <a:cubicBezTo>
                    <a:pt x="1463040" y="35560"/>
                    <a:pt x="1477010" y="12700"/>
                    <a:pt x="1490980" y="6350"/>
                  </a:cubicBezTo>
                  <a:cubicBezTo>
                    <a:pt x="1501140" y="1270"/>
                    <a:pt x="1515110" y="2540"/>
                    <a:pt x="1521460" y="7620"/>
                  </a:cubicBezTo>
                  <a:cubicBezTo>
                    <a:pt x="1527810" y="12700"/>
                    <a:pt x="1532890" y="30480"/>
                    <a:pt x="1529080" y="38100"/>
                  </a:cubicBezTo>
                  <a:cubicBezTo>
                    <a:pt x="1524000" y="45720"/>
                    <a:pt x="1501140" y="53340"/>
                    <a:pt x="1493520" y="49530"/>
                  </a:cubicBezTo>
                  <a:cubicBezTo>
                    <a:pt x="1485900" y="45720"/>
                    <a:pt x="1479550" y="21590"/>
                    <a:pt x="1483360" y="13970"/>
                  </a:cubicBezTo>
                  <a:cubicBezTo>
                    <a:pt x="1487170" y="6350"/>
                    <a:pt x="1504950" y="0"/>
                    <a:pt x="1512570" y="2540"/>
                  </a:cubicBezTo>
                  <a:cubicBezTo>
                    <a:pt x="1520190" y="5080"/>
                    <a:pt x="1530350" y="22860"/>
                    <a:pt x="1529080" y="35560"/>
                  </a:cubicBezTo>
                  <a:cubicBezTo>
                    <a:pt x="1527810" y="53340"/>
                    <a:pt x="1497330" y="76200"/>
                    <a:pt x="1484630" y="99060"/>
                  </a:cubicBezTo>
                  <a:cubicBezTo>
                    <a:pt x="1471930" y="123190"/>
                    <a:pt x="1466850" y="157480"/>
                    <a:pt x="1454150" y="176530"/>
                  </a:cubicBezTo>
                  <a:cubicBezTo>
                    <a:pt x="1443990" y="193040"/>
                    <a:pt x="1432560" y="194310"/>
                    <a:pt x="1418590" y="214630"/>
                  </a:cubicBezTo>
                  <a:cubicBezTo>
                    <a:pt x="1386840" y="261620"/>
                    <a:pt x="1347470" y="386080"/>
                    <a:pt x="1294130" y="476250"/>
                  </a:cubicBezTo>
                  <a:cubicBezTo>
                    <a:pt x="1230630" y="582930"/>
                    <a:pt x="1155700" y="675640"/>
                    <a:pt x="1054100" y="808990"/>
                  </a:cubicBezTo>
                  <a:cubicBezTo>
                    <a:pt x="894080" y="1018540"/>
                    <a:pt x="537210" y="1464310"/>
                    <a:pt x="407670" y="1605280"/>
                  </a:cubicBezTo>
                  <a:cubicBezTo>
                    <a:pt x="356870" y="1659890"/>
                    <a:pt x="341630" y="1673860"/>
                    <a:pt x="294640" y="1713230"/>
                  </a:cubicBezTo>
                  <a:cubicBezTo>
                    <a:pt x="228600" y="1767840"/>
                    <a:pt x="86360" y="1880870"/>
                    <a:pt x="39370" y="1893570"/>
                  </a:cubicBezTo>
                  <a:cubicBezTo>
                    <a:pt x="24130" y="1898650"/>
                    <a:pt x="11430" y="1897380"/>
                    <a:pt x="6350" y="1891030"/>
                  </a:cubicBezTo>
                  <a:cubicBezTo>
                    <a:pt x="0" y="1884680"/>
                    <a:pt x="8890" y="1852930"/>
                    <a:pt x="8890" y="1852930"/>
                  </a:cubicBezTo>
                </a:path>
              </a:pathLst>
            </a:custGeom>
            <a:solidFill>
              <a:srgbClr val="FCD24F"/>
            </a:solidFill>
            <a:ln cap="sq">
              <a:noFill/>
              <a:prstDash val="solid"/>
              <a:miter/>
            </a:ln>
          </p:spPr>
          <p:txBody>
            <a:bodyPr/>
            <a:lstStyle/>
            <a:p>
              <a:endParaRPr lang="es-MX" sz="1200"/>
            </a:p>
          </p:txBody>
        </p:sp>
      </p:grpSp>
      <p:grpSp>
        <p:nvGrpSpPr>
          <p:cNvPr id="28" name="Group 28"/>
          <p:cNvGrpSpPr/>
          <p:nvPr/>
        </p:nvGrpSpPr>
        <p:grpSpPr>
          <a:xfrm>
            <a:off x="5967095" y="4963796"/>
            <a:ext cx="1109980" cy="775970"/>
            <a:chOff x="0" y="0"/>
            <a:chExt cx="2219960" cy="1551940"/>
          </a:xfrm>
        </p:grpSpPr>
        <p:sp>
          <p:nvSpPr>
            <p:cNvPr id="29" name="Freeform 29"/>
            <p:cNvSpPr/>
            <p:nvPr/>
          </p:nvSpPr>
          <p:spPr>
            <a:xfrm>
              <a:off x="48260" y="48260"/>
              <a:ext cx="2123440" cy="1456690"/>
            </a:xfrm>
            <a:custGeom>
              <a:avLst/>
              <a:gdLst/>
              <a:ahLst/>
              <a:cxnLst/>
              <a:rect l="l" t="t" r="r" b="b"/>
              <a:pathLst>
                <a:path w="2123440" h="1456690">
                  <a:moveTo>
                    <a:pt x="17780" y="1403350"/>
                  </a:moveTo>
                  <a:cubicBezTo>
                    <a:pt x="330200" y="1261110"/>
                    <a:pt x="391160" y="1216660"/>
                    <a:pt x="474980" y="1158240"/>
                  </a:cubicBezTo>
                  <a:cubicBezTo>
                    <a:pt x="591820" y="1075690"/>
                    <a:pt x="751840" y="935990"/>
                    <a:pt x="882650" y="848360"/>
                  </a:cubicBezTo>
                  <a:cubicBezTo>
                    <a:pt x="994410" y="772160"/>
                    <a:pt x="1130300" y="707390"/>
                    <a:pt x="1209040" y="654050"/>
                  </a:cubicBezTo>
                  <a:cubicBezTo>
                    <a:pt x="1256030" y="622300"/>
                    <a:pt x="1271270" y="599440"/>
                    <a:pt x="1316990" y="570230"/>
                  </a:cubicBezTo>
                  <a:cubicBezTo>
                    <a:pt x="1389380" y="525780"/>
                    <a:pt x="1540510" y="474980"/>
                    <a:pt x="1610360" y="424180"/>
                  </a:cubicBezTo>
                  <a:cubicBezTo>
                    <a:pt x="1657350" y="389890"/>
                    <a:pt x="1675130" y="347980"/>
                    <a:pt x="1713230" y="318770"/>
                  </a:cubicBezTo>
                  <a:cubicBezTo>
                    <a:pt x="1748790" y="292100"/>
                    <a:pt x="1789430" y="283210"/>
                    <a:pt x="1828800" y="252730"/>
                  </a:cubicBezTo>
                  <a:cubicBezTo>
                    <a:pt x="1878330" y="212090"/>
                    <a:pt x="1932940" y="134620"/>
                    <a:pt x="1979930" y="90170"/>
                  </a:cubicBezTo>
                  <a:cubicBezTo>
                    <a:pt x="2016760" y="55880"/>
                    <a:pt x="2057400" y="10160"/>
                    <a:pt x="2084070" y="5080"/>
                  </a:cubicBezTo>
                  <a:cubicBezTo>
                    <a:pt x="2098040" y="2540"/>
                    <a:pt x="2115820" y="8890"/>
                    <a:pt x="2119630" y="16510"/>
                  </a:cubicBezTo>
                  <a:cubicBezTo>
                    <a:pt x="2123440" y="22860"/>
                    <a:pt x="2118360" y="40640"/>
                    <a:pt x="2113280" y="46990"/>
                  </a:cubicBezTo>
                  <a:cubicBezTo>
                    <a:pt x="2108200" y="52070"/>
                    <a:pt x="2096770" y="53340"/>
                    <a:pt x="2090420" y="52070"/>
                  </a:cubicBezTo>
                  <a:cubicBezTo>
                    <a:pt x="2082800" y="49530"/>
                    <a:pt x="2073910" y="41910"/>
                    <a:pt x="2072640" y="35560"/>
                  </a:cubicBezTo>
                  <a:cubicBezTo>
                    <a:pt x="2071370" y="26670"/>
                    <a:pt x="2081530" y="6350"/>
                    <a:pt x="2089150" y="2540"/>
                  </a:cubicBezTo>
                  <a:cubicBezTo>
                    <a:pt x="2096770" y="0"/>
                    <a:pt x="2114550" y="7620"/>
                    <a:pt x="2118360" y="13970"/>
                  </a:cubicBezTo>
                  <a:cubicBezTo>
                    <a:pt x="2122170" y="20320"/>
                    <a:pt x="2122170" y="30480"/>
                    <a:pt x="2115820" y="44450"/>
                  </a:cubicBezTo>
                  <a:cubicBezTo>
                    <a:pt x="2082800" y="107950"/>
                    <a:pt x="1779270" y="370840"/>
                    <a:pt x="1633220" y="468630"/>
                  </a:cubicBezTo>
                  <a:cubicBezTo>
                    <a:pt x="1530350" y="538480"/>
                    <a:pt x="1418590" y="567690"/>
                    <a:pt x="1346200" y="612140"/>
                  </a:cubicBezTo>
                  <a:cubicBezTo>
                    <a:pt x="1296670" y="642620"/>
                    <a:pt x="1280160" y="666750"/>
                    <a:pt x="1230630" y="699770"/>
                  </a:cubicBezTo>
                  <a:cubicBezTo>
                    <a:pt x="1153160" y="753110"/>
                    <a:pt x="1022350" y="814070"/>
                    <a:pt x="911860" y="889000"/>
                  </a:cubicBezTo>
                  <a:cubicBezTo>
                    <a:pt x="782320" y="976630"/>
                    <a:pt x="621030" y="1117600"/>
                    <a:pt x="502920" y="1200150"/>
                  </a:cubicBezTo>
                  <a:cubicBezTo>
                    <a:pt x="416560" y="1261110"/>
                    <a:pt x="353060" y="1306830"/>
                    <a:pt x="274320" y="1348740"/>
                  </a:cubicBezTo>
                  <a:cubicBezTo>
                    <a:pt x="195580" y="1390650"/>
                    <a:pt x="71120" y="1456690"/>
                    <a:pt x="30480" y="1452880"/>
                  </a:cubicBezTo>
                  <a:cubicBezTo>
                    <a:pt x="16510" y="1451610"/>
                    <a:pt x="5080" y="1441450"/>
                    <a:pt x="2540" y="1433830"/>
                  </a:cubicBezTo>
                  <a:cubicBezTo>
                    <a:pt x="0" y="1426210"/>
                    <a:pt x="17780" y="1403350"/>
                    <a:pt x="17780" y="1403350"/>
                  </a:cubicBezTo>
                </a:path>
              </a:pathLst>
            </a:custGeom>
            <a:solidFill>
              <a:srgbClr val="FCD24F"/>
            </a:solidFill>
            <a:ln cap="sq">
              <a:noFill/>
              <a:prstDash val="solid"/>
              <a:miter/>
            </a:ln>
          </p:spPr>
          <p:txBody>
            <a:bodyPr/>
            <a:lstStyle/>
            <a:p>
              <a:endParaRPr lang="es-MX" sz="120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1215" y="-838200"/>
            <a:ext cx="13245615" cy="7525165"/>
            <a:chOff x="-901871" y="9525"/>
            <a:chExt cx="5232835" cy="2972905"/>
          </a:xfrm>
        </p:grpSpPr>
        <p:sp>
          <p:nvSpPr>
            <p:cNvPr id="3" name="Freeform 3"/>
            <p:cNvSpPr/>
            <p:nvPr/>
          </p:nvSpPr>
          <p:spPr>
            <a:xfrm>
              <a:off x="-901871" y="814963"/>
              <a:ext cx="4330964" cy="2167467"/>
            </a:xfrm>
            <a:custGeom>
              <a:avLst/>
              <a:gdLst/>
              <a:ahLst/>
              <a:cxnLst/>
              <a:rect l="l" t="t" r="r" b="b"/>
              <a:pathLst>
                <a:path w="4330964" h="2167467">
                  <a:moveTo>
                    <a:pt x="24011" y="0"/>
                  </a:moveTo>
                  <a:lnTo>
                    <a:pt x="4306953" y="0"/>
                  </a:lnTo>
                  <a:cubicBezTo>
                    <a:pt x="4313322" y="0"/>
                    <a:pt x="4319429" y="2530"/>
                    <a:pt x="4323932" y="7033"/>
                  </a:cubicBezTo>
                  <a:cubicBezTo>
                    <a:pt x="4328435" y="11536"/>
                    <a:pt x="4330964" y="17643"/>
                    <a:pt x="4330964" y="24011"/>
                  </a:cubicBezTo>
                  <a:lnTo>
                    <a:pt x="4330964" y="2143456"/>
                  </a:lnTo>
                  <a:cubicBezTo>
                    <a:pt x="4330964" y="2156717"/>
                    <a:pt x="4320214" y="2167467"/>
                    <a:pt x="4306953" y="2167467"/>
                  </a:cubicBezTo>
                  <a:lnTo>
                    <a:pt x="24011" y="2167467"/>
                  </a:lnTo>
                  <a:cubicBezTo>
                    <a:pt x="17643" y="2167467"/>
                    <a:pt x="11536" y="2164937"/>
                    <a:pt x="7033" y="2160434"/>
                  </a:cubicBezTo>
                  <a:cubicBezTo>
                    <a:pt x="2530" y="2155931"/>
                    <a:pt x="0" y="2149824"/>
                    <a:pt x="0" y="2143456"/>
                  </a:cubicBezTo>
                  <a:lnTo>
                    <a:pt x="0" y="24011"/>
                  </a:lnTo>
                  <a:cubicBezTo>
                    <a:pt x="0" y="17643"/>
                    <a:pt x="2530" y="11536"/>
                    <a:pt x="7033" y="7033"/>
                  </a:cubicBezTo>
                  <a:cubicBezTo>
                    <a:pt x="11536" y="2530"/>
                    <a:pt x="17643" y="0"/>
                    <a:pt x="24011" y="0"/>
                  </a:cubicBezTo>
                  <a:close/>
                </a:path>
              </a:pathLst>
            </a:custGeom>
            <a:solidFill>
              <a:srgbClr val="E3E7F1"/>
            </a:solidFill>
          </p:spPr>
          <p:txBody>
            <a:bodyPr/>
            <a:lstStyle/>
            <a:p>
              <a:endParaRPr lang="es-MX" sz="1200"/>
            </a:p>
          </p:txBody>
        </p:sp>
        <p:sp>
          <p:nvSpPr>
            <p:cNvPr id="4" name="TextBox 4"/>
            <p:cNvSpPr txBox="1"/>
            <p:nvPr/>
          </p:nvSpPr>
          <p:spPr>
            <a:xfrm>
              <a:off x="0" y="9525"/>
              <a:ext cx="4330964" cy="2157942"/>
            </a:xfrm>
            <a:prstGeom prst="rect">
              <a:avLst/>
            </a:prstGeom>
          </p:spPr>
          <p:txBody>
            <a:bodyPr lIns="33867" tIns="33867" rIns="33867" bIns="33867" rtlCol="0" anchor="ctr"/>
            <a:lstStyle/>
            <a:p>
              <a:pPr algn="ctr">
                <a:lnSpc>
                  <a:spcPts val="1829"/>
                </a:lnSpc>
              </a:pPr>
              <a:endParaRPr sz="1200"/>
            </a:p>
          </p:txBody>
        </p:sp>
      </p:grpSp>
      <p:sp>
        <p:nvSpPr>
          <p:cNvPr id="5" name="Freeform 5"/>
          <p:cNvSpPr/>
          <p:nvPr/>
        </p:nvSpPr>
        <p:spPr>
          <a:xfrm>
            <a:off x="4465249" y="1472470"/>
            <a:ext cx="1273667" cy="1692581"/>
          </a:xfrm>
          <a:custGeom>
            <a:avLst/>
            <a:gdLst/>
            <a:ahLst/>
            <a:cxnLst/>
            <a:rect l="l" t="t" r="r" b="b"/>
            <a:pathLst>
              <a:path w="1910501" h="2538872">
                <a:moveTo>
                  <a:pt x="0" y="0"/>
                </a:moveTo>
                <a:lnTo>
                  <a:pt x="1910502" y="0"/>
                </a:lnTo>
                <a:lnTo>
                  <a:pt x="1910502" y="2538872"/>
                </a:lnTo>
                <a:lnTo>
                  <a:pt x="0" y="2538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sz="1200"/>
          </a:p>
        </p:txBody>
      </p:sp>
      <p:sp>
        <p:nvSpPr>
          <p:cNvPr id="6" name="Freeform 6"/>
          <p:cNvSpPr/>
          <p:nvPr/>
        </p:nvSpPr>
        <p:spPr>
          <a:xfrm>
            <a:off x="885513" y="1454315"/>
            <a:ext cx="1763647" cy="1710737"/>
          </a:xfrm>
          <a:custGeom>
            <a:avLst/>
            <a:gdLst/>
            <a:ahLst/>
            <a:cxnLst/>
            <a:rect l="l" t="t" r="r" b="b"/>
            <a:pathLst>
              <a:path w="2645470" h="2566106">
                <a:moveTo>
                  <a:pt x="0" y="0"/>
                </a:moveTo>
                <a:lnTo>
                  <a:pt x="2645470" y="0"/>
                </a:lnTo>
                <a:lnTo>
                  <a:pt x="2645470" y="2566105"/>
                </a:lnTo>
                <a:lnTo>
                  <a:pt x="0" y="25661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sz="1200"/>
          </a:p>
        </p:txBody>
      </p:sp>
      <p:sp>
        <p:nvSpPr>
          <p:cNvPr id="7" name="Freeform 7"/>
          <p:cNvSpPr/>
          <p:nvPr/>
        </p:nvSpPr>
        <p:spPr>
          <a:xfrm>
            <a:off x="2434569" y="3673939"/>
            <a:ext cx="1585379" cy="1942271"/>
          </a:xfrm>
          <a:custGeom>
            <a:avLst/>
            <a:gdLst/>
            <a:ahLst/>
            <a:cxnLst/>
            <a:rect l="l" t="t" r="r" b="b"/>
            <a:pathLst>
              <a:path w="2378069" h="2913407">
                <a:moveTo>
                  <a:pt x="0" y="0"/>
                </a:moveTo>
                <a:lnTo>
                  <a:pt x="2378069" y="0"/>
                </a:lnTo>
                <a:lnTo>
                  <a:pt x="2378069" y="2913407"/>
                </a:lnTo>
                <a:lnTo>
                  <a:pt x="0" y="29134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sz="1200"/>
          </a:p>
        </p:txBody>
      </p:sp>
      <p:sp>
        <p:nvSpPr>
          <p:cNvPr id="9" name="Freeform 9"/>
          <p:cNvSpPr/>
          <p:nvPr/>
        </p:nvSpPr>
        <p:spPr>
          <a:xfrm>
            <a:off x="6718151" y="3673939"/>
            <a:ext cx="2294672" cy="1907446"/>
          </a:xfrm>
          <a:custGeom>
            <a:avLst/>
            <a:gdLst/>
            <a:ahLst/>
            <a:cxnLst/>
            <a:rect l="l" t="t" r="r" b="b"/>
            <a:pathLst>
              <a:path w="3442008" h="2861169">
                <a:moveTo>
                  <a:pt x="0" y="0"/>
                </a:moveTo>
                <a:lnTo>
                  <a:pt x="3442008" y="0"/>
                </a:lnTo>
                <a:lnTo>
                  <a:pt x="3442008" y="2861169"/>
                </a:lnTo>
                <a:lnTo>
                  <a:pt x="0" y="28611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sz="1200"/>
          </a:p>
        </p:txBody>
      </p:sp>
      <p:grpSp>
        <p:nvGrpSpPr>
          <p:cNvPr id="10" name="Group 10"/>
          <p:cNvGrpSpPr/>
          <p:nvPr/>
        </p:nvGrpSpPr>
        <p:grpSpPr>
          <a:xfrm>
            <a:off x="731215" y="4763"/>
            <a:ext cx="5435962" cy="1168091"/>
            <a:chOff x="0" y="9525"/>
            <a:chExt cx="10871924" cy="2336181"/>
          </a:xfrm>
        </p:grpSpPr>
        <p:sp>
          <p:nvSpPr>
            <p:cNvPr id="11" name="TextBox 11"/>
            <p:cNvSpPr txBox="1"/>
            <p:nvPr/>
          </p:nvSpPr>
          <p:spPr>
            <a:xfrm>
              <a:off x="0" y="9525"/>
              <a:ext cx="10871924" cy="1308049"/>
            </a:xfrm>
            <a:prstGeom prst="rect">
              <a:avLst/>
            </a:prstGeom>
          </p:spPr>
          <p:txBody>
            <a:bodyPr lIns="0" tIns="0" rIns="0" bIns="0" rtlCol="0" anchor="t">
              <a:spAutoFit/>
            </a:bodyPr>
            <a:lstStyle/>
            <a:p>
              <a:pPr>
                <a:lnSpc>
                  <a:spcPts val="5114"/>
                </a:lnSpc>
                <a:spcBef>
                  <a:spcPct val="0"/>
                </a:spcBef>
              </a:pPr>
              <a:r>
                <a:rPr lang="en-US" sz="4334" b="1" dirty="0">
                  <a:solidFill>
                    <a:schemeClr val="accent1">
                      <a:lumMod val="75000"/>
                    </a:schemeClr>
                  </a:solidFill>
                  <a:latin typeface="Montaser Arabic Bold"/>
                  <a:ea typeface="Montaser Arabic Bold"/>
                  <a:cs typeface="Montaser Arabic Bold"/>
                  <a:sym typeface="Montaser Arabic Bold"/>
                </a:rPr>
                <a:t>Territories</a:t>
              </a:r>
            </a:p>
          </p:txBody>
        </p:sp>
        <p:sp>
          <p:nvSpPr>
            <p:cNvPr id="12" name="TextBox 12"/>
            <p:cNvSpPr txBox="1"/>
            <p:nvPr/>
          </p:nvSpPr>
          <p:spPr>
            <a:xfrm>
              <a:off x="0" y="1550616"/>
              <a:ext cx="10871924" cy="795090"/>
            </a:xfrm>
            <a:prstGeom prst="rect">
              <a:avLst/>
            </a:prstGeom>
          </p:spPr>
          <p:txBody>
            <a:bodyPr lIns="0" tIns="0" rIns="0" bIns="0" rtlCol="0" anchor="t">
              <a:spAutoFit/>
            </a:bodyPr>
            <a:lstStyle/>
            <a:p>
              <a:pPr>
                <a:lnSpc>
                  <a:spcPts val="3146"/>
                </a:lnSpc>
                <a:spcBef>
                  <a:spcPct val="0"/>
                </a:spcBef>
              </a:pPr>
              <a:r>
                <a:rPr lang="en-US" sz="2666" dirty="0">
                  <a:solidFill>
                    <a:srgbClr val="1E1E49"/>
                  </a:solidFill>
                  <a:latin typeface="Red Hat Display"/>
                  <a:ea typeface="Red Hat Display"/>
                  <a:cs typeface="Red Hat Display"/>
                  <a:sym typeface="Red Hat Display"/>
                </a:rPr>
                <a:t>Survey by state</a:t>
              </a:r>
            </a:p>
          </p:txBody>
        </p:sp>
      </p:grpSp>
      <p:sp>
        <p:nvSpPr>
          <p:cNvPr id="13" name="TextBox 13"/>
          <p:cNvSpPr txBox="1"/>
          <p:nvPr/>
        </p:nvSpPr>
        <p:spPr>
          <a:xfrm>
            <a:off x="6096000" y="1780940"/>
            <a:ext cx="1459003" cy="994759"/>
          </a:xfrm>
          <a:prstGeom prst="rect">
            <a:avLst/>
          </a:prstGeom>
        </p:spPr>
        <p:txBody>
          <a:bodyPr wrap="square" lIns="0" tIns="0" rIns="0" bIns="0" rtlCol="0" anchor="t">
            <a:spAutoFit/>
          </a:bodyPr>
          <a:lstStyle/>
          <a:p>
            <a:pPr algn="ctr">
              <a:lnSpc>
                <a:spcPts val="4014"/>
              </a:lnSpc>
            </a:pPr>
            <a:r>
              <a:rPr lang="en-US" sz="2867" b="1" dirty="0">
                <a:solidFill>
                  <a:srgbClr val="1E1E49"/>
                </a:solidFill>
                <a:latin typeface="Open Sans Bold"/>
                <a:ea typeface="Open Sans Bold"/>
                <a:cs typeface="Open Sans Bold"/>
                <a:sym typeface="Open Sans Bold"/>
              </a:rPr>
              <a:t>Puebla</a:t>
            </a:r>
          </a:p>
          <a:p>
            <a:pPr algn="ctr">
              <a:lnSpc>
                <a:spcPts val="4014"/>
              </a:lnSpc>
            </a:pPr>
            <a:r>
              <a:rPr lang="en-US" sz="2867" b="1" dirty="0">
                <a:solidFill>
                  <a:srgbClr val="1E1E49"/>
                </a:solidFill>
                <a:latin typeface="Open Sans Bold"/>
                <a:ea typeface="Open Sans Bold"/>
                <a:cs typeface="Open Sans Bold"/>
                <a:sym typeface="Open Sans Bold"/>
              </a:rPr>
              <a:t>121</a:t>
            </a:r>
          </a:p>
        </p:txBody>
      </p:sp>
      <p:sp>
        <p:nvSpPr>
          <p:cNvPr id="14" name="TextBox 14"/>
          <p:cNvSpPr txBox="1"/>
          <p:nvPr/>
        </p:nvSpPr>
        <p:spPr>
          <a:xfrm>
            <a:off x="2649160" y="1790018"/>
            <a:ext cx="1451959" cy="994759"/>
          </a:xfrm>
          <a:prstGeom prst="rect">
            <a:avLst/>
          </a:prstGeom>
        </p:spPr>
        <p:txBody>
          <a:bodyPr wrap="square" lIns="0" tIns="0" rIns="0" bIns="0" rtlCol="0" anchor="t">
            <a:spAutoFit/>
          </a:bodyPr>
          <a:lstStyle/>
          <a:p>
            <a:pPr algn="ctr">
              <a:lnSpc>
                <a:spcPts val="4014"/>
              </a:lnSpc>
            </a:pPr>
            <a:r>
              <a:rPr lang="en-US" sz="2867" b="1" dirty="0">
                <a:solidFill>
                  <a:srgbClr val="1E1E49"/>
                </a:solidFill>
                <a:latin typeface="Open Sans Bold"/>
                <a:ea typeface="Open Sans Bold"/>
                <a:cs typeface="Open Sans Bold"/>
                <a:sym typeface="Open Sans Bold"/>
              </a:rPr>
              <a:t>Jalisco</a:t>
            </a:r>
          </a:p>
          <a:p>
            <a:pPr algn="ctr">
              <a:lnSpc>
                <a:spcPts val="4014"/>
              </a:lnSpc>
            </a:pPr>
            <a:r>
              <a:rPr lang="en-US" sz="2867" b="1" dirty="0">
                <a:solidFill>
                  <a:srgbClr val="1E1E49"/>
                </a:solidFill>
                <a:latin typeface="Open Sans Bold"/>
                <a:ea typeface="Open Sans Bold"/>
                <a:cs typeface="Open Sans Bold"/>
                <a:sym typeface="Open Sans Bold"/>
              </a:rPr>
              <a:t>252</a:t>
            </a:r>
          </a:p>
        </p:txBody>
      </p:sp>
      <p:sp>
        <p:nvSpPr>
          <p:cNvPr id="15" name="TextBox 15"/>
          <p:cNvSpPr txBox="1"/>
          <p:nvPr/>
        </p:nvSpPr>
        <p:spPr>
          <a:xfrm>
            <a:off x="4187962" y="4116332"/>
            <a:ext cx="1979215" cy="994759"/>
          </a:xfrm>
          <a:prstGeom prst="rect">
            <a:avLst/>
          </a:prstGeom>
        </p:spPr>
        <p:txBody>
          <a:bodyPr lIns="0" tIns="0" rIns="0" bIns="0" rtlCol="0" anchor="t">
            <a:spAutoFit/>
          </a:bodyPr>
          <a:lstStyle/>
          <a:p>
            <a:pPr algn="ctr">
              <a:lnSpc>
                <a:spcPts val="4014"/>
              </a:lnSpc>
            </a:pPr>
            <a:r>
              <a:rPr lang="en-US" sz="2867" b="1">
                <a:solidFill>
                  <a:srgbClr val="1E1E49"/>
                </a:solidFill>
                <a:latin typeface="Open Sans Bold"/>
                <a:ea typeface="Open Sans Bold"/>
                <a:cs typeface="Open Sans Bold"/>
                <a:sym typeface="Open Sans Bold"/>
              </a:rPr>
              <a:t>Chihuahua</a:t>
            </a:r>
          </a:p>
          <a:p>
            <a:pPr algn="ctr">
              <a:lnSpc>
                <a:spcPts val="4014"/>
              </a:lnSpc>
            </a:pPr>
            <a:r>
              <a:rPr lang="en-US" sz="2867" b="1">
                <a:solidFill>
                  <a:srgbClr val="1E1E49"/>
                </a:solidFill>
                <a:latin typeface="Open Sans Bold"/>
                <a:ea typeface="Open Sans Bold"/>
                <a:cs typeface="Open Sans Bold"/>
                <a:sym typeface="Open Sans Bold"/>
              </a:rPr>
              <a:t>57</a:t>
            </a:r>
          </a:p>
        </p:txBody>
      </p:sp>
      <p:sp>
        <p:nvSpPr>
          <p:cNvPr id="16" name="TextBox 16"/>
          <p:cNvSpPr txBox="1"/>
          <p:nvPr/>
        </p:nvSpPr>
        <p:spPr>
          <a:xfrm>
            <a:off x="9672946" y="1790018"/>
            <a:ext cx="1749947" cy="994759"/>
          </a:xfrm>
          <a:prstGeom prst="rect">
            <a:avLst/>
          </a:prstGeom>
        </p:spPr>
        <p:txBody>
          <a:bodyPr wrap="square" lIns="0" tIns="0" rIns="0" bIns="0" rtlCol="0" anchor="t">
            <a:spAutoFit/>
          </a:bodyPr>
          <a:lstStyle/>
          <a:p>
            <a:pPr algn="ctr">
              <a:lnSpc>
                <a:spcPts val="4014"/>
              </a:lnSpc>
            </a:pPr>
            <a:r>
              <a:rPr lang="en-US" sz="2867" b="1" dirty="0">
                <a:solidFill>
                  <a:srgbClr val="1E1E49"/>
                </a:solidFill>
                <a:latin typeface="Open Sans Bold"/>
                <a:ea typeface="Open Sans Bold"/>
                <a:cs typeface="Open Sans Bold"/>
                <a:sym typeface="Open Sans Bold"/>
              </a:rPr>
              <a:t>Yucatán</a:t>
            </a:r>
          </a:p>
          <a:p>
            <a:pPr algn="ctr">
              <a:lnSpc>
                <a:spcPts val="4014"/>
              </a:lnSpc>
            </a:pPr>
            <a:r>
              <a:rPr lang="en-US" sz="2867" b="1" dirty="0">
                <a:solidFill>
                  <a:srgbClr val="1E1E49"/>
                </a:solidFill>
                <a:latin typeface="Open Sans Bold"/>
                <a:ea typeface="Open Sans Bold"/>
                <a:cs typeface="Open Sans Bold"/>
                <a:sym typeface="Open Sans Bold"/>
              </a:rPr>
              <a:t>65</a:t>
            </a:r>
          </a:p>
        </p:txBody>
      </p:sp>
      <p:sp>
        <p:nvSpPr>
          <p:cNvPr id="17" name="TextBox 17"/>
          <p:cNvSpPr txBox="1"/>
          <p:nvPr/>
        </p:nvSpPr>
        <p:spPr>
          <a:xfrm>
            <a:off x="9177923" y="4116332"/>
            <a:ext cx="2450876" cy="994759"/>
          </a:xfrm>
          <a:prstGeom prst="rect">
            <a:avLst/>
          </a:prstGeom>
        </p:spPr>
        <p:txBody>
          <a:bodyPr wrap="square" lIns="0" tIns="0" rIns="0" bIns="0" rtlCol="0" anchor="t">
            <a:spAutoFit/>
          </a:bodyPr>
          <a:lstStyle/>
          <a:p>
            <a:pPr algn="ctr">
              <a:lnSpc>
                <a:spcPts val="4014"/>
              </a:lnSpc>
            </a:pPr>
            <a:r>
              <a:rPr lang="en-US" sz="2867" b="1" dirty="0">
                <a:solidFill>
                  <a:srgbClr val="1E1E49"/>
                </a:solidFill>
                <a:latin typeface="Open Sans Bold"/>
                <a:ea typeface="Open Sans Bold"/>
                <a:cs typeface="Open Sans Bold"/>
                <a:sym typeface="Open Sans Bold"/>
              </a:rPr>
              <a:t>Guanajuato</a:t>
            </a:r>
          </a:p>
          <a:p>
            <a:pPr algn="ctr">
              <a:lnSpc>
                <a:spcPts val="4014"/>
              </a:lnSpc>
            </a:pPr>
            <a:r>
              <a:rPr lang="en-US" sz="2867" b="1" dirty="0">
                <a:solidFill>
                  <a:srgbClr val="1E1E49"/>
                </a:solidFill>
                <a:latin typeface="Open Sans Bold"/>
                <a:ea typeface="Open Sans Bold"/>
                <a:cs typeface="Open Sans Bold"/>
                <a:sym typeface="Open Sans Bold"/>
              </a:rPr>
              <a:t>47</a:t>
            </a:r>
          </a:p>
        </p:txBody>
      </p:sp>
      <p:pic>
        <p:nvPicPr>
          <p:cNvPr id="1026" name="Picture 2" descr="Relieve. Yucatán">
            <a:extLst>
              <a:ext uri="{FF2B5EF4-FFF2-40B4-BE49-F238E27FC236}">
                <a16:creationId xmlns:a16="http://schemas.microsoft.com/office/drawing/2014/main" id="{88E6ED11-1725-D21D-69AA-8B4C77ECEB9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482" b="88102" l="4750" r="91250">
                        <a14:foregroundMark x1="8750" y1="49292" x2="8750" y2="49292"/>
                        <a14:foregroundMark x1="79750" y1="13598" x2="79750" y2="13598"/>
                        <a14:foregroundMark x1="77500" y1="10482" x2="77500" y2="10482"/>
                        <a14:foregroundMark x1="40250" y1="84136" x2="40250" y2="84136"/>
                        <a14:foregroundMark x1="4750" y1="43909" x2="4750" y2="43909"/>
                        <a14:foregroundMark x1="91250" y1="30312" x2="91250" y2="30312"/>
                        <a14:foregroundMark x1="42000" y1="88102" x2="42000" y2="88102"/>
                      </a14:backgroundRemoval>
                    </a14:imgEffect>
                  </a14:imgLayer>
                </a14:imgProps>
              </a:ext>
              <a:ext uri="{28A0092B-C50C-407E-A947-70E740481C1C}">
                <a14:useLocalDpi xmlns:a14="http://schemas.microsoft.com/office/drawing/2010/main" val="0"/>
              </a:ext>
            </a:extLst>
          </a:blip>
          <a:srcRect t="6288" b="8618"/>
          <a:stretch/>
        </p:blipFill>
        <p:spPr bwMode="auto">
          <a:xfrm>
            <a:off x="7748407" y="1269044"/>
            <a:ext cx="1924539" cy="14452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50833" y="269886"/>
            <a:ext cx="7496239" cy="7107213"/>
          </a:xfrm>
          <a:custGeom>
            <a:avLst/>
            <a:gdLst/>
            <a:ahLst/>
            <a:cxnLst/>
            <a:rect l="l" t="t" r="r" b="b"/>
            <a:pathLst>
              <a:path w="11244359" h="10660820">
                <a:moveTo>
                  <a:pt x="0" y="0"/>
                </a:moveTo>
                <a:lnTo>
                  <a:pt x="11244359" y="0"/>
                </a:lnTo>
                <a:lnTo>
                  <a:pt x="11244359" y="10660820"/>
                </a:lnTo>
                <a:lnTo>
                  <a:pt x="0" y="10660820"/>
                </a:lnTo>
                <a:lnTo>
                  <a:pt x="0" y="0"/>
                </a:lnTo>
                <a:close/>
              </a:path>
            </a:pathLst>
          </a:custGeom>
          <a:blipFill>
            <a:blip r:embed="rId2"/>
            <a:stretch>
              <a:fillRect/>
            </a:stretch>
          </a:blipFill>
        </p:spPr>
        <p:txBody>
          <a:bodyPr/>
          <a:lstStyle/>
          <a:p>
            <a:endParaRPr lang="es-MX" sz="1200"/>
          </a:p>
        </p:txBody>
      </p:sp>
      <p:sp>
        <p:nvSpPr>
          <p:cNvPr id="3" name="Freeform 3"/>
          <p:cNvSpPr/>
          <p:nvPr/>
        </p:nvSpPr>
        <p:spPr>
          <a:xfrm>
            <a:off x="0" y="1451660"/>
            <a:ext cx="6505278" cy="5328133"/>
          </a:xfrm>
          <a:custGeom>
            <a:avLst/>
            <a:gdLst/>
            <a:ahLst/>
            <a:cxnLst/>
            <a:rect l="l" t="t" r="r" b="b"/>
            <a:pathLst>
              <a:path w="9757917" h="7992199">
                <a:moveTo>
                  <a:pt x="0" y="0"/>
                </a:moveTo>
                <a:lnTo>
                  <a:pt x="9757917" y="0"/>
                </a:lnTo>
                <a:lnTo>
                  <a:pt x="9757917" y="7992199"/>
                </a:lnTo>
                <a:lnTo>
                  <a:pt x="0" y="7992199"/>
                </a:lnTo>
                <a:lnTo>
                  <a:pt x="0" y="0"/>
                </a:lnTo>
                <a:close/>
              </a:path>
            </a:pathLst>
          </a:custGeom>
          <a:blipFill>
            <a:blip r:embed="rId3"/>
            <a:stretch>
              <a:fillRect l="-244180" t="-77289" r="-36665" b="-84265"/>
            </a:stretch>
          </a:blipFill>
        </p:spPr>
        <p:txBody>
          <a:bodyPr/>
          <a:lstStyle/>
          <a:p>
            <a:endParaRPr lang="es-MX" sz="1200"/>
          </a:p>
        </p:txBody>
      </p:sp>
      <p:grpSp>
        <p:nvGrpSpPr>
          <p:cNvPr id="4" name="Group 4"/>
          <p:cNvGrpSpPr/>
          <p:nvPr/>
        </p:nvGrpSpPr>
        <p:grpSpPr>
          <a:xfrm>
            <a:off x="360109" y="294674"/>
            <a:ext cx="4229854" cy="1158821"/>
            <a:chOff x="0" y="9525"/>
            <a:chExt cx="8459708" cy="2317642"/>
          </a:xfrm>
        </p:grpSpPr>
        <p:sp>
          <p:nvSpPr>
            <p:cNvPr id="5" name="TextBox 5"/>
            <p:cNvSpPr txBox="1"/>
            <p:nvPr/>
          </p:nvSpPr>
          <p:spPr>
            <a:xfrm>
              <a:off x="0" y="9525"/>
              <a:ext cx="8459708" cy="1308050"/>
            </a:xfrm>
            <a:prstGeom prst="rect">
              <a:avLst/>
            </a:prstGeom>
          </p:spPr>
          <p:txBody>
            <a:bodyPr lIns="0" tIns="0" rIns="0" bIns="0" rtlCol="0" anchor="t">
              <a:spAutoFit/>
            </a:bodyPr>
            <a:lstStyle/>
            <a:p>
              <a:pPr>
                <a:lnSpc>
                  <a:spcPts val="5114"/>
                </a:lnSpc>
                <a:spcBef>
                  <a:spcPct val="0"/>
                </a:spcBef>
              </a:pPr>
              <a:r>
                <a:rPr lang="en-US" sz="4334" b="1" dirty="0">
                  <a:solidFill>
                    <a:schemeClr val="accent1">
                      <a:lumMod val="75000"/>
                    </a:schemeClr>
                  </a:solidFill>
                  <a:latin typeface="Montaser Arabic Bold"/>
                  <a:ea typeface="Montaser Arabic Bold"/>
                  <a:cs typeface="Montaser Arabic Bold"/>
                  <a:sym typeface="Montaser Arabic Bold"/>
                </a:rPr>
                <a:t>Results</a:t>
              </a:r>
            </a:p>
          </p:txBody>
        </p:sp>
        <p:sp>
          <p:nvSpPr>
            <p:cNvPr id="6" name="TextBox 6"/>
            <p:cNvSpPr txBox="1"/>
            <p:nvPr/>
          </p:nvSpPr>
          <p:spPr>
            <a:xfrm>
              <a:off x="0" y="1532077"/>
              <a:ext cx="8459708" cy="795090"/>
            </a:xfrm>
            <a:prstGeom prst="rect">
              <a:avLst/>
            </a:prstGeom>
          </p:spPr>
          <p:txBody>
            <a:bodyPr lIns="0" tIns="0" rIns="0" bIns="0" rtlCol="0" anchor="t">
              <a:spAutoFit/>
            </a:bodyPr>
            <a:lstStyle/>
            <a:p>
              <a:pPr>
                <a:lnSpc>
                  <a:spcPts val="3146"/>
                </a:lnSpc>
                <a:spcBef>
                  <a:spcPct val="0"/>
                </a:spcBef>
              </a:pPr>
              <a:r>
                <a:rPr lang="en-US" sz="2666" dirty="0">
                  <a:solidFill>
                    <a:srgbClr val="1E1E49"/>
                  </a:solidFill>
                  <a:latin typeface="Red Hat Display"/>
                  <a:ea typeface="Red Hat Display"/>
                  <a:cs typeface="Red Hat Display"/>
                  <a:sym typeface="Red Hat Display"/>
                </a:rPr>
                <a:t>General</a:t>
              </a:r>
            </a:p>
          </p:txBody>
        </p:sp>
      </p:grpSp>
      <p:sp>
        <p:nvSpPr>
          <p:cNvPr id="7" name="TextBox 7"/>
          <p:cNvSpPr txBox="1"/>
          <p:nvPr/>
        </p:nvSpPr>
        <p:spPr>
          <a:xfrm>
            <a:off x="8967185" y="5580804"/>
            <a:ext cx="899219" cy="588623"/>
          </a:xfrm>
          <a:prstGeom prst="rect">
            <a:avLst/>
          </a:prstGeom>
        </p:spPr>
        <p:txBody>
          <a:bodyPr lIns="0" tIns="0" rIns="0" bIns="0" rtlCol="0" anchor="t">
            <a:spAutoFit/>
          </a:bodyPr>
          <a:lstStyle/>
          <a:p>
            <a:pPr algn="ctr">
              <a:lnSpc>
                <a:spcPts val="4853"/>
              </a:lnSpc>
            </a:pPr>
            <a:r>
              <a:rPr lang="en-US" sz="3466" b="1">
                <a:solidFill>
                  <a:srgbClr val="F3F5FA"/>
                </a:solidFill>
                <a:latin typeface="Open Sans Bold"/>
                <a:ea typeface="Open Sans Bold"/>
                <a:cs typeface="Open Sans Bold"/>
                <a:sym typeface="Open Sans Bold"/>
              </a:rPr>
              <a:t>65%</a:t>
            </a:r>
          </a:p>
        </p:txBody>
      </p:sp>
      <p:sp>
        <p:nvSpPr>
          <p:cNvPr id="8" name="TextBox 8"/>
          <p:cNvSpPr txBox="1"/>
          <p:nvPr/>
        </p:nvSpPr>
        <p:spPr>
          <a:xfrm>
            <a:off x="9416795" y="2204595"/>
            <a:ext cx="899219" cy="588623"/>
          </a:xfrm>
          <a:prstGeom prst="rect">
            <a:avLst/>
          </a:prstGeom>
        </p:spPr>
        <p:txBody>
          <a:bodyPr lIns="0" tIns="0" rIns="0" bIns="0" rtlCol="0" anchor="t">
            <a:spAutoFit/>
          </a:bodyPr>
          <a:lstStyle/>
          <a:p>
            <a:pPr algn="ctr">
              <a:lnSpc>
                <a:spcPts val="4853"/>
              </a:lnSpc>
            </a:pPr>
            <a:r>
              <a:rPr lang="en-US" sz="3466" b="1">
                <a:solidFill>
                  <a:srgbClr val="F3F5FA"/>
                </a:solidFill>
                <a:latin typeface="Open Sans Bold"/>
                <a:ea typeface="Open Sans Bold"/>
                <a:cs typeface="Open Sans Bold"/>
                <a:sym typeface="Open Sans Bold"/>
              </a:rPr>
              <a:t>22%</a:t>
            </a:r>
          </a:p>
        </p:txBody>
      </p:sp>
      <p:sp>
        <p:nvSpPr>
          <p:cNvPr id="9" name="TextBox 9"/>
          <p:cNvSpPr txBox="1"/>
          <p:nvPr/>
        </p:nvSpPr>
        <p:spPr>
          <a:xfrm>
            <a:off x="10767016" y="3365501"/>
            <a:ext cx="899219" cy="588623"/>
          </a:xfrm>
          <a:prstGeom prst="rect">
            <a:avLst/>
          </a:prstGeom>
        </p:spPr>
        <p:txBody>
          <a:bodyPr lIns="0" tIns="0" rIns="0" bIns="0" rtlCol="0" anchor="t">
            <a:spAutoFit/>
          </a:bodyPr>
          <a:lstStyle/>
          <a:p>
            <a:pPr algn="ctr">
              <a:lnSpc>
                <a:spcPts val="4853"/>
              </a:lnSpc>
            </a:pPr>
            <a:r>
              <a:rPr lang="en-US" sz="3466" b="1">
                <a:solidFill>
                  <a:srgbClr val="F3F5FA"/>
                </a:solidFill>
                <a:latin typeface="Open Sans Bold"/>
                <a:ea typeface="Open Sans Bold"/>
                <a:cs typeface="Open Sans Bold"/>
                <a:sym typeface="Open Sans Bold"/>
              </a:rPr>
              <a:t>10%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489677" y="96941"/>
            <a:ext cx="7212647" cy="1184315"/>
            <a:chOff x="0" y="9525"/>
            <a:chExt cx="14425295" cy="2368630"/>
          </a:xfrm>
        </p:grpSpPr>
        <p:sp>
          <p:nvSpPr>
            <p:cNvPr id="4" name="TextBox 4"/>
            <p:cNvSpPr txBox="1"/>
            <p:nvPr/>
          </p:nvSpPr>
          <p:spPr>
            <a:xfrm>
              <a:off x="0" y="9525"/>
              <a:ext cx="14425295" cy="1308050"/>
            </a:xfrm>
            <a:prstGeom prst="rect">
              <a:avLst/>
            </a:prstGeom>
          </p:spPr>
          <p:txBody>
            <a:bodyPr lIns="0" tIns="0" rIns="0" bIns="0" rtlCol="0" anchor="t">
              <a:spAutoFit/>
            </a:bodyPr>
            <a:lstStyle/>
            <a:p>
              <a:pPr algn="ctr">
                <a:lnSpc>
                  <a:spcPts val="5114"/>
                </a:lnSpc>
                <a:spcBef>
                  <a:spcPct val="0"/>
                </a:spcBef>
              </a:pPr>
              <a:r>
                <a:rPr lang="en-US" sz="4334" b="1" dirty="0">
                  <a:solidFill>
                    <a:schemeClr val="accent1">
                      <a:lumMod val="75000"/>
                    </a:schemeClr>
                  </a:solidFill>
                  <a:latin typeface="Montaser Arabic Bold"/>
                  <a:ea typeface="Montaser Arabic Bold"/>
                  <a:cs typeface="Montaser Arabic Bold"/>
                  <a:sym typeface="Montaser Arabic Bold"/>
                </a:rPr>
                <a:t>Diagnosis dimensions</a:t>
              </a:r>
            </a:p>
          </p:txBody>
        </p:sp>
        <p:sp>
          <p:nvSpPr>
            <p:cNvPr id="5" name="TextBox 5"/>
            <p:cNvSpPr txBox="1"/>
            <p:nvPr/>
          </p:nvSpPr>
          <p:spPr>
            <a:xfrm>
              <a:off x="0" y="1583065"/>
              <a:ext cx="14363007" cy="795090"/>
            </a:xfrm>
            <a:prstGeom prst="rect">
              <a:avLst/>
            </a:prstGeom>
          </p:spPr>
          <p:txBody>
            <a:bodyPr lIns="0" tIns="0" rIns="0" bIns="0" rtlCol="0" anchor="t">
              <a:spAutoFit/>
            </a:bodyPr>
            <a:lstStyle/>
            <a:p>
              <a:pPr algn="ctr">
                <a:lnSpc>
                  <a:spcPts val="3146"/>
                </a:lnSpc>
                <a:spcBef>
                  <a:spcPct val="0"/>
                </a:spcBef>
              </a:pPr>
              <a:r>
                <a:rPr lang="en-US" sz="2666" dirty="0">
                  <a:solidFill>
                    <a:srgbClr val="1E1E49"/>
                  </a:solidFill>
                  <a:latin typeface="Red Hat Display"/>
                  <a:ea typeface="Red Hat Display"/>
                  <a:cs typeface="Red Hat Display"/>
                  <a:sym typeface="Red Hat Display"/>
                </a:rPr>
                <a:t>National results</a:t>
              </a:r>
            </a:p>
          </p:txBody>
        </p:sp>
      </p:grpSp>
      <p:pic>
        <p:nvPicPr>
          <p:cNvPr id="7" name="Imagen 6">
            <a:extLst>
              <a:ext uri="{FF2B5EF4-FFF2-40B4-BE49-F238E27FC236}">
                <a16:creationId xmlns:a16="http://schemas.microsoft.com/office/drawing/2014/main" id="{D051FA17-6A88-950E-5E6B-7AD52D1D44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8783" t="30209" r="29502" b="12500"/>
          <a:stretch/>
        </p:blipFill>
        <p:spPr>
          <a:xfrm>
            <a:off x="971958" y="1412247"/>
            <a:ext cx="10248085" cy="5348812"/>
          </a:xfrm>
          <a:prstGeom prst="rect">
            <a:avLst/>
          </a:prstGeom>
        </p:spPr>
      </p:pic>
      <p:cxnSp>
        <p:nvCxnSpPr>
          <p:cNvPr id="9" name="Conector recto 8">
            <a:extLst>
              <a:ext uri="{FF2B5EF4-FFF2-40B4-BE49-F238E27FC236}">
                <a16:creationId xmlns:a16="http://schemas.microsoft.com/office/drawing/2014/main" id="{34EEF3AC-2E63-1ABA-C428-B25C70E893C5}"/>
              </a:ext>
            </a:extLst>
          </p:cNvPr>
          <p:cNvCxnSpPr>
            <a:cxnSpLocks/>
          </p:cNvCxnSpPr>
          <p:nvPr/>
        </p:nvCxnSpPr>
        <p:spPr>
          <a:xfrm flipV="1">
            <a:off x="7678000" y="1412247"/>
            <a:ext cx="0" cy="5348812"/>
          </a:xfrm>
          <a:prstGeom prst="line">
            <a:avLst/>
          </a:prstGeom>
        </p:spPr>
        <p:style>
          <a:lnRef idx="3">
            <a:schemeClr val="accent1"/>
          </a:lnRef>
          <a:fillRef idx="0">
            <a:schemeClr val="accent1"/>
          </a:fillRef>
          <a:effectRef idx="2">
            <a:schemeClr val="accent1"/>
          </a:effectRef>
          <a:fontRef idx="minor">
            <a:schemeClr val="tx1"/>
          </a:fontRef>
        </p:style>
      </p:cxnSp>
      <p:sp>
        <p:nvSpPr>
          <p:cNvPr id="14" name="Elipse 13">
            <a:extLst>
              <a:ext uri="{FF2B5EF4-FFF2-40B4-BE49-F238E27FC236}">
                <a16:creationId xmlns:a16="http://schemas.microsoft.com/office/drawing/2014/main" id="{48F546F2-A3E3-6023-2857-A2C60183AC4D}"/>
              </a:ext>
            </a:extLst>
          </p:cNvPr>
          <p:cNvSpPr/>
          <p:nvPr/>
        </p:nvSpPr>
        <p:spPr>
          <a:xfrm>
            <a:off x="9550400" y="3479800"/>
            <a:ext cx="304800" cy="3048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a:p>
        </p:txBody>
      </p:sp>
      <p:sp>
        <p:nvSpPr>
          <p:cNvPr id="15" name="CuadroTexto 14">
            <a:extLst>
              <a:ext uri="{FF2B5EF4-FFF2-40B4-BE49-F238E27FC236}">
                <a16:creationId xmlns:a16="http://schemas.microsoft.com/office/drawing/2014/main" id="{9F2BFCB1-946E-FF1A-542B-5D42972F8C53}"/>
              </a:ext>
            </a:extLst>
          </p:cNvPr>
          <p:cNvSpPr txBox="1"/>
          <p:nvPr/>
        </p:nvSpPr>
        <p:spPr>
          <a:xfrm>
            <a:off x="9271000" y="3080187"/>
            <a:ext cx="1270001" cy="379656"/>
          </a:xfrm>
          <a:prstGeom prst="rect">
            <a:avLst/>
          </a:prstGeom>
          <a:noFill/>
        </p:spPr>
        <p:txBody>
          <a:bodyPr wrap="square" rtlCol="0">
            <a:spAutoFit/>
          </a:bodyPr>
          <a:lstStyle/>
          <a:p>
            <a:r>
              <a:rPr lang="es-MX" sz="1867" dirty="0"/>
              <a:t>Más alto</a:t>
            </a:r>
          </a:p>
        </p:txBody>
      </p:sp>
      <p:sp>
        <p:nvSpPr>
          <p:cNvPr id="16" name="CuadroTexto 15">
            <a:extLst>
              <a:ext uri="{FF2B5EF4-FFF2-40B4-BE49-F238E27FC236}">
                <a16:creationId xmlns:a16="http://schemas.microsoft.com/office/drawing/2014/main" id="{29BFB24F-AE92-7C1A-1F69-14DC404E1C94}"/>
              </a:ext>
            </a:extLst>
          </p:cNvPr>
          <p:cNvSpPr txBox="1"/>
          <p:nvPr/>
        </p:nvSpPr>
        <p:spPr>
          <a:xfrm>
            <a:off x="7832242" y="1237840"/>
            <a:ext cx="1270001" cy="379656"/>
          </a:xfrm>
          <a:prstGeom prst="rect">
            <a:avLst/>
          </a:prstGeom>
          <a:noFill/>
        </p:spPr>
        <p:txBody>
          <a:bodyPr wrap="square" rtlCol="0">
            <a:spAutoFit/>
          </a:bodyPr>
          <a:lstStyle/>
          <a:p>
            <a:r>
              <a:rPr lang="es-MX" sz="1867" dirty="0"/>
              <a:t>Más bajo</a:t>
            </a:r>
          </a:p>
        </p:txBody>
      </p:sp>
      <p:sp>
        <p:nvSpPr>
          <p:cNvPr id="17" name="Elipse 16">
            <a:extLst>
              <a:ext uri="{FF2B5EF4-FFF2-40B4-BE49-F238E27FC236}">
                <a16:creationId xmlns:a16="http://schemas.microsoft.com/office/drawing/2014/main" id="{DA534FA0-8192-1EF8-B797-615F00668B73}"/>
              </a:ext>
            </a:extLst>
          </p:cNvPr>
          <p:cNvSpPr/>
          <p:nvPr/>
        </p:nvSpPr>
        <p:spPr>
          <a:xfrm>
            <a:off x="7527442" y="1498600"/>
            <a:ext cx="304800" cy="3048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13616" y="818291"/>
            <a:ext cx="16301777" cy="5486400"/>
            <a:chOff x="0" y="4762"/>
            <a:chExt cx="6440208" cy="2167467"/>
          </a:xfrm>
        </p:grpSpPr>
        <p:sp>
          <p:nvSpPr>
            <p:cNvPr id="3" name="Freeform 3"/>
            <p:cNvSpPr/>
            <p:nvPr/>
          </p:nvSpPr>
          <p:spPr>
            <a:xfrm>
              <a:off x="2109244" y="4762"/>
              <a:ext cx="4330964" cy="2167467"/>
            </a:xfrm>
            <a:custGeom>
              <a:avLst/>
              <a:gdLst/>
              <a:ahLst/>
              <a:cxnLst/>
              <a:rect l="l" t="t" r="r" b="b"/>
              <a:pathLst>
                <a:path w="4330964" h="2167467">
                  <a:moveTo>
                    <a:pt x="24011" y="0"/>
                  </a:moveTo>
                  <a:lnTo>
                    <a:pt x="4306953" y="0"/>
                  </a:lnTo>
                  <a:cubicBezTo>
                    <a:pt x="4313322" y="0"/>
                    <a:pt x="4319429" y="2530"/>
                    <a:pt x="4323932" y="7033"/>
                  </a:cubicBezTo>
                  <a:cubicBezTo>
                    <a:pt x="4328435" y="11536"/>
                    <a:pt x="4330964" y="17643"/>
                    <a:pt x="4330964" y="24011"/>
                  </a:cubicBezTo>
                  <a:lnTo>
                    <a:pt x="4330964" y="2143456"/>
                  </a:lnTo>
                  <a:cubicBezTo>
                    <a:pt x="4330964" y="2156717"/>
                    <a:pt x="4320214" y="2167467"/>
                    <a:pt x="4306953" y="2167467"/>
                  </a:cubicBezTo>
                  <a:lnTo>
                    <a:pt x="24011" y="2167467"/>
                  </a:lnTo>
                  <a:cubicBezTo>
                    <a:pt x="17643" y="2167467"/>
                    <a:pt x="11536" y="2164937"/>
                    <a:pt x="7033" y="2160434"/>
                  </a:cubicBezTo>
                  <a:cubicBezTo>
                    <a:pt x="2530" y="2155931"/>
                    <a:pt x="0" y="2149824"/>
                    <a:pt x="0" y="2143456"/>
                  </a:cubicBezTo>
                  <a:lnTo>
                    <a:pt x="0" y="24011"/>
                  </a:lnTo>
                  <a:cubicBezTo>
                    <a:pt x="0" y="17643"/>
                    <a:pt x="2530" y="11536"/>
                    <a:pt x="7033" y="7033"/>
                  </a:cubicBezTo>
                  <a:cubicBezTo>
                    <a:pt x="11536" y="2530"/>
                    <a:pt x="17643" y="0"/>
                    <a:pt x="24011" y="0"/>
                  </a:cubicBezTo>
                  <a:close/>
                </a:path>
              </a:pathLst>
            </a:custGeom>
            <a:solidFill>
              <a:srgbClr val="E3E7F1"/>
            </a:solidFill>
          </p:spPr>
          <p:txBody>
            <a:bodyPr/>
            <a:lstStyle/>
            <a:p>
              <a:endParaRPr lang="es-MX" sz="1200"/>
            </a:p>
          </p:txBody>
        </p:sp>
        <p:sp>
          <p:nvSpPr>
            <p:cNvPr id="4" name="TextBox 4"/>
            <p:cNvSpPr txBox="1"/>
            <p:nvPr/>
          </p:nvSpPr>
          <p:spPr>
            <a:xfrm>
              <a:off x="0" y="9525"/>
              <a:ext cx="4330964" cy="2157942"/>
            </a:xfrm>
            <a:prstGeom prst="rect">
              <a:avLst/>
            </a:prstGeom>
          </p:spPr>
          <p:txBody>
            <a:bodyPr lIns="33867" tIns="33867" rIns="33867" bIns="33867" rtlCol="0" anchor="ctr"/>
            <a:lstStyle/>
            <a:p>
              <a:pPr algn="ctr">
                <a:lnSpc>
                  <a:spcPts val="1829"/>
                </a:lnSpc>
              </a:pPr>
              <a:endParaRPr sz="1200"/>
            </a:p>
          </p:txBody>
        </p:sp>
      </p:grpSp>
      <p:grpSp>
        <p:nvGrpSpPr>
          <p:cNvPr id="5" name="Group 5"/>
          <p:cNvGrpSpPr>
            <a:grpSpLocks noChangeAspect="1"/>
          </p:cNvGrpSpPr>
          <p:nvPr/>
        </p:nvGrpSpPr>
        <p:grpSpPr>
          <a:xfrm>
            <a:off x="7892891" y="685800"/>
            <a:ext cx="3657600" cy="5486400"/>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22620" r="-166852"/>
              </a:stretch>
            </a:blipFill>
          </p:spPr>
          <p:txBody>
            <a:bodyPr/>
            <a:lstStyle/>
            <a:p>
              <a:endParaRPr lang="es-MX" sz="1200"/>
            </a:p>
          </p:txBody>
        </p:sp>
      </p:grpSp>
      <p:sp>
        <p:nvSpPr>
          <p:cNvPr id="8" name="Freeform 8"/>
          <p:cNvSpPr/>
          <p:nvPr/>
        </p:nvSpPr>
        <p:spPr>
          <a:xfrm>
            <a:off x="889971" y="3688647"/>
            <a:ext cx="784758" cy="895287"/>
          </a:xfrm>
          <a:custGeom>
            <a:avLst/>
            <a:gdLst/>
            <a:ahLst/>
            <a:cxnLst/>
            <a:rect l="l" t="t" r="r" b="b"/>
            <a:pathLst>
              <a:path w="1177137" h="1342931">
                <a:moveTo>
                  <a:pt x="0" y="0"/>
                </a:moveTo>
                <a:lnTo>
                  <a:pt x="1177137" y="0"/>
                </a:lnTo>
                <a:lnTo>
                  <a:pt x="1177137" y="1342931"/>
                </a:lnTo>
                <a:lnTo>
                  <a:pt x="0" y="1342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sz="1200"/>
          </a:p>
        </p:txBody>
      </p:sp>
      <p:sp>
        <p:nvSpPr>
          <p:cNvPr id="9" name="Freeform 9"/>
          <p:cNvSpPr/>
          <p:nvPr/>
        </p:nvSpPr>
        <p:spPr>
          <a:xfrm>
            <a:off x="903839" y="2650390"/>
            <a:ext cx="877307" cy="778610"/>
          </a:xfrm>
          <a:custGeom>
            <a:avLst/>
            <a:gdLst/>
            <a:ahLst/>
            <a:cxnLst/>
            <a:rect l="l" t="t" r="r" b="b"/>
            <a:pathLst>
              <a:path w="1315960" h="1167915">
                <a:moveTo>
                  <a:pt x="0" y="0"/>
                </a:moveTo>
                <a:lnTo>
                  <a:pt x="1315960" y="0"/>
                </a:lnTo>
                <a:lnTo>
                  <a:pt x="1315960" y="1167915"/>
                </a:lnTo>
                <a:lnTo>
                  <a:pt x="0" y="11679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sz="1200"/>
          </a:p>
        </p:txBody>
      </p:sp>
      <p:sp>
        <p:nvSpPr>
          <p:cNvPr id="10" name="Freeform 10"/>
          <p:cNvSpPr/>
          <p:nvPr/>
        </p:nvSpPr>
        <p:spPr>
          <a:xfrm>
            <a:off x="4620891" y="3242015"/>
            <a:ext cx="432255" cy="400348"/>
          </a:xfrm>
          <a:custGeom>
            <a:avLst/>
            <a:gdLst/>
            <a:ahLst/>
            <a:cxnLst/>
            <a:rect l="l" t="t" r="r" b="b"/>
            <a:pathLst>
              <a:path w="648383" h="600522">
                <a:moveTo>
                  <a:pt x="0" y="0"/>
                </a:moveTo>
                <a:lnTo>
                  <a:pt x="648384" y="0"/>
                </a:lnTo>
                <a:lnTo>
                  <a:pt x="648384" y="600522"/>
                </a:lnTo>
                <a:lnTo>
                  <a:pt x="0" y="6005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sz="1200"/>
          </a:p>
        </p:txBody>
      </p:sp>
      <p:grpSp>
        <p:nvGrpSpPr>
          <p:cNvPr id="11" name="Group 11"/>
          <p:cNvGrpSpPr/>
          <p:nvPr/>
        </p:nvGrpSpPr>
        <p:grpSpPr>
          <a:xfrm>
            <a:off x="1296218" y="1111383"/>
            <a:ext cx="5435962" cy="1168091"/>
            <a:chOff x="0" y="9525"/>
            <a:chExt cx="10871924" cy="2336181"/>
          </a:xfrm>
        </p:grpSpPr>
        <p:sp>
          <p:nvSpPr>
            <p:cNvPr id="12" name="TextBox 12"/>
            <p:cNvSpPr txBox="1"/>
            <p:nvPr/>
          </p:nvSpPr>
          <p:spPr>
            <a:xfrm>
              <a:off x="0" y="9525"/>
              <a:ext cx="10871924" cy="1308049"/>
            </a:xfrm>
            <a:prstGeom prst="rect">
              <a:avLst/>
            </a:prstGeom>
          </p:spPr>
          <p:txBody>
            <a:bodyPr lIns="0" tIns="0" rIns="0" bIns="0" rtlCol="0" anchor="t">
              <a:spAutoFit/>
            </a:bodyPr>
            <a:lstStyle/>
            <a:p>
              <a:pPr>
                <a:lnSpc>
                  <a:spcPts val="5114"/>
                </a:lnSpc>
                <a:spcBef>
                  <a:spcPct val="0"/>
                </a:spcBef>
              </a:pPr>
              <a:endParaRPr lang="en-US" sz="4334" b="1" dirty="0">
                <a:solidFill>
                  <a:srgbClr val="C130B7"/>
                </a:solidFill>
                <a:latin typeface="Montaser Arabic Bold"/>
                <a:ea typeface="Montaser Arabic Bold"/>
                <a:cs typeface="Montaser Arabic Bold"/>
                <a:sym typeface="Montaser Arabic Bold"/>
              </a:endParaRPr>
            </a:p>
          </p:txBody>
        </p:sp>
        <p:sp>
          <p:nvSpPr>
            <p:cNvPr id="13" name="TextBox 13"/>
            <p:cNvSpPr txBox="1"/>
            <p:nvPr/>
          </p:nvSpPr>
          <p:spPr>
            <a:xfrm>
              <a:off x="0" y="1550616"/>
              <a:ext cx="10871924" cy="795090"/>
            </a:xfrm>
            <a:prstGeom prst="rect">
              <a:avLst/>
            </a:prstGeom>
          </p:spPr>
          <p:txBody>
            <a:bodyPr lIns="0" tIns="0" rIns="0" bIns="0" rtlCol="0" anchor="t">
              <a:spAutoFit/>
            </a:bodyPr>
            <a:lstStyle/>
            <a:p>
              <a:pPr>
                <a:lnSpc>
                  <a:spcPts val="3146"/>
                </a:lnSpc>
                <a:spcBef>
                  <a:spcPct val="0"/>
                </a:spcBef>
              </a:pPr>
              <a:r>
                <a:rPr lang="en-US" sz="2666" dirty="0">
                  <a:solidFill>
                    <a:srgbClr val="1E1E49"/>
                  </a:solidFill>
                  <a:latin typeface="Red Hat Display"/>
                  <a:ea typeface="Red Hat Display"/>
                  <a:cs typeface="Red Hat Display"/>
                  <a:sym typeface="Red Hat Display"/>
                </a:rPr>
                <a:t>Key strengths</a:t>
              </a:r>
            </a:p>
          </p:txBody>
        </p:sp>
      </p:grpSp>
      <p:sp>
        <p:nvSpPr>
          <p:cNvPr id="14" name="TextBox 14"/>
          <p:cNvSpPr txBox="1"/>
          <p:nvPr/>
        </p:nvSpPr>
        <p:spPr>
          <a:xfrm>
            <a:off x="1904493" y="2698001"/>
            <a:ext cx="1650384" cy="692497"/>
          </a:xfrm>
          <a:prstGeom prst="rect">
            <a:avLst/>
          </a:prstGeom>
        </p:spPr>
        <p:txBody>
          <a:bodyPr lIns="0" tIns="0" rIns="0" bIns="0" rtlCol="0" anchor="t">
            <a:spAutoFit/>
          </a:bodyPr>
          <a:lstStyle/>
          <a:p>
            <a:pPr algn="ctr">
              <a:lnSpc>
                <a:spcPts val="1829"/>
              </a:lnSpc>
              <a:spcBef>
                <a:spcPct val="0"/>
              </a:spcBef>
            </a:pPr>
            <a:r>
              <a:rPr lang="en-US" sz="1550" spc="119" dirty="0">
                <a:solidFill>
                  <a:srgbClr val="1E1E49"/>
                </a:solidFill>
                <a:latin typeface="Red Hat Display"/>
                <a:ea typeface="Red Hat Display"/>
                <a:cs typeface="Red Hat Display"/>
                <a:sym typeface="Red Hat Display"/>
              </a:rPr>
              <a:t>Housing and Infrastructure</a:t>
            </a:r>
          </a:p>
          <a:p>
            <a:pPr algn="ctr">
              <a:lnSpc>
                <a:spcPts val="1829"/>
              </a:lnSpc>
              <a:spcBef>
                <a:spcPct val="0"/>
              </a:spcBef>
            </a:pPr>
            <a:r>
              <a:rPr lang="en-US" sz="1550" spc="119" dirty="0">
                <a:solidFill>
                  <a:srgbClr val="1E1E49"/>
                </a:solidFill>
                <a:latin typeface="Red Hat Display"/>
                <a:ea typeface="Red Hat Display"/>
                <a:cs typeface="Red Hat Display"/>
                <a:sym typeface="Red Hat Display"/>
              </a:rPr>
              <a:t>(3,965)</a:t>
            </a:r>
          </a:p>
        </p:txBody>
      </p:sp>
      <p:sp>
        <p:nvSpPr>
          <p:cNvPr id="15" name="TextBox 15"/>
          <p:cNvSpPr txBox="1"/>
          <p:nvPr/>
        </p:nvSpPr>
        <p:spPr>
          <a:xfrm>
            <a:off x="1878892" y="3863582"/>
            <a:ext cx="1761172" cy="692497"/>
          </a:xfrm>
          <a:prstGeom prst="rect">
            <a:avLst/>
          </a:prstGeom>
        </p:spPr>
        <p:txBody>
          <a:bodyPr lIns="0" tIns="0" rIns="0" bIns="0" rtlCol="0" anchor="t">
            <a:spAutoFit/>
          </a:bodyPr>
          <a:lstStyle/>
          <a:p>
            <a:pPr algn="ctr">
              <a:lnSpc>
                <a:spcPts val="1829"/>
              </a:lnSpc>
              <a:spcBef>
                <a:spcPct val="0"/>
              </a:spcBef>
            </a:pPr>
            <a:r>
              <a:rPr lang="en-US" sz="1550" spc="119" dirty="0">
                <a:solidFill>
                  <a:srgbClr val="1E1E49"/>
                </a:solidFill>
                <a:latin typeface="Red Hat Display"/>
                <a:ea typeface="Red Hat Display"/>
                <a:cs typeface="Red Hat Display"/>
                <a:sym typeface="Red Hat Display"/>
              </a:rPr>
              <a:t>Education and Culture</a:t>
            </a:r>
          </a:p>
          <a:p>
            <a:pPr algn="ctr">
              <a:lnSpc>
                <a:spcPts val="1829"/>
              </a:lnSpc>
              <a:spcBef>
                <a:spcPct val="0"/>
              </a:spcBef>
            </a:pPr>
            <a:r>
              <a:rPr lang="en-US" sz="1550" spc="119" dirty="0">
                <a:solidFill>
                  <a:srgbClr val="1E1E49"/>
                </a:solidFill>
                <a:latin typeface="Red Hat Display"/>
                <a:ea typeface="Red Hat Display"/>
                <a:cs typeface="Red Hat Display"/>
                <a:sym typeface="Red Hat Display"/>
              </a:rPr>
              <a:t>(2,991)</a:t>
            </a:r>
          </a:p>
        </p:txBody>
      </p:sp>
      <p:sp>
        <p:nvSpPr>
          <p:cNvPr id="17" name="TextBox 17"/>
          <p:cNvSpPr txBox="1"/>
          <p:nvPr/>
        </p:nvSpPr>
        <p:spPr>
          <a:xfrm>
            <a:off x="4014199" y="2650376"/>
            <a:ext cx="3550923" cy="372666"/>
          </a:xfrm>
          <a:prstGeom prst="rect">
            <a:avLst/>
          </a:prstGeom>
        </p:spPr>
        <p:txBody>
          <a:bodyPr lIns="0" tIns="0" rIns="0" bIns="0" rtlCol="0" anchor="t">
            <a:spAutoFit/>
          </a:bodyPr>
          <a:lstStyle/>
          <a:p>
            <a:pPr algn="ctr">
              <a:lnSpc>
                <a:spcPts val="3080"/>
              </a:lnSpc>
            </a:pPr>
            <a:r>
              <a:rPr lang="en-US" sz="2200" b="1" dirty="0">
                <a:solidFill>
                  <a:srgbClr val="1E1E49"/>
                </a:solidFill>
                <a:latin typeface="Open Sans Bold"/>
                <a:ea typeface="Open Sans Bold"/>
                <a:cs typeface="Open Sans Bold"/>
                <a:sym typeface="Open Sans Bold"/>
              </a:rPr>
              <a:t>Stronger indicators</a:t>
            </a:r>
          </a:p>
        </p:txBody>
      </p:sp>
      <p:sp>
        <p:nvSpPr>
          <p:cNvPr id="18" name="TextBox 18"/>
          <p:cNvSpPr txBox="1"/>
          <p:nvPr/>
        </p:nvSpPr>
        <p:spPr>
          <a:xfrm>
            <a:off x="5108729" y="3328941"/>
            <a:ext cx="2612871" cy="2666884"/>
          </a:xfrm>
          <a:prstGeom prst="rect">
            <a:avLst/>
          </a:prstGeom>
        </p:spPr>
        <p:txBody>
          <a:bodyPr wrap="square" lIns="0" tIns="0" rIns="0" bIns="0" rtlCol="0" anchor="t">
            <a:spAutoFit/>
          </a:bodyPr>
          <a:lstStyle/>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Illiteracy</a:t>
            </a:r>
          </a:p>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Documentation</a:t>
            </a:r>
          </a:p>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Cooking</a:t>
            </a:r>
          </a:p>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Electricity</a:t>
            </a:r>
          </a:p>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Child protection</a:t>
            </a:r>
          </a:p>
          <a:p>
            <a:pPr algn="just">
              <a:lnSpc>
                <a:spcPts val="2959"/>
              </a:lnSpc>
            </a:pPr>
            <a:endParaRPr lang="en-US" sz="2114" dirty="0">
              <a:solidFill>
                <a:srgbClr val="000000"/>
              </a:solidFill>
              <a:latin typeface="Open Sans"/>
              <a:ea typeface="Open Sans"/>
              <a:cs typeface="Open Sans"/>
              <a:sym typeface="Open Sans"/>
            </a:endParaRPr>
          </a:p>
          <a:p>
            <a:pPr algn="just">
              <a:lnSpc>
                <a:spcPts val="2959"/>
              </a:lnSpc>
            </a:pPr>
            <a:endParaRPr lang="en-US" sz="2114" dirty="0">
              <a:solidFill>
                <a:srgbClr val="000000"/>
              </a:solidFill>
              <a:latin typeface="Open Sans"/>
              <a:ea typeface="Open Sans"/>
              <a:cs typeface="Open Sans"/>
              <a:sym typeface="Open Sans"/>
            </a:endParaRPr>
          </a:p>
        </p:txBody>
      </p:sp>
      <p:sp>
        <p:nvSpPr>
          <p:cNvPr id="19" name="Freeform 19"/>
          <p:cNvSpPr/>
          <p:nvPr/>
        </p:nvSpPr>
        <p:spPr>
          <a:xfrm>
            <a:off x="4620891" y="3713388"/>
            <a:ext cx="432255" cy="400348"/>
          </a:xfrm>
          <a:custGeom>
            <a:avLst/>
            <a:gdLst/>
            <a:ahLst/>
            <a:cxnLst/>
            <a:rect l="l" t="t" r="r" b="b"/>
            <a:pathLst>
              <a:path w="648383" h="600522">
                <a:moveTo>
                  <a:pt x="0" y="0"/>
                </a:moveTo>
                <a:lnTo>
                  <a:pt x="648384" y="0"/>
                </a:lnTo>
                <a:lnTo>
                  <a:pt x="648384" y="600522"/>
                </a:lnTo>
                <a:lnTo>
                  <a:pt x="0" y="6005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sz="1200"/>
          </a:p>
        </p:txBody>
      </p:sp>
      <p:sp>
        <p:nvSpPr>
          <p:cNvPr id="20" name="Freeform 20"/>
          <p:cNvSpPr/>
          <p:nvPr/>
        </p:nvSpPr>
        <p:spPr>
          <a:xfrm>
            <a:off x="4620891" y="4183586"/>
            <a:ext cx="432255" cy="400348"/>
          </a:xfrm>
          <a:custGeom>
            <a:avLst/>
            <a:gdLst/>
            <a:ahLst/>
            <a:cxnLst/>
            <a:rect l="l" t="t" r="r" b="b"/>
            <a:pathLst>
              <a:path w="648383" h="600522">
                <a:moveTo>
                  <a:pt x="0" y="0"/>
                </a:moveTo>
                <a:lnTo>
                  <a:pt x="648384" y="0"/>
                </a:lnTo>
                <a:lnTo>
                  <a:pt x="648384" y="600523"/>
                </a:lnTo>
                <a:lnTo>
                  <a:pt x="0" y="6005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sz="1200"/>
          </a:p>
        </p:txBody>
      </p:sp>
      <p:sp>
        <p:nvSpPr>
          <p:cNvPr id="21" name="Freeform 21"/>
          <p:cNvSpPr/>
          <p:nvPr/>
        </p:nvSpPr>
        <p:spPr>
          <a:xfrm>
            <a:off x="4620891" y="4583935"/>
            <a:ext cx="432255" cy="400348"/>
          </a:xfrm>
          <a:custGeom>
            <a:avLst/>
            <a:gdLst/>
            <a:ahLst/>
            <a:cxnLst/>
            <a:rect l="l" t="t" r="r" b="b"/>
            <a:pathLst>
              <a:path w="648383" h="600522">
                <a:moveTo>
                  <a:pt x="0" y="0"/>
                </a:moveTo>
                <a:lnTo>
                  <a:pt x="648384" y="0"/>
                </a:lnTo>
                <a:lnTo>
                  <a:pt x="648384" y="600522"/>
                </a:lnTo>
                <a:lnTo>
                  <a:pt x="0" y="6005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sz="1200"/>
          </a:p>
        </p:txBody>
      </p:sp>
      <p:sp>
        <p:nvSpPr>
          <p:cNvPr id="22" name="Freeform 22"/>
          <p:cNvSpPr/>
          <p:nvPr/>
        </p:nvSpPr>
        <p:spPr>
          <a:xfrm>
            <a:off x="4620890" y="5035855"/>
            <a:ext cx="432255" cy="400348"/>
          </a:xfrm>
          <a:custGeom>
            <a:avLst/>
            <a:gdLst/>
            <a:ahLst/>
            <a:cxnLst/>
            <a:rect l="l" t="t" r="r" b="b"/>
            <a:pathLst>
              <a:path w="648383" h="600522">
                <a:moveTo>
                  <a:pt x="0" y="0"/>
                </a:moveTo>
                <a:lnTo>
                  <a:pt x="648383" y="0"/>
                </a:lnTo>
                <a:lnTo>
                  <a:pt x="648383" y="600522"/>
                </a:lnTo>
                <a:lnTo>
                  <a:pt x="0" y="6005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80F308-7457-8A2C-87C9-7A9D2016D169}"/>
              </a:ext>
            </a:extLst>
          </p:cNvPr>
          <p:cNvSpPr>
            <a:spLocks noGrp="1"/>
          </p:cNvSpPr>
          <p:nvPr>
            <p:ph type="title"/>
          </p:nvPr>
        </p:nvSpPr>
        <p:spPr>
          <a:xfrm>
            <a:off x="-3081867" y="-2064808"/>
            <a:ext cx="10515600" cy="1325563"/>
          </a:xfrm>
        </p:spPr>
        <p:txBody>
          <a:bodyPr/>
          <a:lstStyle/>
          <a:p>
            <a:endParaRPr lang="fr-FR" dirty="0"/>
          </a:p>
        </p:txBody>
      </p:sp>
      <p:sp>
        <p:nvSpPr>
          <p:cNvPr id="3" name="Espace réservé du contenu 2">
            <a:extLst>
              <a:ext uri="{FF2B5EF4-FFF2-40B4-BE49-F238E27FC236}">
                <a16:creationId xmlns:a16="http://schemas.microsoft.com/office/drawing/2014/main" id="{0CFFBDCF-9DD3-CEDD-D52C-8C078A9FF884}"/>
              </a:ext>
            </a:extLst>
          </p:cNvPr>
          <p:cNvSpPr>
            <a:spLocks noGrp="1"/>
          </p:cNvSpPr>
          <p:nvPr>
            <p:ph idx="1"/>
          </p:nvPr>
        </p:nvSpPr>
        <p:spPr/>
        <p:txBody>
          <a:bodyPr>
            <a:normAutofit/>
          </a:bodyPr>
          <a:lstStyle/>
          <a:p>
            <a:r>
              <a:rPr lang="fr-FR" b="1" i="0" dirty="0">
                <a:effectLst/>
              </a:rPr>
              <a:t>L’UNIAPAC est une organisation œcuménique et une organisation internationale à but non lucratif dont le siège est à Paris. Elle a été créée en Belgique en 1931.</a:t>
            </a:r>
          </a:p>
          <a:p>
            <a:r>
              <a:rPr lang="fr-FR" b="1" i="0" dirty="0">
                <a:effectLst/>
              </a:rPr>
              <a:t>Elle fédère aujourd’hui des associations des dirigeants chrétiens d’entreprise dans </a:t>
            </a:r>
            <a:r>
              <a:rPr lang="fr-FR" b="1" i="0" dirty="0">
                <a:solidFill>
                  <a:srgbClr val="0070C0"/>
                </a:solidFill>
                <a:effectLst/>
              </a:rPr>
              <a:t>40 pays </a:t>
            </a:r>
            <a:r>
              <a:rPr lang="fr-FR" b="1" i="0" dirty="0">
                <a:effectLst/>
              </a:rPr>
              <a:t>en Europe, Amérique Latine, Afrique et Asie</a:t>
            </a:r>
            <a:r>
              <a:rPr lang="fr-FR" b="0" i="0" dirty="0">
                <a:effectLst/>
              </a:rPr>
              <a:t>. </a:t>
            </a:r>
            <a:r>
              <a:rPr lang="fr-FR" b="1" i="0" dirty="0">
                <a:effectLst/>
              </a:rPr>
              <a:t>L’</a:t>
            </a:r>
            <a:r>
              <a:rPr lang="fr-FR" b="1" i="0" dirty="0" err="1">
                <a:effectLst/>
              </a:rPr>
              <a:t>Uniapac</a:t>
            </a:r>
            <a:r>
              <a:rPr lang="fr-FR" b="1" i="0" dirty="0">
                <a:effectLst/>
              </a:rPr>
              <a:t> représente plus de </a:t>
            </a:r>
            <a:r>
              <a:rPr lang="fr-FR" b="1" i="0" dirty="0">
                <a:solidFill>
                  <a:srgbClr val="0070C0"/>
                </a:solidFill>
                <a:effectLst/>
              </a:rPr>
              <a:t>45 000 dirigeants d’entreprises</a:t>
            </a:r>
            <a:r>
              <a:rPr lang="fr-FR" b="1" i="0" dirty="0">
                <a:effectLst/>
              </a:rPr>
              <a:t>.</a:t>
            </a:r>
          </a:p>
          <a:p>
            <a:r>
              <a:rPr lang="fr-FR" b="1" dirty="0"/>
              <a:t>Son </a:t>
            </a:r>
            <a:r>
              <a:rPr lang="fr-FR" b="1" dirty="0">
                <a:solidFill>
                  <a:srgbClr val="0070C0"/>
                </a:solidFill>
              </a:rPr>
              <a:t>but</a:t>
            </a:r>
            <a:r>
              <a:rPr lang="fr-FR" b="1" dirty="0"/>
              <a:t> est de promouvoir auprès des dirigeants d’entreprise :</a:t>
            </a:r>
          </a:p>
          <a:p>
            <a:pPr lvl="1"/>
            <a:r>
              <a:rPr lang="fr-FR" b="1" dirty="0"/>
              <a:t>la vision et la mise en œuvre d’une économie au service de la personne humaine et du Bien Commun</a:t>
            </a:r>
          </a:p>
          <a:p>
            <a:pPr lvl="1"/>
            <a:r>
              <a:rPr lang="fr-FR" b="1" dirty="0"/>
              <a:t> la promotion de l’activité entrepreneuriale comme une vocation noble.</a:t>
            </a:r>
          </a:p>
        </p:txBody>
      </p:sp>
      <p:pic>
        <p:nvPicPr>
          <p:cNvPr id="1026" name="Picture 2" descr="Uniapac">
            <a:extLst>
              <a:ext uri="{FF2B5EF4-FFF2-40B4-BE49-F238E27FC236}">
                <a16:creationId xmlns:a16="http://schemas.microsoft.com/office/drawing/2014/main" id="{47A3A88B-2D10-5C7B-D0EE-C6323BE34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474" y="681037"/>
            <a:ext cx="28575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67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5491" y="650473"/>
            <a:ext cx="10962753" cy="5486400"/>
            <a:chOff x="0" y="0"/>
            <a:chExt cx="4330964" cy="2167467"/>
          </a:xfrm>
        </p:grpSpPr>
        <p:sp>
          <p:nvSpPr>
            <p:cNvPr id="3" name="Freeform 3"/>
            <p:cNvSpPr/>
            <p:nvPr/>
          </p:nvSpPr>
          <p:spPr>
            <a:xfrm>
              <a:off x="0" y="0"/>
              <a:ext cx="4330964" cy="2167467"/>
            </a:xfrm>
            <a:custGeom>
              <a:avLst/>
              <a:gdLst/>
              <a:ahLst/>
              <a:cxnLst/>
              <a:rect l="l" t="t" r="r" b="b"/>
              <a:pathLst>
                <a:path w="4330964" h="2167467">
                  <a:moveTo>
                    <a:pt x="24011" y="0"/>
                  </a:moveTo>
                  <a:lnTo>
                    <a:pt x="4306953" y="0"/>
                  </a:lnTo>
                  <a:cubicBezTo>
                    <a:pt x="4313322" y="0"/>
                    <a:pt x="4319429" y="2530"/>
                    <a:pt x="4323932" y="7033"/>
                  </a:cubicBezTo>
                  <a:cubicBezTo>
                    <a:pt x="4328435" y="11536"/>
                    <a:pt x="4330964" y="17643"/>
                    <a:pt x="4330964" y="24011"/>
                  </a:cubicBezTo>
                  <a:lnTo>
                    <a:pt x="4330964" y="2143456"/>
                  </a:lnTo>
                  <a:cubicBezTo>
                    <a:pt x="4330964" y="2156717"/>
                    <a:pt x="4320214" y="2167467"/>
                    <a:pt x="4306953" y="2167467"/>
                  </a:cubicBezTo>
                  <a:lnTo>
                    <a:pt x="24011" y="2167467"/>
                  </a:lnTo>
                  <a:cubicBezTo>
                    <a:pt x="17643" y="2167467"/>
                    <a:pt x="11536" y="2164937"/>
                    <a:pt x="7033" y="2160434"/>
                  </a:cubicBezTo>
                  <a:cubicBezTo>
                    <a:pt x="2530" y="2155931"/>
                    <a:pt x="0" y="2149824"/>
                    <a:pt x="0" y="2143456"/>
                  </a:cubicBezTo>
                  <a:lnTo>
                    <a:pt x="0" y="24011"/>
                  </a:lnTo>
                  <a:cubicBezTo>
                    <a:pt x="0" y="17643"/>
                    <a:pt x="2530" y="11536"/>
                    <a:pt x="7033" y="7033"/>
                  </a:cubicBezTo>
                  <a:cubicBezTo>
                    <a:pt x="11536" y="2530"/>
                    <a:pt x="17643" y="0"/>
                    <a:pt x="24011" y="0"/>
                  </a:cubicBezTo>
                  <a:close/>
                </a:path>
              </a:pathLst>
            </a:custGeom>
            <a:solidFill>
              <a:srgbClr val="E3E7F1"/>
            </a:solidFill>
          </p:spPr>
          <p:txBody>
            <a:bodyPr/>
            <a:lstStyle/>
            <a:p>
              <a:endParaRPr lang="es-MX" sz="1200"/>
            </a:p>
          </p:txBody>
        </p:sp>
        <p:sp>
          <p:nvSpPr>
            <p:cNvPr id="4" name="TextBox 4"/>
            <p:cNvSpPr txBox="1"/>
            <p:nvPr/>
          </p:nvSpPr>
          <p:spPr>
            <a:xfrm>
              <a:off x="0" y="9525"/>
              <a:ext cx="4330964" cy="2157942"/>
            </a:xfrm>
            <a:prstGeom prst="rect">
              <a:avLst/>
            </a:prstGeom>
          </p:spPr>
          <p:txBody>
            <a:bodyPr lIns="33867" tIns="33867" rIns="33867" bIns="33867" rtlCol="0" anchor="ctr"/>
            <a:lstStyle/>
            <a:p>
              <a:pPr algn="ctr">
                <a:lnSpc>
                  <a:spcPts val="1829"/>
                </a:lnSpc>
              </a:pPr>
              <a:endParaRPr sz="1200"/>
            </a:p>
          </p:txBody>
        </p:sp>
      </p:grpSp>
      <p:grpSp>
        <p:nvGrpSpPr>
          <p:cNvPr id="5" name="Group 5"/>
          <p:cNvGrpSpPr>
            <a:grpSpLocks noChangeAspect="1"/>
          </p:cNvGrpSpPr>
          <p:nvPr/>
        </p:nvGrpSpPr>
        <p:grpSpPr>
          <a:xfrm>
            <a:off x="7892891" y="685800"/>
            <a:ext cx="3657600" cy="5486400"/>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0121" r="-50121"/>
              </a:stretch>
            </a:blipFill>
          </p:spPr>
          <p:txBody>
            <a:bodyPr/>
            <a:lstStyle/>
            <a:p>
              <a:endParaRPr lang="es-MX" sz="1200"/>
            </a:p>
          </p:txBody>
        </p:sp>
      </p:grpSp>
      <p:sp>
        <p:nvSpPr>
          <p:cNvPr id="7" name="Freeform 7"/>
          <p:cNvSpPr/>
          <p:nvPr/>
        </p:nvSpPr>
        <p:spPr>
          <a:xfrm>
            <a:off x="964709" y="3508136"/>
            <a:ext cx="838091" cy="810853"/>
          </a:xfrm>
          <a:custGeom>
            <a:avLst/>
            <a:gdLst/>
            <a:ahLst/>
            <a:cxnLst/>
            <a:rect l="l" t="t" r="r" b="b"/>
            <a:pathLst>
              <a:path w="1257136" h="1216280">
                <a:moveTo>
                  <a:pt x="0" y="0"/>
                </a:moveTo>
                <a:lnTo>
                  <a:pt x="1257137" y="0"/>
                </a:lnTo>
                <a:lnTo>
                  <a:pt x="1257137" y="1216280"/>
                </a:lnTo>
                <a:lnTo>
                  <a:pt x="0" y="1216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sz="1200"/>
          </a:p>
        </p:txBody>
      </p:sp>
      <p:sp>
        <p:nvSpPr>
          <p:cNvPr id="8" name="Freeform 8"/>
          <p:cNvSpPr/>
          <p:nvPr/>
        </p:nvSpPr>
        <p:spPr>
          <a:xfrm>
            <a:off x="859497" y="2656176"/>
            <a:ext cx="873440" cy="740241"/>
          </a:xfrm>
          <a:custGeom>
            <a:avLst/>
            <a:gdLst/>
            <a:ahLst/>
            <a:cxnLst/>
            <a:rect l="l" t="t" r="r" b="b"/>
            <a:pathLst>
              <a:path w="1310160" h="1110361">
                <a:moveTo>
                  <a:pt x="0" y="0"/>
                </a:moveTo>
                <a:lnTo>
                  <a:pt x="1310160" y="0"/>
                </a:lnTo>
                <a:lnTo>
                  <a:pt x="1310160" y="1110360"/>
                </a:lnTo>
                <a:lnTo>
                  <a:pt x="0" y="1110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sz="1200"/>
          </a:p>
        </p:txBody>
      </p:sp>
      <p:sp>
        <p:nvSpPr>
          <p:cNvPr id="10" name="Freeform 10"/>
          <p:cNvSpPr/>
          <p:nvPr/>
        </p:nvSpPr>
        <p:spPr>
          <a:xfrm>
            <a:off x="4014199" y="3585862"/>
            <a:ext cx="1361277" cy="1195449"/>
          </a:xfrm>
          <a:custGeom>
            <a:avLst/>
            <a:gdLst/>
            <a:ahLst/>
            <a:cxnLst/>
            <a:rect l="l" t="t" r="r" b="b"/>
            <a:pathLst>
              <a:path w="2041915" h="1793173">
                <a:moveTo>
                  <a:pt x="0" y="0"/>
                </a:moveTo>
                <a:lnTo>
                  <a:pt x="2041915" y="0"/>
                </a:lnTo>
                <a:lnTo>
                  <a:pt x="2041915" y="1793173"/>
                </a:lnTo>
                <a:lnTo>
                  <a:pt x="0" y="17931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sz="1200"/>
          </a:p>
        </p:txBody>
      </p:sp>
      <p:sp>
        <p:nvSpPr>
          <p:cNvPr id="11" name="TextBox 11"/>
          <p:cNvSpPr txBox="1"/>
          <p:nvPr/>
        </p:nvSpPr>
        <p:spPr>
          <a:xfrm>
            <a:off x="5326502" y="3233174"/>
            <a:ext cx="2456392" cy="1897443"/>
          </a:xfrm>
          <a:prstGeom prst="rect">
            <a:avLst/>
          </a:prstGeom>
        </p:spPr>
        <p:txBody>
          <a:bodyPr lIns="0" tIns="0" rIns="0" bIns="0" rtlCol="0" anchor="t">
            <a:spAutoFit/>
          </a:bodyPr>
          <a:lstStyle/>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Security</a:t>
            </a:r>
          </a:p>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Debts</a:t>
            </a:r>
          </a:p>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Diversification</a:t>
            </a:r>
          </a:p>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Nutrition</a:t>
            </a:r>
          </a:p>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Mental health</a:t>
            </a:r>
          </a:p>
        </p:txBody>
      </p:sp>
      <p:grpSp>
        <p:nvGrpSpPr>
          <p:cNvPr id="12" name="Group 12"/>
          <p:cNvGrpSpPr/>
          <p:nvPr/>
        </p:nvGrpSpPr>
        <p:grpSpPr>
          <a:xfrm>
            <a:off x="1296218" y="1111383"/>
            <a:ext cx="5435962" cy="1168091"/>
            <a:chOff x="0" y="9525"/>
            <a:chExt cx="10871924" cy="2336181"/>
          </a:xfrm>
        </p:grpSpPr>
        <p:sp>
          <p:nvSpPr>
            <p:cNvPr id="13" name="TextBox 13"/>
            <p:cNvSpPr txBox="1"/>
            <p:nvPr/>
          </p:nvSpPr>
          <p:spPr>
            <a:xfrm>
              <a:off x="0" y="9525"/>
              <a:ext cx="10871924" cy="1308049"/>
            </a:xfrm>
            <a:prstGeom prst="rect">
              <a:avLst/>
            </a:prstGeom>
          </p:spPr>
          <p:txBody>
            <a:bodyPr lIns="0" tIns="0" rIns="0" bIns="0" rtlCol="0" anchor="t">
              <a:spAutoFit/>
            </a:bodyPr>
            <a:lstStyle/>
            <a:p>
              <a:pPr>
                <a:lnSpc>
                  <a:spcPts val="5114"/>
                </a:lnSpc>
                <a:spcBef>
                  <a:spcPct val="0"/>
                </a:spcBef>
              </a:pPr>
              <a:endParaRPr lang="en-US" sz="4334" b="1" dirty="0">
                <a:solidFill>
                  <a:srgbClr val="C130B7"/>
                </a:solidFill>
                <a:latin typeface="Montaser Arabic Bold"/>
                <a:ea typeface="Montaser Arabic Bold"/>
                <a:cs typeface="Montaser Arabic Bold"/>
                <a:sym typeface="Montaser Arabic Bold"/>
              </a:endParaRPr>
            </a:p>
          </p:txBody>
        </p:sp>
        <p:sp>
          <p:nvSpPr>
            <p:cNvPr id="14" name="TextBox 14"/>
            <p:cNvSpPr txBox="1"/>
            <p:nvPr/>
          </p:nvSpPr>
          <p:spPr>
            <a:xfrm>
              <a:off x="0" y="1550616"/>
              <a:ext cx="10871924" cy="795090"/>
            </a:xfrm>
            <a:prstGeom prst="rect">
              <a:avLst/>
            </a:prstGeom>
          </p:spPr>
          <p:txBody>
            <a:bodyPr lIns="0" tIns="0" rIns="0" bIns="0" rtlCol="0" anchor="t">
              <a:spAutoFit/>
            </a:bodyPr>
            <a:lstStyle/>
            <a:p>
              <a:pPr>
                <a:lnSpc>
                  <a:spcPts val="3146"/>
                </a:lnSpc>
                <a:spcBef>
                  <a:spcPct val="0"/>
                </a:spcBef>
              </a:pPr>
              <a:r>
                <a:rPr lang="en-US" sz="2666" dirty="0">
                  <a:solidFill>
                    <a:srgbClr val="1E1E49"/>
                  </a:solidFill>
                  <a:latin typeface="Red Hat Display"/>
                  <a:ea typeface="Red Hat Display"/>
                  <a:cs typeface="Red Hat Display"/>
                  <a:sym typeface="Red Hat Display"/>
                </a:rPr>
                <a:t>Main Yellow Spots</a:t>
              </a:r>
            </a:p>
          </p:txBody>
        </p:sp>
      </p:grpSp>
      <p:sp>
        <p:nvSpPr>
          <p:cNvPr id="15" name="TextBox 15"/>
          <p:cNvSpPr txBox="1"/>
          <p:nvPr/>
        </p:nvSpPr>
        <p:spPr>
          <a:xfrm>
            <a:off x="1890237" y="2701176"/>
            <a:ext cx="1650384" cy="692497"/>
          </a:xfrm>
          <a:prstGeom prst="rect">
            <a:avLst/>
          </a:prstGeom>
        </p:spPr>
        <p:txBody>
          <a:bodyPr lIns="0" tIns="0" rIns="0" bIns="0" rtlCol="0" anchor="t">
            <a:spAutoFit/>
          </a:bodyPr>
          <a:lstStyle/>
          <a:p>
            <a:pPr algn="ctr">
              <a:lnSpc>
                <a:spcPts val="1829"/>
              </a:lnSpc>
              <a:spcBef>
                <a:spcPct val="0"/>
              </a:spcBef>
            </a:pPr>
            <a:r>
              <a:rPr lang="en-US" sz="1550" spc="119" dirty="0">
                <a:solidFill>
                  <a:srgbClr val="1E1E49"/>
                </a:solidFill>
                <a:latin typeface="Red Hat Display"/>
                <a:ea typeface="Red Hat Display"/>
                <a:cs typeface="Red Hat Display"/>
                <a:sym typeface="Red Hat Display"/>
              </a:rPr>
              <a:t>Health and the environment</a:t>
            </a:r>
          </a:p>
          <a:p>
            <a:pPr algn="ctr">
              <a:lnSpc>
                <a:spcPts val="1829"/>
              </a:lnSpc>
              <a:spcBef>
                <a:spcPct val="0"/>
              </a:spcBef>
            </a:pPr>
            <a:r>
              <a:rPr lang="en-US" sz="1550" spc="119" dirty="0">
                <a:solidFill>
                  <a:srgbClr val="1E1E49"/>
                </a:solidFill>
                <a:latin typeface="Red Hat Display"/>
                <a:ea typeface="Red Hat Display"/>
                <a:cs typeface="Red Hat Display"/>
                <a:sym typeface="Red Hat Display"/>
              </a:rPr>
              <a:t>(1842)</a:t>
            </a:r>
          </a:p>
        </p:txBody>
      </p:sp>
      <p:sp>
        <p:nvSpPr>
          <p:cNvPr id="16" name="TextBox 16"/>
          <p:cNvSpPr txBox="1"/>
          <p:nvPr/>
        </p:nvSpPr>
        <p:spPr>
          <a:xfrm>
            <a:off x="1890237" y="3728798"/>
            <a:ext cx="1761172" cy="692497"/>
          </a:xfrm>
          <a:prstGeom prst="rect">
            <a:avLst/>
          </a:prstGeom>
        </p:spPr>
        <p:txBody>
          <a:bodyPr lIns="0" tIns="0" rIns="0" bIns="0" rtlCol="0" anchor="t">
            <a:spAutoFit/>
          </a:bodyPr>
          <a:lstStyle/>
          <a:p>
            <a:pPr algn="ctr">
              <a:lnSpc>
                <a:spcPts val="1829"/>
              </a:lnSpc>
            </a:pPr>
            <a:r>
              <a:rPr lang="en-US" sz="1550" spc="119" dirty="0">
                <a:solidFill>
                  <a:srgbClr val="1E1E49"/>
                </a:solidFill>
                <a:latin typeface="Red Hat Display"/>
                <a:ea typeface="Red Hat Display"/>
                <a:cs typeface="Red Hat Display"/>
                <a:sym typeface="Red Hat Display"/>
              </a:rPr>
              <a:t>Income and employment</a:t>
            </a:r>
          </a:p>
          <a:p>
            <a:pPr algn="ctr">
              <a:lnSpc>
                <a:spcPts val="1829"/>
              </a:lnSpc>
            </a:pPr>
            <a:r>
              <a:rPr lang="en-US" sz="1550" spc="119" dirty="0">
                <a:solidFill>
                  <a:srgbClr val="1E1E49"/>
                </a:solidFill>
                <a:latin typeface="Red Hat Display"/>
                <a:ea typeface="Red Hat Display"/>
                <a:cs typeface="Red Hat Display"/>
                <a:sym typeface="Red Hat Display"/>
              </a:rPr>
              <a:t>(1056)</a:t>
            </a:r>
          </a:p>
        </p:txBody>
      </p:sp>
      <p:sp>
        <p:nvSpPr>
          <p:cNvPr id="17" name="TextBox 17"/>
          <p:cNvSpPr txBox="1"/>
          <p:nvPr/>
        </p:nvSpPr>
        <p:spPr>
          <a:xfrm>
            <a:off x="4014199" y="2650376"/>
            <a:ext cx="3550923" cy="372666"/>
          </a:xfrm>
          <a:prstGeom prst="rect">
            <a:avLst/>
          </a:prstGeom>
        </p:spPr>
        <p:txBody>
          <a:bodyPr lIns="0" tIns="0" rIns="0" bIns="0" rtlCol="0" anchor="t">
            <a:spAutoFit/>
          </a:bodyPr>
          <a:lstStyle/>
          <a:p>
            <a:pPr algn="ctr">
              <a:lnSpc>
                <a:spcPts val="3080"/>
              </a:lnSpc>
            </a:pPr>
            <a:r>
              <a:rPr lang="en-US" sz="2200" b="1" dirty="0">
                <a:solidFill>
                  <a:srgbClr val="1E1E49"/>
                </a:solidFill>
                <a:latin typeface="Open Sans Bold"/>
                <a:ea typeface="Open Sans Bold"/>
                <a:cs typeface="Open Sans Bold"/>
                <a:sym typeface="Open Sans Bold"/>
              </a:rPr>
              <a:t>Weaker indicators</a:t>
            </a:r>
          </a:p>
        </p:txBody>
      </p:sp>
      <p:sp>
        <p:nvSpPr>
          <p:cNvPr id="18" name="TextBox 18"/>
          <p:cNvSpPr txBox="1"/>
          <p:nvPr/>
        </p:nvSpPr>
        <p:spPr>
          <a:xfrm>
            <a:off x="2060365" y="4670504"/>
            <a:ext cx="1650384" cy="692497"/>
          </a:xfrm>
          <a:prstGeom prst="rect">
            <a:avLst/>
          </a:prstGeom>
        </p:spPr>
        <p:txBody>
          <a:bodyPr lIns="0" tIns="0" rIns="0" bIns="0" rtlCol="0" anchor="t">
            <a:spAutoFit/>
          </a:bodyPr>
          <a:lstStyle/>
          <a:p>
            <a:pPr algn="ctr">
              <a:lnSpc>
                <a:spcPts val="1829"/>
              </a:lnSpc>
              <a:spcBef>
                <a:spcPct val="0"/>
              </a:spcBef>
            </a:pPr>
            <a:r>
              <a:rPr lang="en-US" sz="1550" spc="119" dirty="0">
                <a:solidFill>
                  <a:srgbClr val="1E1E49"/>
                </a:solidFill>
                <a:latin typeface="Red Hat Display"/>
                <a:ea typeface="Red Hat Display"/>
                <a:cs typeface="Red Hat Display"/>
                <a:sym typeface="Red Hat Display"/>
              </a:rPr>
              <a:t>Motivation and interiority</a:t>
            </a:r>
          </a:p>
          <a:p>
            <a:pPr algn="ctr">
              <a:lnSpc>
                <a:spcPts val="1829"/>
              </a:lnSpc>
              <a:spcBef>
                <a:spcPct val="0"/>
              </a:spcBef>
            </a:pPr>
            <a:r>
              <a:rPr lang="en-US" sz="1550" spc="119" dirty="0">
                <a:solidFill>
                  <a:srgbClr val="1E1E49"/>
                </a:solidFill>
                <a:latin typeface="Red Hat Display"/>
                <a:ea typeface="Red Hat Display"/>
                <a:cs typeface="Red Hat Display"/>
                <a:sym typeface="Red Hat Display"/>
              </a:rPr>
              <a:t>(641)</a:t>
            </a:r>
          </a:p>
        </p:txBody>
      </p:sp>
      <p:pic>
        <p:nvPicPr>
          <p:cNvPr id="2050" name="Picture 2" descr="Dibujo [interioridad] -">
            <a:extLst>
              <a:ext uri="{FF2B5EF4-FFF2-40B4-BE49-F238E27FC236}">
                <a16:creationId xmlns:a16="http://schemas.microsoft.com/office/drawing/2014/main" id="{D9C3858A-9FFE-FE8C-DA12-831EF7548418}"/>
              </a:ext>
            </a:extLst>
          </p:cNvPr>
          <p:cNvPicPr>
            <a:picLocks noChangeAspect="1" noChangeArrowheads="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0117" y="4423201"/>
            <a:ext cx="939800" cy="93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6826" y="844629"/>
            <a:ext cx="10962753" cy="5486400"/>
            <a:chOff x="0" y="0"/>
            <a:chExt cx="4330964" cy="2167467"/>
          </a:xfrm>
        </p:grpSpPr>
        <p:sp>
          <p:nvSpPr>
            <p:cNvPr id="3" name="Freeform 3"/>
            <p:cNvSpPr/>
            <p:nvPr/>
          </p:nvSpPr>
          <p:spPr>
            <a:xfrm>
              <a:off x="0" y="0"/>
              <a:ext cx="4330964" cy="2167467"/>
            </a:xfrm>
            <a:custGeom>
              <a:avLst/>
              <a:gdLst/>
              <a:ahLst/>
              <a:cxnLst/>
              <a:rect l="l" t="t" r="r" b="b"/>
              <a:pathLst>
                <a:path w="4330964" h="2167467">
                  <a:moveTo>
                    <a:pt x="24011" y="0"/>
                  </a:moveTo>
                  <a:lnTo>
                    <a:pt x="4306953" y="0"/>
                  </a:lnTo>
                  <a:cubicBezTo>
                    <a:pt x="4313322" y="0"/>
                    <a:pt x="4319429" y="2530"/>
                    <a:pt x="4323932" y="7033"/>
                  </a:cubicBezTo>
                  <a:cubicBezTo>
                    <a:pt x="4328435" y="11536"/>
                    <a:pt x="4330964" y="17643"/>
                    <a:pt x="4330964" y="24011"/>
                  </a:cubicBezTo>
                  <a:lnTo>
                    <a:pt x="4330964" y="2143456"/>
                  </a:lnTo>
                  <a:cubicBezTo>
                    <a:pt x="4330964" y="2156717"/>
                    <a:pt x="4320214" y="2167467"/>
                    <a:pt x="4306953" y="2167467"/>
                  </a:cubicBezTo>
                  <a:lnTo>
                    <a:pt x="24011" y="2167467"/>
                  </a:lnTo>
                  <a:cubicBezTo>
                    <a:pt x="17643" y="2167467"/>
                    <a:pt x="11536" y="2164937"/>
                    <a:pt x="7033" y="2160434"/>
                  </a:cubicBezTo>
                  <a:cubicBezTo>
                    <a:pt x="2530" y="2155931"/>
                    <a:pt x="0" y="2149824"/>
                    <a:pt x="0" y="2143456"/>
                  </a:cubicBezTo>
                  <a:lnTo>
                    <a:pt x="0" y="24011"/>
                  </a:lnTo>
                  <a:cubicBezTo>
                    <a:pt x="0" y="17643"/>
                    <a:pt x="2530" y="11536"/>
                    <a:pt x="7033" y="7033"/>
                  </a:cubicBezTo>
                  <a:cubicBezTo>
                    <a:pt x="11536" y="2530"/>
                    <a:pt x="17643" y="0"/>
                    <a:pt x="24011" y="0"/>
                  </a:cubicBezTo>
                  <a:close/>
                </a:path>
              </a:pathLst>
            </a:custGeom>
            <a:solidFill>
              <a:srgbClr val="E3E7F1"/>
            </a:solidFill>
          </p:spPr>
          <p:txBody>
            <a:bodyPr/>
            <a:lstStyle/>
            <a:p>
              <a:endParaRPr lang="es-MX" sz="1200" dirty="0"/>
            </a:p>
          </p:txBody>
        </p:sp>
        <p:sp>
          <p:nvSpPr>
            <p:cNvPr id="4" name="TextBox 4"/>
            <p:cNvSpPr txBox="1"/>
            <p:nvPr/>
          </p:nvSpPr>
          <p:spPr>
            <a:xfrm>
              <a:off x="0" y="9525"/>
              <a:ext cx="4330964" cy="2157942"/>
            </a:xfrm>
            <a:prstGeom prst="rect">
              <a:avLst/>
            </a:prstGeom>
          </p:spPr>
          <p:txBody>
            <a:bodyPr lIns="33867" tIns="33867" rIns="33867" bIns="33867" rtlCol="0" anchor="ctr"/>
            <a:lstStyle/>
            <a:p>
              <a:pPr algn="ctr">
                <a:lnSpc>
                  <a:spcPts val="1829"/>
                </a:lnSpc>
              </a:pPr>
              <a:endParaRPr sz="1200"/>
            </a:p>
          </p:txBody>
        </p:sp>
      </p:grpSp>
      <p:grpSp>
        <p:nvGrpSpPr>
          <p:cNvPr id="5" name="Group 5"/>
          <p:cNvGrpSpPr>
            <a:grpSpLocks noChangeAspect="1"/>
          </p:cNvGrpSpPr>
          <p:nvPr/>
        </p:nvGrpSpPr>
        <p:grpSpPr>
          <a:xfrm>
            <a:off x="7892891" y="685800"/>
            <a:ext cx="3657600" cy="5486400"/>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0121" r="-50121"/>
              </a:stretch>
            </a:blipFill>
          </p:spPr>
          <p:txBody>
            <a:bodyPr/>
            <a:lstStyle/>
            <a:p>
              <a:endParaRPr lang="es-MX" sz="1200"/>
            </a:p>
          </p:txBody>
        </p:sp>
      </p:grpSp>
      <p:sp>
        <p:nvSpPr>
          <p:cNvPr id="7" name="Freeform 7"/>
          <p:cNvSpPr/>
          <p:nvPr/>
        </p:nvSpPr>
        <p:spPr>
          <a:xfrm>
            <a:off x="1156007" y="2589408"/>
            <a:ext cx="838091" cy="810853"/>
          </a:xfrm>
          <a:custGeom>
            <a:avLst/>
            <a:gdLst/>
            <a:ahLst/>
            <a:cxnLst/>
            <a:rect l="l" t="t" r="r" b="b"/>
            <a:pathLst>
              <a:path w="1257136" h="1216280">
                <a:moveTo>
                  <a:pt x="0" y="0"/>
                </a:moveTo>
                <a:lnTo>
                  <a:pt x="1257137" y="0"/>
                </a:lnTo>
                <a:lnTo>
                  <a:pt x="1257137" y="1216280"/>
                </a:lnTo>
                <a:lnTo>
                  <a:pt x="0" y="1216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sz="1200"/>
          </a:p>
        </p:txBody>
      </p:sp>
      <p:sp>
        <p:nvSpPr>
          <p:cNvPr id="8" name="Freeform 8"/>
          <p:cNvSpPr/>
          <p:nvPr/>
        </p:nvSpPr>
        <p:spPr>
          <a:xfrm>
            <a:off x="1079521" y="3787573"/>
            <a:ext cx="873440" cy="740241"/>
          </a:xfrm>
          <a:custGeom>
            <a:avLst/>
            <a:gdLst/>
            <a:ahLst/>
            <a:cxnLst/>
            <a:rect l="l" t="t" r="r" b="b"/>
            <a:pathLst>
              <a:path w="1310160" h="1110361">
                <a:moveTo>
                  <a:pt x="0" y="0"/>
                </a:moveTo>
                <a:lnTo>
                  <a:pt x="1310160" y="0"/>
                </a:lnTo>
                <a:lnTo>
                  <a:pt x="1310160" y="1110360"/>
                </a:lnTo>
                <a:lnTo>
                  <a:pt x="0" y="1110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sz="1200"/>
          </a:p>
        </p:txBody>
      </p:sp>
      <p:sp>
        <p:nvSpPr>
          <p:cNvPr id="9" name="Freeform 9"/>
          <p:cNvSpPr/>
          <p:nvPr/>
        </p:nvSpPr>
        <p:spPr>
          <a:xfrm>
            <a:off x="1156007" y="4763600"/>
            <a:ext cx="925528" cy="922057"/>
          </a:xfrm>
          <a:custGeom>
            <a:avLst/>
            <a:gdLst/>
            <a:ahLst/>
            <a:cxnLst/>
            <a:rect l="l" t="t" r="r" b="b"/>
            <a:pathLst>
              <a:path w="1388292" h="1383086">
                <a:moveTo>
                  <a:pt x="0" y="0"/>
                </a:moveTo>
                <a:lnTo>
                  <a:pt x="1388291" y="0"/>
                </a:lnTo>
                <a:lnTo>
                  <a:pt x="1388291" y="1383086"/>
                </a:lnTo>
                <a:lnTo>
                  <a:pt x="0" y="13830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sz="1200"/>
          </a:p>
        </p:txBody>
      </p:sp>
      <p:sp>
        <p:nvSpPr>
          <p:cNvPr id="10" name="Freeform 10"/>
          <p:cNvSpPr/>
          <p:nvPr/>
        </p:nvSpPr>
        <p:spPr>
          <a:xfrm>
            <a:off x="4604216" y="3241611"/>
            <a:ext cx="365188" cy="365188"/>
          </a:xfrm>
          <a:custGeom>
            <a:avLst/>
            <a:gdLst/>
            <a:ahLst/>
            <a:cxnLst/>
            <a:rect l="l" t="t" r="r" b="b"/>
            <a:pathLst>
              <a:path w="547782" h="547782">
                <a:moveTo>
                  <a:pt x="0" y="0"/>
                </a:moveTo>
                <a:lnTo>
                  <a:pt x="547782" y="0"/>
                </a:lnTo>
                <a:lnTo>
                  <a:pt x="547782" y="547782"/>
                </a:lnTo>
                <a:lnTo>
                  <a:pt x="0" y="547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sz="1200"/>
          </a:p>
        </p:txBody>
      </p:sp>
      <p:grpSp>
        <p:nvGrpSpPr>
          <p:cNvPr id="11" name="Group 11"/>
          <p:cNvGrpSpPr/>
          <p:nvPr/>
        </p:nvGrpSpPr>
        <p:grpSpPr>
          <a:xfrm>
            <a:off x="1296218" y="1111383"/>
            <a:ext cx="5435962" cy="1168091"/>
            <a:chOff x="0" y="9525"/>
            <a:chExt cx="10871924" cy="2336181"/>
          </a:xfrm>
        </p:grpSpPr>
        <p:sp>
          <p:nvSpPr>
            <p:cNvPr id="12" name="TextBox 12"/>
            <p:cNvSpPr txBox="1"/>
            <p:nvPr/>
          </p:nvSpPr>
          <p:spPr>
            <a:xfrm>
              <a:off x="0" y="9525"/>
              <a:ext cx="10871924" cy="1308049"/>
            </a:xfrm>
            <a:prstGeom prst="rect">
              <a:avLst/>
            </a:prstGeom>
          </p:spPr>
          <p:txBody>
            <a:bodyPr lIns="0" tIns="0" rIns="0" bIns="0" rtlCol="0" anchor="t">
              <a:spAutoFit/>
            </a:bodyPr>
            <a:lstStyle/>
            <a:p>
              <a:pPr>
                <a:lnSpc>
                  <a:spcPts val="5114"/>
                </a:lnSpc>
                <a:spcBef>
                  <a:spcPct val="0"/>
                </a:spcBef>
              </a:pPr>
              <a:endParaRPr lang="en-US" sz="4334" b="1" dirty="0">
                <a:solidFill>
                  <a:srgbClr val="C130B7"/>
                </a:solidFill>
                <a:latin typeface="Montaser Arabic Bold"/>
                <a:ea typeface="Montaser Arabic Bold"/>
                <a:cs typeface="Montaser Arabic Bold"/>
                <a:sym typeface="Montaser Arabic Bold"/>
              </a:endParaRPr>
            </a:p>
          </p:txBody>
        </p:sp>
        <p:sp>
          <p:nvSpPr>
            <p:cNvPr id="13" name="TextBox 13"/>
            <p:cNvSpPr txBox="1"/>
            <p:nvPr/>
          </p:nvSpPr>
          <p:spPr>
            <a:xfrm>
              <a:off x="0" y="1550616"/>
              <a:ext cx="10871924" cy="795090"/>
            </a:xfrm>
            <a:prstGeom prst="rect">
              <a:avLst/>
            </a:prstGeom>
          </p:spPr>
          <p:txBody>
            <a:bodyPr lIns="0" tIns="0" rIns="0" bIns="0" rtlCol="0" anchor="t">
              <a:spAutoFit/>
            </a:bodyPr>
            <a:lstStyle/>
            <a:p>
              <a:pPr>
                <a:lnSpc>
                  <a:spcPts val="3146"/>
                </a:lnSpc>
                <a:spcBef>
                  <a:spcPct val="0"/>
                </a:spcBef>
              </a:pPr>
              <a:r>
                <a:rPr lang="en-US" sz="2666" dirty="0">
                  <a:solidFill>
                    <a:srgbClr val="1E1E49"/>
                  </a:solidFill>
                  <a:latin typeface="Red Hat Display"/>
                  <a:ea typeface="Red Hat Display"/>
                  <a:cs typeface="Red Hat Display"/>
                  <a:sym typeface="Red Hat Display"/>
                </a:rPr>
                <a:t>Main Weaknesses</a:t>
              </a:r>
            </a:p>
          </p:txBody>
        </p:sp>
      </p:grpSp>
      <p:sp>
        <p:nvSpPr>
          <p:cNvPr id="14" name="TextBox 14"/>
          <p:cNvSpPr txBox="1"/>
          <p:nvPr/>
        </p:nvSpPr>
        <p:spPr>
          <a:xfrm>
            <a:off x="2067887" y="3813864"/>
            <a:ext cx="1650384" cy="692497"/>
          </a:xfrm>
          <a:prstGeom prst="rect">
            <a:avLst/>
          </a:prstGeom>
        </p:spPr>
        <p:txBody>
          <a:bodyPr lIns="0" tIns="0" rIns="0" bIns="0" rtlCol="0" anchor="t">
            <a:spAutoFit/>
          </a:bodyPr>
          <a:lstStyle/>
          <a:p>
            <a:pPr algn="ctr">
              <a:lnSpc>
                <a:spcPts val="1829"/>
              </a:lnSpc>
              <a:spcBef>
                <a:spcPct val="0"/>
              </a:spcBef>
            </a:pPr>
            <a:r>
              <a:rPr lang="en-US" sz="1550" spc="119" dirty="0">
                <a:solidFill>
                  <a:srgbClr val="1E1E49"/>
                </a:solidFill>
                <a:latin typeface="Red Hat Display"/>
                <a:ea typeface="Red Hat Display"/>
                <a:cs typeface="Red Hat Display"/>
                <a:sym typeface="Red Hat Display"/>
              </a:rPr>
              <a:t>Health and environment</a:t>
            </a:r>
          </a:p>
          <a:p>
            <a:pPr algn="ctr">
              <a:lnSpc>
                <a:spcPts val="1829"/>
              </a:lnSpc>
              <a:spcBef>
                <a:spcPct val="0"/>
              </a:spcBef>
            </a:pPr>
            <a:r>
              <a:rPr lang="en-US" sz="1550" spc="119" dirty="0">
                <a:solidFill>
                  <a:srgbClr val="1E1E49"/>
                </a:solidFill>
                <a:latin typeface="Red Hat Display"/>
                <a:ea typeface="Red Hat Display"/>
                <a:cs typeface="Red Hat Display"/>
                <a:sym typeface="Red Hat Display"/>
              </a:rPr>
              <a:t>(691)</a:t>
            </a:r>
          </a:p>
        </p:txBody>
      </p:sp>
      <p:sp>
        <p:nvSpPr>
          <p:cNvPr id="15" name="TextBox 15"/>
          <p:cNvSpPr txBox="1"/>
          <p:nvPr/>
        </p:nvSpPr>
        <p:spPr>
          <a:xfrm>
            <a:off x="2012493" y="5070664"/>
            <a:ext cx="1761172" cy="461665"/>
          </a:xfrm>
          <a:prstGeom prst="rect">
            <a:avLst/>
          </a:prstGeom>
        </p:spPr>
        <p:txBody>
          <a:bodyPr lIns="0" tIns="0" rIns="0" bIns="0" rtlCol="0" anchor="t">
            <a:spAutoFit/>
          </a:bodyPr>
          <a:lstStyle/>
          <a:p>
            <a:pPr algn="ctr">
              <a:lnSpc>
                <a:spcPts val="1829"/>
              </a:lnSpc>
              <a:spcBef>
                <a:spcPct val="0"/>
              </a:spcBef>
            </a:pPr>
            <a:r>
              <a:rPr lang="en-US" sz="1550" spc="119" dirty="0">
                <a:solidFill>
                  <a:srgbClr val="1E1E49"/>
                </a:solidFill>
                <a:latin typeface="Red Hat Display"/>
                <a:ea typeface="Red Hat Display"/>
                <a:cs typeface="Red Hat Display"/>
                <a:sym typeface="Red Hat Display"/>
              </a:rPr>
              <a:t>Social fabric</a:t>
            </a:r>
          </a:p>
          <a:p>
            <a:pPr algn="ctr">
              <a:lnSpc>
                <a:spcPts val="1829"/>
              </a:lnSpc>
              <a:spcBef>
                <a:spcPct val="0"/>
              </a:spcBef>
            </a:pPr>
            <a:r>
              <a:rPr lang="en-US" sz="1550" spc="119" dirty="0">
                <a:solidFill>
                  <a:srgbClr val="1E1E49"/>
                </a:solidFill>
                <a:latin typeface="Red Hat Display"/>
                <a:ea typeface="Red Hat Display"/>
                <a:cs typeface="Red Hat Display"/>
                <a:sym typeface="Red Hat Display"/>
              </a:rPr>
              <a:t>(290)</a:t>
            </a:r>
          </a:p>
        </p:txBody>
      </p:sp>
      <p:sp>
        <p:nvSpPr>
          <p:cNvPr id="16" name="TextBox 16"/>
          <p:cNvSpPr txBox="1"/>
          <p:nvPr/>
        </p:nvSpPr>
        <p:spPr>
          <a:xfrm>
            <a:off x="2067887" y="2731148"/>
            <a:ext cx="1761172" cy="692497"/>
          </a:xfrm>
          <a:prstGeom prst="rect">
            <a:avLst/>
          </a:prstGeom>
        </p:spPr>
        <p:txBody>
          <a:bodyPr lIns="0" tIns="0" rIns="0" bIns="0" rtlCol="0" anchor="t">
            <a:spAutoFit/>
          </a:bodyPr>
          <a:lstStyle/>
          <a:p>
            <a:pPr algn="ctr">
              <a:lnSpc>
                <a:spcPts val="1829"/>
              </a:lnSpc>
            </a:pPr>
            <a:r>
              <a:rPr lang="en-US" sz="1550" spc="119" dirty="0">
                <a:solidFill>
                  <a:srgbClr val="1E1E49"/>
                </a:solidFill>
                <a:latin typeface="Red Hat Display"/>
                <a:ea typeface="Red Hat Display"/>
                <a:cs typeface="Red Hat Display"/>
                <a:sym typeface="Red Hat Display"/>
              </a:rPr>
              <a:t>Income and employment</a:t>
            </a:r>
          </a:p>
          <a:p>
            <a:pPr algn="ctr">
              <a:lnSpc>
                <a:spcPts val="1829"/>
              </a:lnSpc>
            </a:pPr>
            <a:r>
              <a:rPr lang="en-US" sz="1550" spc="119" dirty="0">
                <a:solidFill>
                  <a:srgbClr val="1E1E49"/>
                </a:solidFill>
                <a:latin typeface="Red Hat Display"/>
                <a:ea typeface="Red Hat Display"/>
                <a:cs typeface="Red Hat Display"/>
                <a:sym typeface="Red Hat Display"/>
              </a:rPr>
              <a:t>(770)</a:t>
            </a:r>
          </a:p>
        </p:txBody>
      </p:sp>
      <p:sp>
        <p:nvSpPr>
          <p:cNvPr id="17" name="TextBox 17"/>
          <p:cNvSpPr txBox="1"/>
          <p:nvPr/>
        </p:nvSpPr>
        <p:spPr>
          <a:xfrm>
            <a:off x="4014199" y="2650376"/>
            <a:ext cx="3550923" cy="372666"/>
          </a:xfrm>
          <a:prstGeom prst="rect">
            <a:avLst/>
          </a:prstGeom>
        </p:spPr>
        <p:txBody>
          <a:bodyPr lIns="0" tIns="0" rIns="0" bIns="0" rtlCol="0" anchor="t">
            <a:spAutoFit/>
          </a:bodyPr>
          <a:lstStyle/>
          <a:p>
            <a:pPr algn="ctr">
              <a:lnSpc>
                <a:spcPts val="3080"/>
              </a:lnSpc>
            </a:pPr>
            <a:r>
              <a:rPr lang="en-US" sz="2200" b="1" dirty="0">
                <a:solidFill>
                  <a:srgbClr val="1E1E49"/>
                </a:solidFill>
                <a:latin typeface="Open Sans Bold"/>
                <a:ea typeface="Open Sans Bold"/>
                <a:cs typeface="Open Sans Bold"/>
                <a:sym typeface="Open Sans Bold"/>
              </a:rPr>
              <a:t>Weaker indicators</a:t>
            </a:r>
          </a:p>
        </p:txBody>
      </p:sp>
      <p:sp>
        <p:nvSpPr>
          <p:cNvPr id="18" name="TextBox 18"/>
          <p:cNvSpPr txBox="1"/>
          <p:nvPr/>
        </p:nvSpPr>
        <p:spPr>
          <a:xfrm>
            <a:off x="4867804" y="3199344"/>
            <a:ext cx="2697317" cy="2666884"/>
          </a:xfrm>
          <a:prstGeom prst="rect">
            <a:avLst/>
          </a:prstGeom>
        </p:spPr>
        <p:txBody>
          <a:bodyPr wrap="square" lIns="0" tIns="0" rIns="0" bIns="0" rtlCol="0" anchor="t">
            <a:spAutoFit/>
          </a:bodyPr>
          <a:lstStyle/>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Diversification</a:t>
            </a:r>
          </a:p>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Insurance</a:t>
            </a:r>
          </a:p>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Savings</a:t>
            </a:r>
          </a:p>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Physical activity</a:t>
            </a:r>
          </a:p>
          <a:p>
            <a:pPr marL="571147" lvl="1" indent="-342917" algn="just">
              <a:lnSpc>
                <a:spcPts val="2959"/>
              </a:lnSpc>
              <a:buAutoNum type="arabicPeriod"/>
            </a:pPr>
            <a:r>
              <a:rPr lang="en-US" sz="2114" dirty="0">
                <a:solidFill>
                  <a:srgbClr val="000000"/>
                </a:solidFill>
                <a:latin typeface="Open Sans"/>
                <a:ea typeface="Open Sans"/>
                <a:cs typeface="Open Sans"/>
                <a:sym typeface="Open Sans"/>
              </a:rPr>
              <a:t>Budget</a:t>
            </a:r>
          </a:p>
          <a:p>
            <a:pPr algn="just">
              <a:lnSpc>
                <a:spcPts val="2959"/>
              </a:lnSpc>
            </a:pPr>
            <a:endParaRPr lang="en-US" sz="2114" dirty="0">
              <a:solidFill>
                <a:srgbClr val="000000"/>
              </a:solidFill>
              <a:latin typeface="Open Sans"/>
              <a:ea typeface="Open Sans"/>
              <a:cs typeface="Open Sans"/>
              <a:sym typeface="Open Sans"/>
            </a:endParaRPr>
          </a:p>
          <a:p>
            <a:pPr algn="just">
              <a:lnSpc>
                <a:spcPts val="2959"/>
              </a:lnSpc>
            </a:pPr>
            <a:endParaRPr lang="en-US" sz="2114" dirty="0">
              <a:solidFill>
                <a:srgbClr val="000000"/>
              </a:solidFill>
              <a:latin typeface="Open Sans"/>
              <a:ea typeface="Open Sans"/>
              <a:cs typeface="Open Sans"/>
              <a:sym typeface="Open Sans"/>
            </a:endParaRPr>
          </a:p>
        </p:txBody>
      </p:sp>
      <p:sp>
        <p:nvSpPr>
          <p:cNvPr id="19" name="Freeform 19"/>
          <p:cNvSpPr/>
          <p:nvPr/>
        </p:nvSpPr>
        <p:spPr>
          <a:xfrm>
            <a:off x="4604216" y="3975099"/>
            <a:ext cx="365188" cy="365188"/>
          </a:xfrm>
          <a:custGeom>
            <a:avLst/>
            <a:gdLst/>
            <a:ahLst/>
            <a:cxnLst/>
            <a:rect l="l" t="t" r="r" b="b"/>
            <a:pathLst>
              <a:path w="547782" h="547782">
                <a:moveTo>
                  <a:pt x="0" y="0"/>
                </a:moveTo>
                <a:lnTo>
                  <a:pt x="547782" y="0"/>
                </a:lnTo>
                <a:lnTo>
                  <a:pt x="547782" y="547782"/>
                </a:lnTo>
                <a:lnTo>
                  <a:pt x="0" y="547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sz="1200"/>
          </a:p>
        </p:txBody>
      </p:sp>
      <p:sp>
        <p:nvSpPr>
          <p:cNvPr id="20" name="Freeform 20"/>
          <p:cNvSpPr/>
          <p:nvPr/>
        </p:nvSpPr>
        <p:spPr>
          <a:xfrm>
            <a:off x="4604216" y="4340287"/>
            <a:ext cx="365188" cy="365188"/>
          </a:xfrm>
          <a:custGeom>
            <a:avLst/>
            <a:gdLst/>
            <a:ahLst/>
            <a:cxnLst/>
            <a:rect l="l" t="t" r="r" b="b"/>
            <a:pathLst>
              <a:path w="547782" h="547782">
                <a:moveTo>
                  <a:pt x="0" y="0"/>
                </a:moveTo>
                <a:lnTo>
                  <a:pt x="547782" y="0"/>
                </a:lnTo>
                <a:lnTo>
                  <a:pt x="547782" y="547782"/>
                </a:lnTo>
                <a:lnTo>
                  <a:pt x="0" y="547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sz="1200"/>
          </a:p>
        </p:txBody>
      </p:sp>
      <p:sp>
        <p:nvSpPr>
          <p:cNvPr id="21" name="Freeform 21"/>
          <p:cNvSpPr/>
          <p:nvPr/>
        </p:nvSpPr>
        <p:spPr>
          <a:xfrm>
            <a:off x="4604216" y="4705475"/>
            <a:ext cx="365188" cy="365188"/>
          </a:xfrm>
          <a:custGeom>
            <a:avLst/>
            <a:gdLst/>
            <a:ahLst/>
            <a:cxnLst/>
            <a:rect l="l" t="t" r="r" b="b"/>
            <a:pathLst>
              <a:path w="547782" h="547782">
                <a:moveTo>
                  <a:pt x="0" y="0"/>
                </a:moveTo>
                <a:lnTo>
                  <a:pt x="547782" y="0"/>
                </a:lnTo>
                <a:lnTo>
                  <a:pt x="547782" y="547782"/>
                </a:lnTo>
                <a:lnTo>
                  <a:pt x="0" y="547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sz="1200"/>
          </a:p>
        </p:txBody>
      </p:sp>
      <p:sp>
        <p:nvSpPr>
          <p:cNvPr id="22" name="Freeform 22"/>
          <p:cNvSpPr/>
          <p:nvPr/>
        </p:nvSpPr>
        <p:spPr>
          <a:xfrm>
            <a:off x="4604216" y="3587829"/>
            <a:ext cx="365188" cy="365188"/>
          </a:xfrm>
          <a:custGeom>
            <a:avLst/>
            <a:gdLst/>
            <a:ahLst/>
            <a:cxnLst/>
            <a:rect l="l" t="t" r="r" b="b"/>
            <a:pathLst>
              <a:path w="547782" h="547782">
                <a:moveTo>
                  <a:pt x="0" y="0"/>
                </a:moveTo>
                <a:lnTo>
                  <a:pt x="547782" y="0"/>
                </a:lnTo>
                <a:lnTo>
                  <a:pt x="547782" y="547782"/>
                </a:lnTo>
                <a:lnTo>
                  <a:pt x="0" y="547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DCF720EB-3FAC-C4C3-A4AE-C19B19CDEFA3}"/>
              </a:ext>
            </a:extLst>
          </p:cNvPr>
          <p:cNvSpPr txBox="1"/>
          <p:nvPr/>
        </p:nvSpPr>
        <p:spPr>
          <a:xfrm>
            <a:off x="508000" y="482600"/>
            <a:ext cx="5435962" cy="654025"/>
          </a:xfrm>
          <a:prstGeom prst="rect">
            <a:avLst/>
          </a:prstGeom>
        </p:spPr>
        <p:txBody>
          <a:bodyPr lIns="0" tIns="0" rIns="0" bIns="0" rtlCol="0" anchor="t">
            <a:spAutoFit/>
          </a:bodyPr>
          <a:lstStyle/>
          <a:p>
            <a:pPr>
              <a:lnSpc>
                <a:spcPts val="5114"/>
              </a:lnSpc>
              <a:spcBef>
                <a:spcPct val="0"/>
              </a:spcBef>
            </a:pPr>
            <a:r>
              <a:rPr lang="en-US" sz="4334" b="1" dirty="0">
                <a:solidFill>
                  <a:schemeClr val="accent1">
                    <a:lumMod val="75000"/>
                  </a:schemeClr>
                </a:solidFill>
                <a:latin typeface="Montaser Arabic Bold"/>
                <a:ea typeface="Montaser Arabic Bold"/>
                <a:cs typeface="Montaser Arabic Bold"/>
                <a:sym typeface="Montaser Arabic Bold"/>
              </a:rPr>
              <a:t>Jalisco</a:t>
            </a:r>
          </a:p>
        </p:txBody>
      </p:sp>
      <p:pic>
        <p:nvPicPr>
          <p:cNvPr id="4" name="Imagen 3">
            <a:extLst>
              <a:ext uri="{FF2B5EF4-FFF2-40B4-BE49-F238E27FC236}">
                <a16:creationId xmlns:a16="http://schemas.microsoft.com/office/drawing/2014/main" id="{A9F0B2F2-393A-1FE9-2B34-5099C96E6C2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7833" t="36459" r="35944" b="36458"/>
          <a:stretch/>
        </p:blipFill>
        <p:spPr>
          <a:xfrm>
            <a:off x="3686629" y="482600"/>
            <a:ext cx="8159262" cy="2209800"/>
          </a:xfrm>
          <a:prstGeom prst="rect">
            <a:avLst/>
          </a:prstGeom>
        </p:spPr>
      </p:pic>
      <p:pic>
        <p:nvPicPr>
          <p:cNvPr id="6" name="Imagen 5">
            <a:extLst>
              <a:ext uri="{FF2B5EF4-FFF2-40B4-BE49-F238E27FC236}">
                <a16:creationId xmlns:a16="http://schemas.microsoft.com/office/drawing/2014/main" id="{FB210CB1-F533-773F-1C86-E587DEFB0E2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l="7126" t="33333" r="8418" b="20833"/>
          <a:stretch/>
        </p:blipFill>
        <p:spPr>
          <a:xfrm>
            <a:off x="14514" y="2780780"/>
            <a:ext cx="12268855" cy="3743391"/>
          </a:xfrm>
          <a:prstGeom prst="rect">
            <a:avLst/>
          </a:prstGeom>
        </p:spPr>
      </p:pic>
      <p:sp>
        <p:nvSpPr>
          <p:cNvPr id="3" name="CuadroTexto 2">
            <a:extLst>
              <a:ext uri="{FF2B5EF4-FFF2-40B4-BE49-F238E27FC236}">
                <a16:creationId xmlns:a16="http://schemas.microsoft.com/office/drawing/2014/main" id="{CC23B54F-16C0-7311-91C9-A3CC115F38A9}"/>
              </a:ext>
            </a:extLst>
          </p:cNvPr>
          <p:cNvSpPr txBox="1"/>
          <p:nvPr/>
        </p:nvSpPr>
        <p:spPr>
          <a:xfrm>
            <a:off x="508000" y="1228552"/>
            <a:ext cx="3200400" cy="830997"/>
          </a:xfrm>
          <a:prstGeom prst="rect">
            <a:avLst/>
          </a:prstGeom>
          <a:noFill/>
        </p:spPr>
        <p:txBody>
          <a:bodyPr wrap="square" rtlCol="0">
            <a:spAutoFit/>
          </a:bodyPr>
          <a:lstStyle/>
          <a:p>
            <a:r>
              <a:rPr lang="es-MX" sz="1600" b="1" i="1" dirty="0">
                <a:latin typeface="Candara" panose="020E0502030303020204" pitchFamily="34" charset="0"/>
              </a:rPr>
              <a:t>Guadalajara</a:t>
            </a:r>
          </a:p>
          <a:p>
            <a:r>
              <a:rPr lang="es-MX" sz="1600" b="1" dirty="0" err="1">
                <a:latin typeface="Candara" panose="020E0502030303020204" pitchFamily="34" charset="0"/>
              </a:rPr>
              <a:t>Parish</a:t>
            </a:r>
            <a:r>
              <a:rPr lang="es-MX" sz="1600" b="1" dirty="0">
                <a:latin typeface="Candara" panose="020E0502030303020204" pitchFamily="34" charset="0"/>
              </a:rPr>
              <a:t> </a:t>
            </a:r>
            <a:r>
              <a:rPr lang="es-MX" sz="1600" b="1" dirty="0" err="1">
                <a:latin typeface="Candara" panose="020E0502030303020204" pitchFamily="34" charset="0"/>
              </a:rPr>
              <a:t>of</a:t>
            </a:r>
            <a:r>
              <a:rPr lang="es-MX" sz="1600" b="1" dirty="0">
                <a:latin typeface="Candara" panose="020E0502030303020204" pitchFamily="34" charset="0"/>
              </a:rPr>
              <a:t> Santa Martha</a:t>
            </a:r>
          </a:p>
          <a:p>
            <a:r>
              <a:rPr lang="es-MX" sz="1600" b="1" dirty="0" err="1">
                <a:latin typeface="Candara" panose="020E0502030303020204" pitchFamily="34" charset="0"/>
              </a:rPr>
              <a:t>Archidiocese</a:t>
            </a:r>
            <a:r>
              <a:rPr lang="es-MX" sz="1600" b="1" dirty="0">
                <a:latin typeface="Candara" panose="020E0502030303020204" pitchFamily="34" charset="0"/>
              </a:rPr>
              <a:t> </a:t>
            </a:r>
            <a:r>
              <a:rPr lang="es-MX" sz="1600" b="1" dirty="0" err="1">
                <a:latin typeface="Candara" panose="020E0502030303020204" pitchFamily="34" charset="0"/>
              </a:rPr>
              <a:t>of</a:t>
            </a:r>
            <a:r>
              <a:rPr lang="es-MX" sz="1600" b="1" dirty="0">
                <a:latin typeface="Candara" panose="020E0502030303020204" pitchFamily="34" charset="0"/>
              </a:rPr>
              <a:t> Guadalajara</a:t>
            </a:r>
          </a:p>
        </p:txBody>
      </p:sp>
    </p:spTree>
    <p:extLst>
      <p:ext uri="{BB962C8B-B14F-4D97-AF65-F5344CB8AC3E}">
        <p14:creationId xmlns:p14="http://schemas.microsoft.com/office/powerpoint/2010/main" val="604450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F560B41-E698-9B1C-0D1A-D2BF74C32C4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6380" t="23958" r="8418" b="7292"/>
          <a:stretch/>
        </p:blipFill>
        <p:spPr>
          <a:xfrm>
            <a:off x="105236" y="482600"/>
            <a:ext cx="11981528" cy="5435600"/>
          </a:xfrm>
          <a:prstGeom prst="rect">
            <a:avLst/>
          </a:prstGeom>
        </p:spPr>
      </p:pic>
    </p:spTree>
    <p:extLst>
      <p:ext uri="{BB962C8B-B14F-4D97-AF65-F5344CB8AC3E}">
        <p14:creationId xmlns:p14="http://schemas.microsoft.com/office/powerpoint/2010/main" val="2261905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DCF720EB-3FAC-C4C3-A4AE-C19B19CDEFA3}"/>
              </a:ext>
            </a:extLst>
          </p:cNvPr>
          <p:cNvSpPr txBox="1"/>
          <p:nvPr/>
        </p:nvSpPr>
        <p:spPr>
          <a:xfrm>
            <a:off x="370658" y="373744"/>
            <a:ext cx="5435962" cy="654025"/>
          </a:xfrm>
          <a:prstGeom prst="rect">
            <a:avLst/>
          </a:prstGeom>
        </p:spPr>
        <p:txBody>
          <a:bodyPr lIns="0" tIns="0" rIns="0" bIns="0" rtlCol="0" anchor="t">
            <a:spAutoFit/>
          </a:bodyPr>
          <a:lstStyle/>
          <a:p>
            <a:pPr>
              <a:lnSpc>
                <a:spcPts val="5114"/>
              </a:lnSpc>
              <a:spcBef>
                <a:spcPct val="0"/>
              </a:spcBef>
            </a:pPr>
            <a:r>
              <a:rPr lang="en-US" sz="4334" b="1" dirty="0">
                <a:solidFill>
                  <a:schemeClr val="accent1">
                    <a:lumMod val="75000"/>
                  </a:schemeClr>
                </a:solidFill>
                <a:latin typeface="Montaser Arabic Bold"/>
                <a:ea typeface="Montaser Arabic Bold"/>
                <a:cs typeface="Montaser Arabic Bold"/>
                <a:sym typeface="Montaser Arabic Bold"/>
              </a:rPr>
              <a:t>Puebla</a:t>
            </a:r>
            <a:r>
              <a:rPr lang="en-US" sz="4334" b="1" dirty="0">
                <a:solidFill>
                  <a:srgbClr val="C130B7"/>
                </a:solidFill>
                <a:latin typeface="Montaser Arabic Bold"/>
                <a:ea typeface="Montaser Arabic Bold"/>
                <a:cs typeface="Montaser Arabic Bold"/>
                <a:sym typeface="Montaser Arabic Bold"/>
              </a:rPr>
              <a:t> </a:t>
            </a:r>
          </a:p>
        </p:txBody>
      </p:sp>
      <p:pic>
        <p:nvPicPr>
          <p:cNvPr id="5" name="Imagen 4">
            <a:extLst>
              <a:ext uri="{FF2B5EF4-FFF2-40B4-BE49-F238E27FC236}">
                <a16:creationId xmlns:a16="http://schemas.microsoft.com/office/drawing/2014/main" id="{CD46F011-4FEC-4FD7-900D-66E5184D8A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6076" t="36459" r="38872" b="37500"/>
          <a:stretch/>
        </p:blipFill>
        <p:spPr>
          <a:xfrm>
            <a:off x="3088639" y="493486"/>
            <a:ext cx="8595361" cy="2286000"/>
          </a:xfrm>
          <a:prstGeom prst="rect">
            <a:avLst/>
          </a:prstGeom>
        </p:spPr>
      </p:pic>
      <p:pic>
        <p:nvPicPr>
          <p:cNvPr id="8" name="Imagen 7">
            <a:extLst>
              <a:ext uri="{FF2B5EF4-FFF2-40B4-BE49-F238E27FC236}">
                <a16:creationId xmlns:a16="http://schemas.microsoft.com/office/drawing/2014/main" id="{C8F8EA7B-9838-1BB2-738E-325F42B78E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l="7248" t="25000" r="8419" b="33333"/>
          <a:stretch/>
        </p:blipFill>
        <p:spPr>
          <a:xfrm>
            <a:off x="315687" y="2971800"/>
            <a:ext cx="11560627" cy="3211285"/>
          </a:xfrm>
          <a:prstGeom prst="rect">
            <a:avLst/>
          </a:prstGeom>
        </p:spPr>
      </p:pic>
      <p:sp>
        <p:nvSpPr>
          <p:cNvPr id="3" name="CuadroTexto 2">
            <a:extLst>
              <a:ext uri="{FF2B5EF4-FFF2-40B4-BE49-F238E27FC236}">
                <a16:creationId xmlns:a16="http://schemas.microsoft.com/office/drawing/2014/main" id="{0F70B48F-148A-E558-B49F-CA50E78C4C60}"/>
              </a:ext>
            </a:extLst>
          </p:cNvPr>
          <p:cNvSpPr txBox="1"/>
          <p:nvPr/>
        </p:nvSpPr>
        <p:spPr>
          <a:xfrm>
            <a:off x="315686" y="1228552"/>
            <a:ext cx="3392714" cy="1077218"/>
          </a:xfrm>
          <a:prstGeom prst="rect">
            <a:avLst/>
          </a:prstGeom>
          <a:noFill/>
        </p:spPr>
        <p:txBody>
          <a:bodyPr wrap="square" rtlCol="0">
            <a:spAutoFit/>
          </a:bodyPr>
          <a:lstStyle/>
          <a:p>
            <a:r>
              <a:rPr lang="es-MX" sz="1600" b="1" i="1" dirty="0">
                <a:latin typeface="Candara" panose="020E0502030303020204" pitchFamily="34" charset="0"/>
              </a:rPr>
              <a:t>Puebla</a:t>
            </a:r>
          </a:p>
          <a:p>
            <a:r>
              <a:rPr lang="es-MX" sz="1600" b="1" dirty="0" err="1">
                <a:latin typeface="Candara" panose="020E0502030303020204" pitchFamily="34" charset="0"/>
              </a:rPr>
              <a:t>Parish</a:t>
            </a:r>
            <a:r>
              <a:rPr lang="es-MX" sz="1600" b="1" dirty="0">
                <a:latin typeface="Candara" panose="020E0502030303020204" pitchFamily="34" charset="0"/>
              </a:rPr>
              <a:t> </a:t>
            </a:r>
            <a:r>
              <a:rPr lang="es-MX" sz="1600" b="1" dirty="0" err="1">
                <a:latin typeface="Candara" panose="020E0502030303020204" pitchFamily="34" charset="0"/>
              </a:rPr>
              <a:t>of</a:t>
            </a:r>
            <a:r>
              <a:rPr lang="es-MX" sz="1600" b="1" dirty="0">
                <a:latin typeface="Candara" panose="020E0502030303020204" pitchFamily="34" charset="0"/>
              </a:rPr>
              <a:t> San Francisco </a:t>
            </a:r>
            <a:r>
              <a:rPr lang="es-MX" sz="1600" b="1" dirty="0" err="1">
                <a:latin typeface="Candara" panose="020E0502030303020204" pitchFamily="34" charset="0"/>
              </a:rPr>
              <a:t>Totimehuacan</a:t>
            </a:r>
            <a:endParaRPr lang="es-MX" sz="1600" b="1" dirty="0">
              <a:latin typeface="Candara" panose="020E0502030303020204" pitchFamily="34" charset="0"/>
            </a:endParaRPr>
          </a:p>
          <a:p>
            <a:r>
              <a:rPr lang="es-MX" sz="1600" b="1" dirty="0" err="1">
                <a:latin typeface="Candara" panose="020E0502030303020204" pitchFamily="34" charset="0"/>
              </a:rPr>
              <a:t>Archidiocese</a:t>
            </a:r>
            <a:r>
              <a:rPr lang="es-MX" sz="1600" b="1" dirty="0">
                <a:latin typeface="Candara" panose="020E0502030303020204" pitchFamily="34" charset="0"/>
              </a:rPr>
              <a:t> </a:t>
            </a:r>
            <a:r>
              <a:rPr lang="es-MX" sz="1600" b="1" dirty="0" err="1">
                <a:latin typeface="Candara" panose="020E0502030303020204" pitchFamily="34" charset="0"/>
              </a:rPr>
              <a:t>of</a:t>
            </a:r>
            <a:r>
              <a:rPr lang="es-MX" sz="1600" b="1" dirty="0">
                <a:latin typeface="Candara" panose="020E0502030303020204" pitchFamily="34" charset="0"/>
              </a:rPr>
              <a:t> Puebla</a:t>
            </a:r>
          </a:p>
        </p:txBody>
      </p:sp>
    </p:spTree>
    <p:extLst>
      <p:ext uri="{BB962C8B-B14F-4D97-AF65-F5344CB8AC3E}">
        <p14:creationId xmlns:p14="http://schemas.microsoft.com/office/powerpoint/2010/main" val="3914812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E4F7CFD-5A5F-BDDC-31C9-901AB71ED2F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6077" t="27083" r="8418" b="5209"/>
          <a:stretch/>
        </p:blipFill>
        <p:spPr>
          <a:xfrm>
            <a:off x="162560" y="685800"/>
            <a:ext cx="11866881" cy="5283200"/>
          </a:xfrm>
          <a:prstGeom prst="rect">
            <a:avLst/>
          </a:prstGeom>
        </p:spPr>
      </p:pic>
    </p:spTree>
    <p:extLst>
      <p:ext uri="{BB962C8B-B14F-4D97-AF65-F5344CB8AC3E}">
        <p14:creationId xmlns:p14="http://schemas.microsoft.com/office/powerpoint/2010/main" val="1874171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3CA3132-D735-A630-101C-5A2BC582B623}"/>
              </a:ext>
            </a:extLst>
          </p:cNvPr>
          <p:cNvPicPr>
            <a:picLocks noChangeAspect="1"/>
          </p:cNvPicPr>
          <p:nvPr/>
        </p:nvPicPr>
        <p:blipFill>
          <a:blip r:embed="rId2"/>
          <a:stretch>
            <a:fillRect/>
          </a:stretch>
        </p:blipFill>
        <p:spPr>
          <a:xfrm>
            <a:off x="7696201" y="5524799"/>
            <a:ext cx="2847769" cy="979176"/>
          </a:xfrm>
          <a:prstGeom prst="rect">
            <a:avLst/>
          </a:prstGeom>
        </p:spPr>
      </p:pic>
      <p:sp>
        <p:nvSpPr>
          <p:cNvPr id="5" name="ZoneTexte 30">
            <a:extLst>
              <a:ext uri="{FF2B5EF4-FFF2-40B4-BE49-F238E27FC236}">
                <a16:creationId xmlns:a16="http://schemas.microsoft.com/office/drawing/2014/main" id="{BBBFAEE2-19EB-B0D4-CE4B-37D4970B66FC}"/>
              </a:ext>
            </a:extLst>
          </p:cNvPr>
          <p:cNvSpPr txBox="1">
            <a:spLocks noGrp="1"/>
          </p:cNvSpPr>
          <p:nvPr>
            <p:ph type="ctrTitle"/>
          </p:nvPr>
        </p:nvSpPr>
        <p:spPr>
          <a:xfrm>
            <a:off x="1059378" y="2390400"/>
            <a:ext cx="5525244" cy="2516073"/>
          </a:xfrm>
          <a:prstGeom prst="rect">
            <a:avLst/>
          </a:prstGeom>
          <a:noFill/>
        </p:spPr>
        <p:txBody>
          <a:bodyPr wrap="square">
            <a:spAutoFit/>
          </a:bodyPr>
          <a:lstStyle/>
          <a:p>
            <a:pPr algn="r">
              <a:spcBef>
                <a:spcPts val="0"/>
              </a:spcBef>
              <a:defRPr/>
            </a:pPr>
            <a:r>
              <a:rPr lang="fr-FR" sz="1400" b="1" dirty="0">
                <a:latin typeface="Franklin Gothic Heavy" panose="020B0903020102020204" pitchFamily="34" charset="0"/>
                <a:cs typeface="+mn-cs"/>
              </a:rPr>
              <a:t>Rodrigo WHITELAW</a:t>
            </a:r>
          </a:p>
          <a:p>
            <a:pPr algn="r">
              <a:spcBef>
                <a:spcPts val="0"/>
              </a:spcBef>
              <a:defRPr/>
            </a:pPr>
            <a:r>
              <a:rPr lang="fr-FR" sz="1400" b="1" i="1" dirty="0">
                <a:latin typeface="Franklin Gothic Heavy" panose="020B0903020102020204" pitchFamily="34" charset="0"/>
                <a:cs typeface="+mn-cs"/>
              </a:rPr>
              <a:t>UNIAPAC International - </a:t>
            </a:r>
            <a:r>
              <a:rPr lang="fr-FR" sz="1400" b="1" i="1" dirty="0" err="1">
                <a:latin typeface="Franklin Gothic Heavy" panose="020B0903020102020204" pitchFamily="34" charset="0"/>
                <a:cs typeface="+mn-cs"/>
              </a:rPr>
              <a:t>Secretary</a:t>
            </a:r>
            <a:r>
              <a:rPr lang="fr-FR" sz="1400" b="1" i="1" dirty="0">
                <a:latin typeface="Franklin Gothic Heavy" panose="020B0903020102020204" pitchFamily="34" charset="0"/>
                <a:cs typeface="+mn-cs"/>
              </a:rPr>
              <a:t> </a:t>
            </a:r>
            <a:br>
              <a:rPr lang="fr-FR" sz="1400" b="1" i="1" dirty="0">
                <a:latin typeface="Franklin Gothic Heavy" panose="020B0903020102020204" pitchFamily="34" charset="0"/>
                <a:cs typeface="+mn-cs"/>
              </a:rPr>
            </a:br>
            <a:r>
              <a:rPr lang="fr-FR" sz="1400" b="1" dirty="0">
                <a:latin typeface="Franklin Gothic Heavy" panose="020B0903020102020204" pitchFamily="34" charset="0"/>
                <a:cs typeface="+mn-cs"/>
              </a:rPr>
              <a:t>+33 (0) 6 67 56 87 73</a:t>
            </a:r>
            <a:br>
              <a:rPr lang="fr-FR" sz="1400" b="1" dirty="0">
                <a:latin typeface="Franklin Gothic Heavy" panose="020B0903020102020204" pitchFamily="34" charset="0"/>
                <a:cs typeface="+mn-cs"/>
              </a:rPr>
            </a:br>
            <a:r>
              <a:rPr lang="fr-FR" sz="1400" b="1" dirty="0" err="1">
                <a:latin typeface="Franklin Gothic Heavy" panose="020B0903020102020204" pitchFamily="34" charset="0"/>
                <a:cs typeface="+mn-cs"/>
              </a:rPr>
              <a:t>rodrigo.whitelaw@uniapac.org</a:t>
            </a:r>
            <a:br>
              <a:rPr lang="fr-FR" sz="1400" b="1" dirty="0">
                <a:latin typeface="Franklin Gothic Heavy" panose="020B0903020102020204" pitchFamily="34" charset="0"/>
                <a:cs typeface="+mn-cs"/>
              </a:rPr>
            </a:br>
            <a:br>
              <a:rPr lang="fr-FR" sz="1400" b="1" i="1" dirty="0">
                <a:latin typeface="Franklin Gothic Heavy" panose="020B0903020102020204" pitchFamily="34" charset="0"/>
                <a:cs typeface="+mn-cs"/>
              </a:rPr>
            </a:br>
            <a:r>
              <a:rPr lang="fr-FR" sz="1400" b="1" i="1" dirty="0">
                <a:latin typeface="Franklin Gothic Heavy" panose="020B0903020102020204" pitchFamily="34" charset="0"/>
                <a:cs typeface="+mn-cs"/>
              </a:rPr>
              <a:t>Alejandra </a:t>
            </a:r>
            <a:r>
              <a:rPr lang="fr-FR" sz="1400" b="1" i="1" dirty="0" err="1">
                <a:latin typeface="Franklin Gothic Heavy" panose="020B0903020102020204" pitchFamily="34" charset="0"/>
                <a:cs typeface="+mn-cs"/>
              </a:rPr>
              <a:t>Peña</a:t>
            </a:r>
            <a:r>
              <a:rPr lang="fr-FR" sz="1400" b="1" i="1" dirty="0">
                <a:latin typeface="Franklin Gothic Heavy" panose="020B0903020102020204" pitchFamily="34" charset="0"/>
                <a:cs typeface="+mn-cs"/>
              </a:rPr>
              <a:t> Pous</a:t>
            </a:r>
            <a:br>
              <a:rPr lang="fr-FR" sz="1400" b="1" i="1" dirty="0">
                <a:latin typeface="Franklin Gothic Heavy" panose="020B0903020102020204" pitchFamily="34" charset="0"/>
                <a:cs typeface="+mn-cs"/>
              </a:rPr>
            </a:br>
            <a:r>
              <a:rPr lang="fr-FR" sz="1400" b="1" i="1" dirty="0">
                <a:latin typeface="Franklin Gothic Heavy" panose="020B0903020102020204" pitchFamily="34" charset="0"/>
                <a:cs typeface="+mn-cs"/>
              </a:rPr>
              <a:t>International </a:t>
            </a:r>
            <a:r>
              <a:rPr lang="fr-FR" sz="1400" b="1" i="1" dirty="0" err="1">
                <a:latin typeface="Franklin Gothic Heavy" panose="020B0903020102020204" pitchFamily="34" charset="0"/>
                <a:cs typeface="+mn-cs"/>
              </a:rPr>
              <a:t>Development</a:t>
            </a:r>
            <a:br>
              <a:rPr lang="fr-FR" sz="1400" b="1" i="1" dirty="0">
                <a:latin typeface="Franklin Gothic Heavy" panose="020B0903020102020204" pitchFamily="34" charset="0"/>
                <a:cs typeface="+mn-cs"/>
              </a:rPr>
            </a:br>
            <a:r>
              <a:rPr lang="fr-FR" sz="1400" b="1" i="1" dirty="0" err="1">
                <a:latin typeface="Franklin Gothic Heavy" panose="020B0903020102020204" pitchFamily="34" charset="0"/>
                <a:cs typeface="+mn-cs"/>
              </a:rPr>
              <a:t>alejandra.pena@uniapac.org</a:t>
            </a:r>
            <a:r>
              <a:rPr lang="fr-FR" sz="1400" b="1" i="1" dirty="0">
                <a:latin typeface="Franklin Gothic Heavy" panose="020B0903020102020204" pitchFamily="34" charset="0"/>
                <a:cs typeface="+mn-cs"/>
              </a:rPr>
              <a:t> </a:t>
            </a:r>
          </a:p>
          <a:p>
            <a:pPr algn="r">
              <a:spcBef>
                <a:spcPts val="0"/>
              </a:spcBef>
              <a:defRPr/>
            </a:pPr>
            <a:endParaRPr lang="fr-FR" sz="1400" b="1" dirty="0">
              <a:latin typeface="Franklin Gothic Heavy" panose="020B0903020102020204" pitchFamily="34" charset="0"/>
              <a:cs typeface="+mn-cs"/>
            </a:endParaRPr>
          </a:p>
          <a:p>
            <a:pPr algn="r">
              <a:spcBef>
                <a:spcPts val="0"/>
              </a:spcBef>
              <a:defRPr/>
            </a:pPr>
            <a:r>
              <a:rPr lang="fr-FR" sz="1400" b="1" dirty="0">
                <a:latin typeface="Franklin Gothic Heavy" panose="020B0903020102020204" pitchFamily="34" charset="0"/>
                <a:cs typeface="+mn-cs"/>
              </a:rPr>
              <a:t> </a:t>
            </a:r>
          </a:p>
          <a:p>
            <a:pPr algn="r">
              <a:spcBef>
                <a:spcPts val="0"/>
              </a:spcBef>
              <a:defRPr/>
            </a:pPr>
            <a:r>
              <a:rPr lang="fr-FR" sz="1400" b="1" dirty="0">
                <a:latin typeface="Franklin Gothic Heavy" panose="020B0903020102020204" pitchFamily="34" charset="0"/>
                <a:cs typeface="+mn-cs"/>
              </a:rPr>
              <a:t>26, rue de l’Amiral Hamelin / 75116 - Paris</a:t>
            </a:r>
          </a:p>
          <a:p>
            <a:pPr algn="r">
              <a:spcBef>
                <a:spcPts val="0"/>
              </a:spcBef>
              <a:defRPr/>
            </a:pPr>
            <a:r>
              <a:rPr lang="en-US" sz="1050" u="sng" dirty="0">
                <a:solidFill>
                  <a:schemeClr val="bg1"/>
                </a:solidFill>
                <a:latin typeface="Franklin Gothic Heavy" panose="020B0903020102020204" pitchFamily="34" charset="0"/>
                <a:cs typeface="+mn-cs"/>
              </a:rPr>
              <a:t>www.</a:t>
            </a:r>
            <a:r>
              <a:rPr lang="fr-FR" sz="1050" u="sng" dirty="0">
                <a:solidFill>
                  <a:schemeClr val="bg1"/>
                </a:solidFill>
                <a:latin typeface="Franklin Gothic Heavy" panose="020B0903020102020204" pitchFamily="34" charset="0"/>
                <a:cs typeface="+mn-cs"/>
              </a:rPr>
              <a:t>uniapac.o</a:t>
            </a:r>
            <a:r>
              <a:rPr lang="fr-FR" sz="1050" u="sng" dirty="0">
                <a:solidFill>
                  <a:schemeClr val="bg1"/>
                </a:solidFill>
                <a:latin typeface="Trebuchet MS" panose="020B0703020202090204" pitchFamily="34" charset="0"/>
                <a:cs typeface="+mn-cs"/>
              </a:rPr>
              <a:t>rg</a:t>
            </a:r>
          </a:p>
          <a:p>
            <a:pPr algn="r">
              <a:spcBef>
                <a:spcPts val="0"/>
              </a:spcBef>
              <a:defRPr/>
            </a:pPr>
            <a:endParaRPr lang="fr-FR" sz="1050" dirty="0">
              <a:solidFill>
                <a:schemeClr val="bg1"/>
              </a:solidFill>
              <a:latin typeface="Trebuchet MS" panose="020B0703020202090204" pitchFamily="34" charset="0"/>
              <a:cs typeface="+mn-cs"/>
            </a:endParaRPr>
          </a:p>
        </p:txBody>
      </p:sp>
    </p:spTree>
    <p:extLst>
      <p:ext uri="{BB962C8B-B14F-4D97-AF65-F5344CB8AC3E}">
        <p14:creationId xmlns:p14="http://schemas.microsoft.com/office/powerpoint/2010/main" val="267003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6753E-B515-4784-7EF6-ED62F3B1C79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70302F-D11B-1DCC-8E91-245B2BF90EEF}"/>
              </a:ext>
            </a:extLst>
          </p:cNvPr>
          <p:cNvSpPr>
            <a:spLocks noGrp="1"/>
          </p:cNvSpPr>
          <p:nvPr>
            <p:ph type="title"/>
          </p:nvPr>
        </p:nvSpPr>
        <p:spPr>
          <a:xfrm>
            <a:off x="-3081867" y="-2064808"/>
            <a:ext cx="10515600" cy="1325563"/>
          </a:xfrm>
        </p:spPr>
        <p:txBody>
          <a:bodyPr/>
          <a:lstStyle/>
          <a:p>
            <a:endParaRPr lang="fr-FR" dirty="0"/>
          </a:p>
        </p:txBody>
      </p:sp>
      <p:pic>
        <p:nvPicPr>
          <p:cNvPr id="1026" name="Picture 2" descr="Uniapac">
            <a:extLst>
              <a:ext uri="{FF2B5EF4-FFF2-40B4-BE49-F238E27FC236}">
                <a16:creationId xmlns:a16="http://schemas.microsoft.com/office/drawing/2014/main" id="{BFC1BA43-D09C-8A57-4CE7-97E299A96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474" y="313509"/>
            <a:ext cx="2492406" cy="801188"/>
          </a:xfrm>
          <a:prstGeom prst="rect">
            <a:avLst/>
          </a:prstGeom>
          <a:noFill/>
          <a:extLst>
            <a:ext uri="{909E8E84-426E-40DD-AFC4-6F175D3DCCD1}">
              <a14:hiddenFill xmlns:a14="http://schemas.microsoft.com/office/drawing/2010/main">
                <a:solidFill>
                  <a:srgbClr val="FFFFFF"/>
                </a:solidFill>
              </a14:hiddenFill>
            </a:ext>
          </a:extLst>
        </p:spPr>
      </p:pic>
      <p:pic>
        <p:nvPicPr>
          <p:cNvPr id="6" name="Espace réservé du contenu 5">
            <a:extLst>
              <a:ext uri="{FF2B5EF4-FFF2-40B4-BE49-F238E27FC236}">
                <a16:creationId xmlns:a16="http://schemas.microsoft.com/office/drawing/2014/main" id="{B3BEE67D-24FA-6FC7-2E21-E2D1602BECD0}"/>
              </a:ext>
            </a:extLst>
          </p:cNvPr>
          <p:cNvPicPr>
            <a:picLocks noGrp="1" noChangeAspect="1"/>
          </p:cNvPicPr>
          <p:nvPr>
            <p:ph idx="1"/>
          </p:nvPr>
        </p:nvPicPr>
        <p:blipFill>
          <a:blip r:embed="rId3"/>
          <a:stretch>
            <a:fillRect/>
          </a:stretch>
        </p:blipFill>
        <p:spPr>
          <a:xfrm>
            <a:off x="1785257" y="1442620"/>
            <a:ext cx="8543109" cy="4984305"/>
          </a:xfrm>
          <a:prstGeom prst="rect">
            <a:avLst/>
          </a:prstGeom>
        </p:spPr>
      </p:pic>
    </p:spTree>
    <p:extLst>
      <p:ext uri="{BB962C8B-B14F-4D97-AF65-F5344CB8AC3E}">
        <p14:creationId xmlns:p14="http://schemas.microsoft.com/office/powerpoint/2010/main" val="184563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EB006D-E935-4A2C-B6AB-023227040032}"/>
              </a:ext>
            </a:extLst>
          </p:cNvPr>
          <p:cNvSpPr>
            <a:spLocks noGrp="1"/>
          </p:cNvSpPr>
          <p:nvPr>
            <p:ph type="title"/>
          </p:nvPr>
        </p:nvSpPr>
        <p:spPr>
          <a:xfrm>
            <a:off x="2292096" y="116632"/>
            <a:ext cx="8124384" cy="1499616"/>
          </a:xfrm>
        </p:spPr>
        <p:txBody>
          <a:bodyPr>
            <a:normAutofit/>
          </a:bodyPr>
          <a:lstStyle/>
          <a:p>
            <a:r>
              <a:rPr lang="fr-FR" dirty="0"/>
              <a:t>INTERNATIONAL PARTNERSHIPS</a:t>
            </a:r>
          </a:p>
        </p:txBody>
      </p:sp>
      <p:pic>
        <p:nvPicPr>
          <p:cNvPr id="7" name="Image 6" descr="Une image contenant texte, capture d’écran, logo, Police&#10;&#10;Description générée automatiquement">
            <a:extLst>
              <a:ext uri="{FF2B5EF4-FFF2-40B4-BE49-F238E27FC236}">
                <a16:creationId xmlns:a16="http://schemas.microsoft.com/office/drawing/2014/main" id="{3720C505-DF57-F967-8A90-5AF267294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096" y="1185198"/>
            <a:ext cx="7548320" cy="5661240"/>
          </a:xfrm>
          <a:prstGeom prst="rect">
            <a:avLst/>
          </a:prstGeom>
        </p:spPr>
      </p:pic>
    </p:spTree>
    <p:extLst>
      <p:ext uri="{BB962C8B-B14F-4D97-AF65-F5344CB8AC3E}">
        <p14:creationId xmlns:p14="http://schemas.microsoft.com/office/powerpoint/2010/main" val="3903962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37E77-8D16-4675-A2BE-BD509D29DD6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C53DDE1-C40C-1A8A-5B25-B4A021113682}"/>
              </a:ext>
            </a:extLst>
          </p:cNvPr>
          <p:cNvSpPr>
            <a:spLocks noGrp="1"/>
          </p:cNvSpPr>
          <p:nvPr>
            <p:ph type="title"/>
          </p:nvPr>
        </p:nvSpPr>
        <p:spPr>
          <a:xfrm>
            <a:off x="-3081867" y="-2064808"/>
            <a:ext cx="10515600" cy="1325563"/>
          </a:xfrm>
        </p:spPr>
        <p:txBody>
          <a:bodyPr/>
          <a:lstStyle/>
          <a:p>
            <a:endParaRPr lang="fr-FR" dirty="0"/>
          </a:p>
        </p:txBody>
      </p:sp>
      <p:sp>
        <p:nvSpPr>
          <p:cNvPr id="3" name="Espace réservé du contenu 2">
            <a:extLst>
              <a:ext uri="{FF2B5EF4-FFF2-40B4-BE49-F238E27FC236}">
                <a16:creationId xmlns:a16="http://schemas.microsoft.com/office/drawing/2014/main" id="{8E55ECD8-FD68-937A-B718-BE950DAD674B}"/>
              </a:ext>
            </a:extLst>
          </p:cNvPr>
          <p:cNvSpPr>
            <a:spLocks noGrp="1"/>
          </p:cNvSpPr>
          <p:nvPr>
            <p:ph idx="1"/>
          </p:nvPr>
        </p:nvSpPr>
        <p:spPr/>
        <p:txBody>
          <a:bodyPr>
            <a:normAutofit/>
          </a:bodyPr>
          <a:lstStyle/>
          <a:p>
            <a:pPr marL="0" indent="0">
              <a:buNone/>
            </a:pPr>
            <a:r>
              <a:rPr lang="fr-FR" b="1" dirty="0"/>
              <a:t>Contributions à la PAIX et Justice Sociale </a:t>
            </a:r>
          </a:p>
          <a:p>
            <a:pPr marL="0" indent="0">
              <a:buNone/>
            </a:pPr>
            <a:endParaRPr lang="fr-FR" b="1" dirty="0"/>
          </a:p>
          <a:p>
            <a:pPr marL="0" indent="0">
              <a:buNone/>
            </a:pPr>
            <a:r>
              <a:rPr lang="fr-FR" b="1" i="1" dirty="0">
                <a:solidFill>
                  <a:srgbClr val="0070C0"/>
                </a:solidFill>
              </a:rPr>
              <a:t>Participation à une bourse de travail en Afrique et au Projet « </a:t>
            </a:r>
            <a:r>
              <a:rPr lang="fr-FR" b="1" i="1" dirty="0" err="1">
                <a:solidFill>
                  <a:srgbClr val="0070C0"/>
                </a:solidFill>
              </a:rPr>
              <a:t>Decent</a:t>
            </a:r>
            <a:r>
              <a:rPr lang="fr-FR" b="1" i="1" dirty="0">
                <a:solidFill>
                  <a:srgbClr val="0070C0"/>
                </a:solidFill>
              </a:rPr>
              <a:t> Jobs for </a:t>
            </a:r>
            <a:r>
              <a:rPr lang="fr-FR" b="1" i="1" dirty="0" err="1">
                <a:solidFill>
                  <a:srgbClr val="0070C0"/>
                </a:solidFill>
              </a:rPr>
              <a:t>Youths</a:t>
            </a:r>
            <a:r>
              <a:rPr lang="fr-FR" b="1" i="1" dirty="0">
                <a:solidFill>
                  <a:srgbClr val="0070C0"/>
                </a:solidFill>
              </a:rPr>
              <a:t> » avec l’Organisation Internationale du Travail  (OIT/ILO)</a:t>
            </a:r>
          </a:p>
          <a:p>
            <a:pPr marL="0" indent="0">
              <a:buNone/>
            </a:pPr>
            <a:endParaRPr lang="fr-FR" b="1" i="1" dirty="0">
              <a:solidFill>
                <a:srgbClr val="0070C0"/>
              </a:solidFill>
            </a:endParaRPr>
          </a:p>
          <a:p>
            <a:r>
              <a:rPr lang="fr-FR" sz="2400" b="1" i="1" dirty="0">
                <a:solidFill>
                  <a:srgbClr val="0070C0"/>
                </a:solidFill>
              </a:rPr>
              <a:t>Objectif du projet </a:t>
            </a:r>
            <a:r>
              <a:rPr lang="fr-FR" sz="2400" b="1" i="1" dirty="0"/>
              <a:t>: faire avancer la justice sociale en promouvant  des emplois décents en Afrique pour les jeunes</a:t>
            </a:r>
          </a:p>
          <a:p>
            <a:r>
              <a:rPr lang="fr-FR" sz="2400" b="1" i="1" dirty="0"/>
              <a:t>Création d’un site internet inter africains pour l’échange et offres d’emploi</a:t>
            </a:r>
          </a:p>
        </p:txBody>
      </p:sp>
      <p:pic>
        <p:nvPicPr>
          <p:cNvPr id="1026" name="Picture 2" descr="Uniapac">
            <a:extLst>
              <a:ext uri="{FF2B5EF4-FFF2-40B4-BE49-F238E27FC236}">
                <a16:creationId xmlns:a16="http://schemas.microsoft.com/office/drawing/2014/main" id="{BD23A205-9453-0F8C-A798-6D600E3D9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474" y="681037"/>
            <a:ext cx="2857500" cy="8001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Home">
            <a:extLst>
              <a:ext uri="{FF2B5EF4-FFF2-40B4-BE49-F238E27FC236}">
                <a16:creationId xmlns:a16="http://schemas.microsoft.com/office/drawing/2014/main" id="{B38541FB-78A4-09A9-8DB5-B63CBCC386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Home">
            <a:extLst>
              <a:ext uri="{FF2B5EF4-FFF2-40B4-BE49-F238E27FC236}">
                <a16:creationId xmlns:a16="http://schemas.microsoft.com/office/drawing/2014/main" id="{4AF40666-E893-2FB1-5766-234F2DE98E6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6" descr="Home">
            <a:extLst>
              <a:ext uri="{FF2B5EF4-FFF2-40B4-BE49-F238E27FC236}">
                <a16:creationId xmlns:a16="http://schemas.microsoft.com/office/drawing/2014/main" id="{7B4F5DD2-E463-ED77-E1A8-29B4C5A8000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 name="Image 8">
            <a:extLst>
              <a:ext uri="{FF2B5EF4-FFF2-40B4-BE49-F238E27FC236}">
                <a16:creationId xmlns:a16="http://schemas.microsoft.com/office/drawing/2014/main" id="{0B319154-D71D-4934-4CAB-8E6C0F677EA2}"/>
              </a:ext>
            </a:extLst>
          </p:cNvPr>
          <p:cNvPicPr>
            <a:picLocks noChangeAspect="1"/>
          </p:cNvPicPr>
          <p:nvPr/>
        </p:nvPicPr>
        <p:blipFill>
          <a:blip r:embed="rId4"/>
          <a:stretch>
            <a:fillRect/>
          </a:stretch>
        </p:blipFill>
        <p:spPr>
          <a:xfrm>
            <a:off x="8256259" y="3753393"/>
            <a:ext cx="2794918" cy="775063"/>
          </a:xfrm>
          <a:prstGeom prst="rect">
            <a:avLst/>
          </a:prstGeom>
        </p:spPr>
      </p:pic>
    </p:spTree>
    <p:extLst>
      <p:ext uri="{BB962C8B-B14F-4D97-AF65-F5344CB8AC3E}">
        <p14:creationId xmlns:p14="http://schemas.microsoft.com/office/powerpoint/2010/main" val="3692429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8EFE2-4955-061C-C012-B2FAACE56E9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7C613A2-E8BC-47A9-0C9A-581F390C332C}"/>
              </a:ext>
            </a:extLst>
          </p:cNvPr>
          <p:cNvSpPr>
            <a:spLocks noGrp="1"/>
          </p:cNvSpPr>
          <p:nvPr>
            <p:ph type="title"/>
          </p:nvPr>
        </p:nvSpPr>
        <p:spPr>
          <a:xfrm>
            <a:off x="-3081867" y="-2064808"/>
            <a:ext cx="10515600" cy="1325563"/>
          </a:xfrm>
        </p:spPr>
        <p:txBody>
          <a:bodyPr/>
          <a:lstStyle/>
          <a:p>
            <a:endParaRPr lang="fr-FR" dirty="0"/>
          </a:p>
        </p:txBody>
      </p:sp>
      <p:sp>
        <p:nvSpPr>
          <p:cNvPr id="3" name="Espace réservé du contenu 2">
            <a:extLst>
              <a:ext uri="{FF2B5EF4-FFF2-40B4-BE49-F238E27FC236}">
                <a16:creationId xmlns:a16="http://schemas.microsoft.com/office/drawing/2014/main" id="{25F47F64-2743-FBF2-FB1B-4588C3179916}"/>
              </a:ext>
            </a:extLst>
          </p:cNvPr>
          <p:cNvSpPr>
            <a:spLocks noGrp="1"/>
          </p:cNvSpPr>
          <p:nvPr>
            <p:ph idx="1"/>
          </p:nvPr>
        </p:nvSpPr>
        <p:spPr>
          <a:xfrm>
            <a:off x="738474" y="1314994"/>
            <a:ext cx="10615326" cy="5172891"/>
          </a:xfrm>
        </p:spPr>
        <p:txBody>
          <a:bodyPr>
            <a:normAutofit lnSpcReduction="10000"/>
          </a:bodyPr>
          <a:lstStyle/>
          <a:p>
            <a:pPr marL="0" indent="0">
              <a:buNone/>
            </a:pPr>
            <a:r>
              <a:rPr lang="fr-FR" b="1" dirty="0"/>
              <a:t>Contributions à la PAIX et Justice Sociale </a:t>
            </a:r>
          </a:p>
          <a:p>
            <a:pPr marL="0" indent="0">
              <a:buNone/>
            </a:pPr>
            <a:r>
              <a:rPr lang="fr-FR" b="1" i="1" dirty="0">
                <a:solidFill>
                  <a:srgbClr val="0070C0"/>
                </a:solidFill>
              </a:rPr>
              <a:t>Participation au Programme BEAR III du Secteur Education à l’UNESCO, dédié à l'enseignement et la Formation technique et professionnel (EFTP) en Afrique. </a:t>
            </a:r>
          </a:p>
          <a:p>
            <a:r>
              <a:rPr lang="fr-FR" b="1" i="1" dirty="0"/>
              <a:t> </a:t>
            </a:r>
            <a:r>
              <a:rPr lang="fr-FR" b="1" i="1" dirty="0">
                <a:solidFill>
                  <a:srgbClr val="0070C0"/>
                </a:solidFill>
              </a:rPr>
              <a:t>Objectif</a:t>
            </a:r>
            <a:r>
              <a:rPr lang="fr-FR" b="1" i="1" dirty="0"/>
              <a:t> : L’éducation, la clef de la justice sociale et de l’emploi des jeunes adultes  en Afrique </a:t>
            </a:r>
            <a:r>
              <a:rPr lang="fr-FR" b="1" i="1" dirty="0" err="1"/>
              <a:t>sub</a:t>
            </a:r>
            <a:r>
              <a:rPr lang="fr-FR" b="1" i="1" dirty="0"/>
              <a:t> saharienne</a:t>
            </a:r>
          </a:p>
          <a:p>
            <a:pPr lvl="1"/>
            <a:r>
              <a:rPr lang="en-US" b="1" i="1" dirty="0"/>
              <a:t>Plus de 9 million de jeunes </a:t>
            </a:r>
            <a:r>
              <a:rPr lang="en-US" b="1" i="1" dirty="0" err="1"/>
              <a:t>sont</a:t>
            </a:r>
            <a:r>
              <a:rPr lang="en-US" b="1" i="1" dirty="0"/>
              <a:t> sans emploi</a:t>
            </a:r>
          </a:p>
          <a:p>
            <a:pPr lvl="1"/>
            <a:r>
              <a:rPr lang="en-US" b="1" i="1" dirty="0"/>
              <a:t>19 per cent des jeunes </a:t>
            </a:r>
            <a:r>
              <a:rPr lang="en-US" b="1" i="1" dirty="0" err="1"/>
              <a:t>sont</a:t>
            </a:r>
            <a:r>
              <a:rPr lang="en-US" b="1" i="1" dirty="0"/>
              <a:t> sans emploi, sans education et sans formation</a:t>
            </a:r>
            <a:endParaRPr lang="fr-FR" b="1" i="1" dirty="0"/>
          </a:p>
          <a:p>
            <a:r>
              <a:rPr lang="fr-FR" b="1" i="1" dirty="0">
                <a:solidFill>
                  <a:srgbClr val="0070C0"/>
                </a:solidFill>
              </a:rPr>
              <a:t>Deux projets en cours (2022-2027)</a:t>
            </a:r>
            <a:r>
              <a:rPr lang="fr-FR" b="1" i="1" dirty="0"/>
              <a:t>:</a:t>
            </a:r>
          </a:p>
          <a:p>
            <a:pPr lvl="1"/>
            <a:r>
              <a:rPr lang="fr-FR" b="1" i="1" dirty="0"/>
              <a:t>Formation en Côte d’Ivoire dans le secteur de l’habillement et  soins</a:t>
            </a:r>
          </a:p>
          <a:p>
            <a:pPr lvl="1"/>
            <a:r>
              <a:rPr lang="fr-FR" b="1" i="1" dirty="0"/>
              <a:t>Formation à Madagascar dans le secteur du textile</a:t>
            </a:r>
          </a:p>
          <a:p>
            <a:pPr marL="457200" lvl="1" indent="0">
              <a:buNone/>
            </a:pPr>
            <a:r>
              <a:rPr lang="fr-FR" b="1" i="1" dirty="0"/>
              <a:t>&gt; Contributions Uniapac locales en accompagnement et stages d’insertion en cours d’élaboration</a:t>
            </a:r>
          </a:p>
        </p:txBody>
      </p:sp>
      <p:pic>
        <p:nvPicPr>
          <p:cNvPr id="1026" name="Picture 2" descr="Uniapac">
            <a:extLst>
              <a:ext uri="{FF2B5EF4-FFF2-40B4-BE49-F238E27FC236}">
                <a16:creationId xmlns:a16="http://schemas.microsoft.com/office/drawing/2014/main" id="{6F843B17-F51F-06C6-1EA0-DBBC6D10C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474" y="370115"/>
            <a:ext cx="2857500" cy="77070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113C3F6F-A02B-D954-6A85-9BBE0602C748}"/>
              </a:ext>
            </a:extLst>
          </p:cNvPr>
          <p:cNvPicPr>
            <a:picLocks noChangeAspect="1"/>
          </p:cNvPicPr>
          <p:nvPr/>
        </p:nvPicPr>
        <p:blipFill>
          <a:blip r:embed="rId3"/>
          <a:stretch>
            <a:fillRect/>
          </a:stretch>
        </p:blipFill>
        <p:spPr>
          <a:xfrm>
            <a:off x="9221477" y="346080"/>
            <a:ext cx="1873244" cy="1249853"/>
          </a:xfrm>
          <a:prstGeom prst="rect">
            <a:avLst/>
          </a:prstGeom>
        </p:spPr>
      </p:pic>
    </p:spTree>
    <p:extLst>
      <p:ext uri="{BB962C8B-B14F-4D97-AF65-F5344CB8AC3E}">
        <p14:creationId xmlns:p14="http://schemas.microsoft.com/office/powerpoint/2010/main" val="2871398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91E8508-F9B2-40F0-941A-5AD464D2F907}"/>
              </a:ext>
            </a:extLst>
          </p:cNvPr>
          <p:cNvSpPr>
            <a:spLocks noGrp="1"/>
          </p:cNvSpPr>
          <p:nvPr>
            <p:ph idx="1"/>
          </p:nvPr>
        </p:nvSpPr>
        <p:spPr>
          <a:xfrm>
            <a:off x="1228549" y="1313384"/>
            <a:ext cx="8454680" cy="5544616"/>
          </a:xfrm>
        </p:spPr>
        <p:txBody>
          <a:bodyPr>
            <a:normAutofit lnSpcReduction="10000"/>
          </a:bodyPr>
          <a:lstStyle/>
          <a:p>
            <a:pPr algn="just">
              <a:spcBef>
                <a:spcPts val="800"/>
              </a:spcBef>
            </a:pPr>
            <a:r>
              <a:rPr lang="en-US" dirty="0"/>
              <a:t> </a:t>
            </a:r>
            <a:r>
              <a:rPr lang="en-US" b="1" dirty="0"/>
              <a:t>« The Future of Work after Laudato Si »</a:t>
            </a:r>
            <a:r>
              <a:rPr lang="en-US" dirty="0"/>
              <a:t> with the International </a:t>
            </a:r>
            <a:r>
              <a:rPr lang="en-US" dirty="0" err="1"/>
              <a:t>Labour</a:t>
            </a:r>
            <a:r>
              <a:rPr lang="en-US" dirty="0"/>
              <a:t> </a:t>
            </a:r>
            <a:r>
              <a:rPr lang="en-US" dirty="0" err="1"/>
              <a:t>Organisation</a:t>
            </a:r>
            <a:r>
              <a:rPr lang="en-US" dirty="0"/>
              <a:t>.</a:t>
            </a:r>
          </a:p>
          <a:p>
            <a:pPr algn="just">
              <a:spcBef>
                <a:spcPts val="800"/>
              </a:spcBef>
            </a:pPr>
            <a:r>
              <a:rPr lang="en-US" b="1" dirty="0"/>
              <a:t>Project « Access to water for all in Africa »</a:t>
            </a:r>
            <a:r>
              <a:rPr lang="en-US" dirty="0"/>
              <a:t> with UNESCO</a:t>
            </a:r>
          </a:p>
          <a:p>
            <a:pPr algn="just">
              <a:spcBef>
                <a:spcPts val="800"/>
              </a:spcBef>
            </a:pPr>
            <a:r>
              <a:rPr lang="en-US" b="1" dirty="0"/>
              <a:t>UNIAPAC Quovadis Business as a Noble Vocation Award</a:t>
            </a:r>
            <a:endParaRPr lang="en-US" dirty="0"/>
          </a:p>
          <a:p>
            <a:pPr algn="just">
              <a:spcBef>
                <a:spcPts val="800"/>
              </a:spcBef>
            </a:pPr>
            <a:r>
              <a:rPr lang="en-US" b="1" dirty="0"/>
              <a:t> BCBP Training </a:t>
            </a:r>
            <a:r>
              <a:rPr lang="en-US" b="1" dirty="0" err="1"/>
              <a:t>Programme</a:t>
            </a:r>
            <a:r>
              <a:rPr lang="en-US" b="1" dirty="0"/>
              <a:t>:</a:t>
            </a:r>
            <a:r>
              <a:rPr lang="en-US" dirty="0"/>
              <a:t> The Vocation of the Business Leader</a:t>
            </a:r>
          </a:p>
          <a:p>
            <a:pPr algn="just">
              <a:spcBef>
                <a:spcPts val="800"/>
              </a:spcBef>
            </a:pPr>
            <a:r>
              <a:rPr lang="en-US" b="1" dirty="0"/>
              <a:t>UNIAPAC World Congress 2027</a:t>
            </a:r>
          </a:p>
          <a:p>
            <a:pPr algn="just">
              <a:spcBef>
                <a:spcPts val="800"/>
              </a:spcBef>
            </a:pPr>
            <a:r>
              <a:rPr lang="en-US" b="1" dirty="0"/>
              <a:t>UNIAPAC Network Platform</a:t>
            </a:r>
          </a:p>
          <a:p>
            <a:pPr algn="just">
              <a:spcBef>
                <a:spcPts val="800"/>
              </a:spcBef>
            </a:pPr>
            <a:r>
              <a:rPr lang="en-US" b="1" dirty="0"/>
              <a:t>The Economy of Francesco</a:t>
            </a:r>
          </a:p>
          <a:p>
            <a:pPr algn="just">
              <a:spcBef>
                <a:spcPts val="800"/>
              </a:spcBef>
            </a:pPr>
            <a:r>
              <a:rPr lang="en-US" dirty="0"/>
              <a:t> UNIAPAC Annual High Level </a:t>
            </a:r>
            <a:r>
              <a:rPr lang="en-US" b="1" dirty="0"/>
              <a:t>Think Tank Meeting</a:t>
            </a:r>
          </a:p>
          <a:p>
            <a:pPr algn="just">
              <a:spcBef>
                <a:spcPts val="800"/>
              </a:spcBef>
            </a:pPr>
            <a:r>
              <a:rPr lang="en-US" b="1" dirty="0"/>
              <a:t>Empowering the next generation of business leaders. </a:t>
            </a:r>
            <a:endParaRPr lang="en-US" dirty="0"/>
          </a:p>
        </p:txBody>
      </p:sp>
      <p:pic>
        <p:nvPicPr>
          <p:cNvPr id="4" name="Picture 2" descr="Uniapac">
            <a:extLst>
              <a:ext uri="{FF2B5EF4-FFF2-40B4-BE49-F238E27FC236}">
                <a16:creationId xmlns:a16="http://schemas.microsoft.com/office/drawing/2014/main" id="{4E85C4F8-FEDB-2015-D9B6-5C6C6B861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778" y="271731"/>
            <a:ext cx="2857500" cy="8001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17F51A3-08EA-B5C9-F2AC-15782EA251C6}"/>
              </a:ext>
            </a:extLst>
          </p:cNvPr>
          <p:cNvSpPr txBox="1"/>
          <p:nvPr/>
        </p:nvSpPr>
        <p:spPr>
          <a:xfrm>
            <a:off x="4895557" y="702499"/>
            <a:ext cx="2940148" cy="523220"/>
          </a:xfrm>
          <a:prstGeom prst="rect">
            <a:avLst/>
          </a:prstGeom>
          <a:noFill/>
        </p:spPr>
        <p:txBody>
          <a:bodyPr wrap="square" rtlCol="0">
            <a:spAutoFit/>
          </a:bodyPr>
          <a:lstStyle/>
          <a:p>
            <a:r>
              <a:rPr lang="es-MX" sz="2800" b="1" dirty="0">
                <a:solidFill>
                  <a:schemeClr val="accent1">
                    <a:lumMod val="75000"/>
                  </a:schemeClr>
                </a:solidFill>
              </a:rPr>
              <a:t>PROJECTS</a:t>
            </a:r>
          </a:p>
        </p:txBody>
      </p:sp>
    </p:spTree>
    <p:extLst>
      <p:ext uri="{BB962C8B-B14F-4D97-AF65-F5344CB8AC3E}">
        <p14:creationId xmlns:p14="http://schemas.microsoft.com/office/powerpoint/2010/main" val="2891255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D2FC02-46EE-4389-B283-AAD253D39389}"/>
              </a:ext>
            </a:extLst>
          </p:cNvPr>
          <p:cNvSpPr>
            <a:spLocks noGrp="1"/>
          </p:cNvSpPr>
          <p:nvPr>
            <p:ph type="title"/>
          </p:nvPr>
        </p:nvSpPr>
        <p:spPr>
          <a:xfrm>
            <a:off x="375062" y="146342"/>
            <a:ext cx="10515600" cy="1325563"/>
          </a:xfrm>
        </p:spPr>
        <p:txBody>
          <a:bodyPr/>
          <a:lstStyle/>
          <a:p>
            <a:r>
              <a:rPr lang="fr-FR" dirty="0"/>
              <a:t>NOTRE APPROCHE GLOBALE</a:t>
            </a:r>
          </a:p>
        </p:txBody>
      </p:sp>
      <p:graphicFrame>
        <p:nvGraphicFramePr>
          <p:cNvPr id="6" name="Espace réservé du contenu 5">
            <a:extLst>
              <a:ext uri="{FF2B5EF4-FFF2-40B4-BE49-F238E27FC236}">
                <a16:creationId xmlns:a16="http://schemas.microsoft.com/office/drawing/2014/main" id="{D128A003-5130-4C9B-A9BE-488AA6B939A6}"/>
              </a:ext>
            </a:extLst>
          </p:cNvPr>
          <p:cNvGraphicFramePr>
            <a:graphicFrameLocks noGrp="1"/>
          </p:cNvGraphicFramePr>
          <p:nvPr>
            <p:ph idx="1"/>
            <p:extLst>
              <p:ext uri="{D42A27DB-BD31-4B8C-83A1-F6EECF244321}">
                <p14:modId xmlns:p14="http://schemas.microsoft.com/office/powerpoint/2010/main" val="3594749198"/>
              </p:ext>
            </p:extLst>
          </p:nvPr>
        </p:nvGraphicFramePr>
        <p:xfrm>
          <a:off x="190712" y="1690688"/>
          <a:ext cx="4752576" cy="4686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ZoneTexte 7">
            <a:extLst>
              <a:ext uri="{FF2B5EF4-FFF2-40B4-BE49-F238E27FC236}">
                <a16:creationId xmlns:a16="http://schemas.microsoft.com/office/drawing/2014/main" id="{33383E1A-CD1F-4D27-92A2-0C7F5140C5EF}"/>
              </a:ext>
            </a:extLst>
          </p:cNvPr>
          <p:cNvSpPr txBox="1"/>
          <p:nvPr/>
        </p:nvSpPr>
        <p:spPr>
          <a:xfrm>
            <a:off x="3969511" y="1022004"/>
            <a:ext cx="7490177" cy="5355312"/>
          </a:xfrm>
          <a:prstGeom prst="rect">
            <a:avLst/>
          </a:prstGeom>
          <a:noFill/>
        </p:spPr>
        <p:txBody>
          <a:bodyPr wrap="square" rtlCol="0">
            <a:spAutoFit/>
          </a:bodyPr>
          <a:lstStyle/>
          <a:p>
            <a:pPr marL="342900" indent="-342900">
              <a:buAutoNum type="arabicPeriod"/>
            </a:pPr>
            <a:endParaRPr lang="fr-FR" b="1" dirty="0"/>
          </a:p>
          <a:p>
            <a:pPr algn="just"/>
            <a:r>
              <a:rPr lang="fr-FR" b="1" dirty="0"/>
              <a:t>	1. Mener des recherches sur l'avenir du travail</a:t>
            </a:r>
          </a:p>
          <a:p>
            <a:pPr algn="just"/>
            <a:r>
              <a:rPr lang="fr-FR" b="1" dirty="0"/>
              <a:t>	et le rôle des chefs d'entreprise dans la société</a:t>
            </a:r>
          </a:p>
          <a:p>
            <a:pPr algn="just"/>
            <a:r>
              <a:rPr lang="fr-FR" dirty="0"/>
              <a:t>	En collaborant avec des institutions universitaires de 	renommée mondiale et en tirant parti de son réseau 	international, l'UNIAPAC est bien placée pour mener des 	recherches sur les défis actuels auxquels nos membres sont 	confrontés.</a:t>
            </a:r>
            <a:endParaRPr lang="fr-FR" b="1" dirty="0"/>
          </a:p>
          <a:p>
            <a:endParaRPr lang="fr-FR" b="1" dirty="0"/>
          </a:p>
          <a:p>
            <a:pPr algn="just"/>
            <a:r>
              <a:rPr lang="fr-FR" b="1" dirty="0"/>
              <a:t>	2. Diffuser les meilleures pratiques,</a:t>
            </a:r>
          </a:p>
          <a:p>
            <a:pPr algn="just"/>
            <a:r>
              <a:rPr lang="fr-FR" b="1" dirty="0"/>
              <a:t>	inspirer les chefs d'entreprise et les générations futures</a:t>
            </a:r>
          </a:p>
          <a:p>
            <a:pPr algn="just"/>
            <a:r>
              <a:rPr lang="fr-FR" dirty="0"/>
              <a:t>	L'UNIAPAC partage les meilleures pratiques et les dernières 	recherches au sein de son réseau et à l'extérieur, en 	accordant une attention particulière aux jeunes.</a:t>
            </a:r>
          </a:p>
          <a:p>
            <a:pPr lvl="1"/>
            <a:endParaRPr lang="fr-FR" b="1" dirty="0"/>
          </a:p>
          <a:p>
            <a:r>
              <a:rPr lang="fr-FR" b="1" dirty="0"/>
              <a:t>	3. Soutenir l'action, encourager les acteurs du changement</a:t>
            </a:r>
          </a:p>
          <a:p>
            <a:pPr lvl="1"/>
            <a:r>
              <a:rPr lang="fr-FR" dirty="0"/>
              <a:t>	Consciente que la recherche universitaire et la diffusion des 	connaissances ne suffisent pas à elles seules à changer le monde, 	l'UNIAPAC s'implique également et soutient les initiatives concrètes.</a:t>
            </a:r>
          </a:p>
        </p:txBody>
      </p:sp>
    </p:spTree>
    <p:extLst>
      <p:ext uri="{BB962C8B-B14F-4D97-AF65-F5344CB8AC3E}">
        <p14:creationId xmlns:p14="http://schemas.microsoft.com/office/powerpoint/2010/main" val="2682715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0F58A-8AC5-478C-B79D-560B844E00C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3546AF6-E307-5FE2-E38A-6B901DC59A2B}"/>
              </a:ext>
            </a:extLst>
          </p:cNvPr>
          <p:cNvSpPr>
            <a:spLocks noGrp="1"/>
          </p:cNvSpPr>
          <p:nvPr>
            <p:ph type="title"/>
          </p:nvPr>
        </p:nvSpPr>
        <p:spPr>
          <a:xfrm>
            <a:off x="-3081867" y="-2064808"/>
            <a:ext cx="10515600" cy="1325563"/>
          </a:xfrm>
        </p:spPr>
        <p:txBody>
          <a:bodyPr/>
          <a:lstStyle/>
          <a:p>
            <a:endParaRPr lang="fr-FR" dirty="0"/>
          </a:p>
        </p:txBody>
      </p:sp>
      <p:sp>
        <p:nvSpPr>
          <p:cNvPr id="3" name="Espace réservé du contenu 2">
            <a:extLst>
              <a:ext uri="{FF2B5EF4-FFF2-40B4-BE49-F238E27FC236}">
                <a16:creationId xmlns:a16="http://schemas.microsoft.com/office/drawing/2014/main" id="{4886CCBE-3CB3-076A-EAC8-E61B4A757137}"/>
              </a:ext>
            </a:extLst>
          </p:cNvPr>
          <p:cNvSpPr>
            <a:spLocks noGrp="1"/>
          </p:cNvSpPr>
          <p:nvPr>
            <p:ph idx="1"/>
          </p:nvPr>
        </p:nvSpPr>
        <p:spPr>
          <a:xfrm>
            <a:off x="738474" y="1314994"/>
            <a:ext cx="10615326" cy="5172891"/>
          </a:xfrm>
        </p:spPr>
        <p:txBody>
          <a:bodyPr>
            <a:normAutofit/>
          </a:bodyPr>
          <a:lstStyle/>
          <a:p>
            <a:pPr marL="0" indent="0">
              <a:buNone/>
            </a:pPr>
            <a:r>
              <a:rPr lang="en-US" b="1" i="1" dirty="0"/>
              <a:t>Alejandra Pena Pous, </a:t>
            </a:r>
          </a:p>
          <a:p>
            <a:pPr marL="0" indent="0">
              <a:buNone/>
            </a:pPr>
            <a:r>
              <a:rPr lang="en-US" b="1" i="1" dirty="0"/>
              <a:t>Head of International Development  at UNIAPAC and Former Director of USEM (Social Union of Enterprises of Mexico) </a:t>
            </a:r>
            <a:endParaRPr lang="fr-FR" b="1" i="1" dirty="0"/>
          </a:p>
          <a:p>
            <a:pPr marL="0" indent="0">
              <a:buNone/>
            </a:pPr>
            <a:r>
              <a:rPr lang="fr-FR" b="1" i="1" dirty="0"/>
              <a:t>  Une expérience de Paix et justice sociale pour les jeunes à Mexico</a:t>
            </a:r>
            <a:endParaRPr lang="en-US" b="1" i="1" dirty="0"/>
          </a:p>
        </p:txBody>
      </p:sp>
      <p:pic>
        <p:nvPicPr>
          <p:cNvPr id="1026" name="Picture 2" descr="Uniapac">
            <a:extLst>
              <a:ext uri="{FF2B5EF4-FFF2-40B4-BE49-F238E27FC236}">
                <a16:creationId xmlns:a16="http://schemas.microsoft.com/office/drawing/2014/main" id="{6D014FDB-0064-0668-C3B1-9B8CC2F5C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474" y="370115"/>
            <a:ext cx="2857500" cy="77070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9">
            <a:extLst>
              <a:ext uri="{FF2B5EF4-FFF2-40B4-BE49-F238E27FC236}">
                <a16:creationId xmlns:a16="http://schemas.microsoft.com/office/drawing/2014/main" id="{6B2A31E8-0E9D-6F19-F63C-3BCDFE91C409}"/>
              </a:ext>
            </a:extLst>
          </p:cNvPr>
          <p:cNvSpPr/>
          <p:nvPr/>
        </p:nvSpPr>
        <p:spPr>
          <a:xfrm>
            <a:off x="4489710" y="3852427"/>
            <a:ext cx="2059115" cy="1112738"/>
          </a:xfrm>
          <a:custGeom>
            <a:avLst/>
            <a:gdLst/>
            <a:ahLst/>
            <a:cxnLst/>
            <a:rect l="l" t="t" r="r" b="b"/>
            <a:pathLst>
              <a:path w="2197674" h="1104359">
                <a:moveTo>
                  <a:pt x="0" y="0"/>
                </a:moveTo>
                <a:lnTo>
                  <a:pt x="2197674" y="0"/>
                </a:lnTo>
                <a:lnTo>
                  <a:pt x="2197674" y="1104359"/>
                </a:lnTo>
                <a:lnTo>
                  <a:pt x="0" y="1104359"/>
                </a:lnTo>
                <a:lnTo>
                  <a:pt x="0" y="0"/>
                </a:lnTo>
                <a:close/>
              </a:path>
            </a:pathLst>
          </a:custGeom>
          <a:blipFill>
            <a:blip r:embed="rId3"/>
            <a:stretch>
              <a:fillRect/>
            </a:stretch>
          </a:blipFill>
        </p:spPr>
        <p:txBody>
          <a:bodyPr/>
          <a:lstStyle/>
          <a:p>
            <a:endParaRPr lang="es-MX"/>
          </a:p>
        </p:txBody>
      </p:sp>
      <p:sp>
        <p:nvSpPr>
          <p:cNvPr id="5" name="Freeform 10">
            <a:extLst>
              <a:ext uri="{FF2B5EF4-FFF2-40B4-BE49-F238E27FC236}">
                <a16:creationId xmlns:a16="http://schemas.microsoft.com/office/drawing/2014/main" id="{26579154-9EC0-2414-EE4D-94368520F82A}"/>
              </a:ext>
            </a:extLst>
          </p:cNvPr>
          <p:cNvSpPr/>
          <p:nvPr/>
        </p:nvSpPr>
        <p:spPr>
          <a:xfrm>
            <a:off x="1577169" y="3748742"/>
            <a:ext cx="2374975" cy="1116302"/>
          </a:xfrm>
          <a:custGeom>
            <a:avLst/>
            <a:gdLst/>
            <a:ahLst/>
            <a:cxnLst/>
            <a:rect l="l" t="t" r="r" b="b"/>
            <a:pathLst>
              <a:path w="2378215" h="912034">
                <a:moveTo>
                  <a:pt x="0" y="0"/>
                </a:moveTo>
                <a:lnTo>
                  <a:pt x="2378214" y="0"/>
                </a:lnTo>
                <a:lnTo>
                  <a:pt x="2378214" y="912034"/>
                </a:lnTo>
                <a:lnTo>
                  <a:pt x="0" y="912034"/>
                </a:lnTo>
                <a:lnTo>
                  <a:pt x="0" y="0"/>
                </a:lnTo>
                <a:close/>
              </a:path>
            </a:pathLst>
          </a:custGeom>
          <a:blipFill>
            <a:blip r:embed="rId4"/>
            <a:stretch>
              <a:fillRect/>
            </a:stretch>
          </a:blipFill>
        </p:spPr>
        <p:txBody>
          <a:bodyPr/>
          <a:lstStyle/>
          <a:p>
            <a:endParaRPr lang="es-MX" dirty="0"/>
          </a:p>
        </p:txBody>
      </p:sp>
      <p:sp>
        <p:nvSpPr>
          <p:cNvPr id="6" name="Freeform 11">
            <a:extLst>
              <a:ext uri="{FF2B5EF4-FFF2-40B4-BE49-F238E27FC236}">
                <a16:creationId xmlns:a16="http://schemas.microsoft.com/office/drawing/2014/main" id="{EFF58600-4FCA-ED98-1681-E3B77BA273B8}"/>
              </a:ext>
            </a:extLst>
          </p:cNvPr>
          <p:cNvSpPr/>
          <p:nvPr/>
        </p:nvSpPr>
        <p:spPr>
          <a:xfrm>
            <a:off x="2223820" y="5230530"/>
            <a:ext cx="3562900" cy="1430594"/>
          </a:xfrm>
          <a:custGeom>
            <a:avLst/>
            <a:gdLst/>
            <a:ahLst/>
            <a:cxnLst/>
            <a:rect l="l" t="t" r="r" b="b"/>
            <a:pathLst>
              <a:path w="3802650" h="1419821">
                <a:moveTo>
                  <a:pt x="0" y="0"/>
                </a:moveTo>
                <a:lnTo>
                  <a:pt x="3802650" y="0"/>
                </a:lnTo>
                <a:lnTo>
                  <a:pt x="3802650" y="1419820"/>
                </a:lnTo>
                <a:lnTo>
                  <a:pt x="0" y="1419820"/>
                </a:lnTo>
                <a:lnTo>
                  <a:pt x="0" y="0"/>
                </a:lnTo>
                <a:close/>
              </a:path>
            </a:pathLst>
          </a:custGeom>
          <a:blipFill>
            <a:blip r:embed="rId5"/>
            <a:stretch>
              <a:fillRect/>
            </a:stretch>
          </a:blipFill>
        </p:spPr>
        <p:txBody>
          <a:bodyPr/>
          <a:lstStyle/>
          <a:p>
            <a:endParaRPr lang="es-MX"/>
          </a:p>
        </p:txBody>
      </p:sp>
      <p:sp>
        <p:nvSpPr>
          <p:cNvPr id="7" name="Freeform 12">
            <a:extLst>
              <a:ext uri="{FF2B5EF4-FFF2-40B4-BE49-F238E27FC236}">
                <a16:creationId xmlns:a16="http://schemas.microsoft.com/office/drawing/2014/main" id="{B56282D5-14B1-E846-3D7C-4753DA2AE39D}"/>
              </a:ext>
            </a:extLst>
          </p:cNvPr>
          <p:cNvSpPr/>
          <p:nvPr/>
        </p:nvSpPr>
        <p:spPr>
          <a:xfrm>
            <a:off x="7024020" y="5376597"/>
            <a:ext cx="2930594" cy="1400353"/>
          </a:xfrm>
          <a:custGeom>
            <a:avLst/>
            <a:gdLst/>
            <a:ahLst/>
            <a:cxnLst/>
            <a:rect l="l" t="t" r="r" b="b"/>
            <a:pathLst>
              <a:path w="2248045" h="884063">
                <a:moveTo>
                  <a:pt x="0" y="0"/>
                </a:moveTo>
                <a:lnTo>
                  <a:pt x="2248045" y="0"/>
                </a:lnTo>
                <a:lnTo>
                  <a:pt x="2248045" y="884062"/>
                </a:lnTo>
                <a:lnTo>
                  <a:pt x="0" y="884062"/>
                </a:lnTo>
                <a:lnTo>
                  <a:pt x="0" y="0"/>
                </a:lnTo>
                <a:close/>
              </a:path>
            </a:pathLst>
          </a:custGeom>
          <a:blipFill>
            <a:blip r:embed="rId6"/>
            <a:stretch>
              <a:fillRect/>
            </a:stretch>
          </a:blipFill>
        </p:spPr>
        <p:txBody>
          <a:bodyPr/>
          <a:lstStyle/>
          <a:p>
            <a:endParaRPr lang="es-MX"/>
          </a:p>
        </p:txBody>
      </p:sp>
      <p:sp>
        <p:nvSpPr>
          <p:cNvPr id="8" name="Freeform 13">
            <a:extLst>
              <a:ext uri="{FF2B5EF4-FFF2-40B4-BE49-F238E27FC236}">
                <a16:creationId xmlns:a16="http://schemas.microsoft.com/office/drawing/2014/main" id="{69E89B10-F607-3F67-AA47-E1F679A82748}"/>
              </a:ext>
            </a:extLst>
          </p:cNvPr>
          <p:cNvSpPr/>
          <p:nvPr/>
        </p:nvSpPr>
        <p:spPr>
          <a:xfrm>
            <a:off x="6969374" y="3825932"/>
            <a:ext cx="2279320" cy="970383"/>
          </a:xfrm>
          <a:custGeom>
            <a:avLst/>
            <a:gdLst/>
            <a:ahLst/>
            <a:cxnLst/>
            <a:rect l="l" t="t" r="r" b="b"/>
            <a:pathLst>
              <a:path w="1786950" h="709392">
                <a:moveTo>
                  <a:pt x="0" y="0"/>
                </a:moveTo>
                <a:lnTo>
                  <a:pt x="1786950" y="0"/>
                </a:lnTo>
                <a:lnTo>
                  <a:pt x="1786950" y="709392"/>
                </a:lnTo>
                <a:lnTo>
                  <a:pt x="0" y="709392"/>
                </a:lnTo>
                <a:lnTo>
                  <a:pt x="0" y="0"/>
                </a:lnTo>
                <a:close/>
              </a:path>
            </a:pathLst>
          </a:custGeom>
          <a:blipFill>
            <a:blip r:embed="rId7"/>
            <a:stretch>
              <a:fillRect/>
            </a:stretch>
          </a:blipFill>
        </p:spPr>
        <p:txBody>
          <a:bodyPr/>
          <a:lstStyle/>
          <a:p>
            <a:endParaRPr lang="es-MX"/>
          </a:p>
        </p:txBody>
      </p:sp>
      <p:sp>
        <p:nvSpPr>
          <p:cNvPr id="9" name="Freeform 6">
            <a:extLst>
              <a:ext uri="{FF2B5EF4-FFF2-40B4-BE49-F238E27FC236}">
                <a16:creationId xmlns:a16="http://schemas.microsoft.com/office/drawing/2014/main" id="{E9E25BC6-C2A8-3B21-9AA0-CC84B1F4BB23}"/>
              </a:ext>
            </a:extLst>
          </p:cNvPr>
          <p:cNvSpPr/>
          <p:nvPr/>
        </p:nvSpPr>
        <p:spPr>
          <a:xfrm>
            <a:off x="9408491" y="3429000"/>
            <a:ext cx="1606940" cy="1646230"/>
          </a:xfrm>
          <a:custGeom>
            <a:avLst/>
            <a:gdLst/>
            <a:ahLst/>
            <a:cxnLst/>
            <a:rect l="l" t="t" r="r" b="b"/>
            <a:pathLst>
              <a:path w="3111319" h="3361953">
                <a:moveTo>
                  <a:pt x="0" y="0"/>
                </a:moveTo>
                <a:lnTo>
                  <a:pt x="3111319" y="0"/>
                </a:lnTo>
                <a:lnTo>
                  <a:pt x="3111319" y="3361953"/>
                </a:lnTo>
                <a:lnTo>
                  <a:pt x="0" y="3361953"/>
                </a:lnTo>
                <a:lnTo>
                  <a:pt x="0" y="0"/>
                </a:lnTo>
                <a:close/>
              </a:path>
            </a:pathLst>
          </a:custGeom>
          <a:blipFill>
            <a:blip r:embed="rId8"/>
            <a:stretch>
              <a:fillRect/>
            </a:stretch>
          </a:blipFill>
        </p:spPr>
        <p:txBody>
          <a:bodyPr/>
          <a:lstStyle/>
          <a:p>
            <a:endParaRPr lang="es-MX"/>
          </a:p>
        </p:txBody>
      </p:sp>
    </p:spTree>
    <p:extLst>
      <p:ext uri="{BB962C8B-B14F-4D97-AF65-F5344CB8AC3E}">
        <p14:creationId xmlns:p14="http://schemas.microsoft.com/office/powerpoint/2010/main" val="225040671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1082</Words>
  <Application>Microsoft Macintosh PowerPoint</Application>
  <PresentationFormat>Panorámica</PresentationFormat>
  <Paragraphs>176</Paragraphs>
  <Slides>26</Slides>
  <Notes>3</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26</vt:i4>
      </vt:variant>
    </vt:vector>
  </HeadingPairs>
  <TitlesOfParts>
    <vt:vector size="39" baseType="lpstr">
      <vt:lpstr>Arial</vt:lpstr>
      <vt:lpstr>Calibri</vt:lpstr>
      <vt:lpstr>Calibri Light</vt:lpstr>
      <vt:lpstr>Candara</vt:lpstr>
      <vt:lpstr>Franklin Gothic Heavy</vt:lpstr>
      <vt:lpstr>Montaser Arabic Bold</vt:lpstr>
      <vt:lpstr>Open Sans</vt:lpstr>
      <vt:lpstr>Open Sans Bold</vt:lpstr>
      <vt:lpstr>Poppins</vt:lpstr>
      <vt:lpstr>Red Hat Display</vt:lpstr>
      <vt:lpstr>Red Hat Display Bold</vt:lpstr>
      <vt:lpstr>Trebuchet MS</vt:lpstr>
      <vt:lpstr>Thème Office</vt:lpstr>
      <vt:lpstr>Presentación de PowerPoint</vt:lpstr>
      <vt:lpstr>Presentación de PowerPoint</vt:lpstr>
      <vt:lpstr>Presentación de PowerPoint</vt:lpstr>
      <vt:lpstr>INTERNATIONAL PARTNERSHIPS</vt:lpstr>
      <vt:lpstr>Presentación de PowerPoint</vt:lpstr>
      <vt:lpstr>Presentación de PowerPoint</vt:lpstr>
      <vt:lpstr>Presentación de PowerPoint</vt:lpstr>
      <vt:lpstr>NOTRE APPROCHE GLOBALE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Rodrigo WHITELAW UNIAPAC International - Secretary  +33 (0) 6 67 56 87 73 rodrigo.whitelaw@uniapac.org  Alejandra Peña Pous International Development alejandra.pena@uniapac.org     26, rue de l’Amiral Hamelin / 75116 - Paris www.uniapac.org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 TOILLIER</dc:creator>
  <cp:lastModifiedBy>Alejandra Pena Pous</cp:lastModifiedBy>
  <cp:revision>5</cp:revision>
  <dcterms:created xsi:type="dcterms:W3CDTF">2025-11-23T11:43:58Z</dcterms:created>
  <dcterms:modified xsi:type="dcterms:W3CDTF">2025-12-09T11:48:11Z</dcterms:modified>
</cp:coreProperties>
</file>