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89" r:id="rId3"/>
    <p:sldId id="310" r:id="rId4"/>
    <p:sldId id="294" r:id="rId5"/>
    <p:sldId id="293" r:id="rId6"/>
    <p:sldId id="260" r:id="rId7"/>
    <p:sldId id="261" r:id="rId8"/>
    <p:sldId id="262" r:id="rId9"/>
    <p:sldId id="263" r:id="rId10"/>
    <p:sldId id="264" r:id="rId11"/>
    <p:sldId id="265" r:id="rId12"/>
    <p:sldId id="268" r:id="rId13"/>
    <p:sldId id="269" r:id="rId14"/>
    <p:sldId id="270" r:id="rId15"/>
    <p:sldId id="266" r:id="rId16"/>
    <p:sldId id="267" r:id="rId17"/>
    <p:sldId id="300" r:id="rId18"/>
    <p:sldId id="278" r:id="rId19"/>
    <p:sldId id="279" r:id="rId20"/>
    <p:sldId id="281" r:id="rId21"/>
    <p:sldId id="283" r:id="rId22"/>
    <p:sldId id="284" r:id="rId23"/>
    <p:sldId id="286" r:id="rId24"/>
    <p:sldId id="288" r:id="rId25"/>
    <p:sldId id="308" r:id="rId26"/>
    <p:sldId id="30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snapToObjects="1">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ACD51-6B21-3640-92B7-5AF54D4B274D}" type="datetimeFigureOut">
              <a:rPr lang="fr-FR" smtClean="0"/>
              <a:t>15/03/2025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7DBB0-028B-2143-BB2B-C01B6435E8BD}" type="slidenum">
              <a:rPr lang="fr-FR" smtClean="0"/>
              <a:t>‹N°›</a:t>
            </a:fld>
            <a:endParaRPr lang="fr-FR" dirty="0"/>
          </a:p>
        </p:txBody>
      </p:sp>
    </p:spTree>
    <p:extLst>
      <p:ext uri="{BB962C8B-B14F-4D97-AF65-F5344CB8AC3E}">
        <p14:creationId xmlns:p14="http://schemas.microsoft.com/office/powerpoint/2010/main" val="1645397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a:t>
            </a:fld>
            <a:endParaRPr lang="fr-FR" dirty="0"/>
          </a:p>
        </p:txBody>
      </p:sp>
    </p:spTree>
    <p:extLst>
      <p:ext uri="{BB962C8B-B14F-4D97-AF65-F5344CB8AC3E}">
        <p14:creationId xmlns:p14="http://schemas.microsoft.com/office/powerpoint/2010/main" val="256758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12</a:t>
            </a:fld>
            <a:endParaRPr lang="fr-FR" dirty="0"/>
          </a:p>
        </p:txBody>
      </p:sp>
    </p:spTree>
    <p:extLst>
      <p:ext uri="{BB962C8B-B14F-4D97-AF65-F5344CB8AC3E}">
        <p14:creationId xmlns:p14="http://schemas.microsoft.com/office/powerpoint/2010/main" val="173491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13</a:t>
            </a:fld>
            <a:endParaRPr lang="fr-FR" dirty="0"/>
          </a:p>
        </p:txBody>
      </p:sp>
    </p:spTree>
    <p:extLst>
      <p:ext uri="{BB962C8B-B14F-4D97-AF65-F5344CB8AC3E}">
        <p14:creationId xmlns:p14="http://schemas.microsoft.com/office/powerpoint/2010/main" val="141355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14</a:t>
            </a:fld>
            <a:endParaRPr lang="fr-FR" dirty="0"/>
          </a:p>
        </p:txBody>
      </p:sp>
    </p:spTree>
    <p:extLst>
      <p:ext uri="{BB962C8B-B14F-4D97-AF65-F5344CB8AC3E}">
        <p14:creationId xmlns:p14="http://schemas.microsoft.com/office/powerpoint/2010/main" val="69663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15</a:t>
            </a:fld>
            <a:endParaRPr lang="fr-FR" dirty="0"/>
          </a:p>
        </p:txBody>
      </p:sp>
    </p:spTree>
    <p:extLst>
      <p:ext uri="{BB962C8B-B14F-4D97-AF65-F5344CB8AC3E}">
        <p14:creationId xmlns:p14="http://schemas.microsoft.com/office/powerpoint/2010/main" val="9867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16</a:t>
            </a:fld>
            <a:endParaRPr lang="fr-FR" dirty="0"/>
          </a:p>
        </p:txBody>
      </p:sp>
    </p:spTree>
    <p:extLst>
      <p:ext uri="{BB962C8B-B14F-4D97-AF65-F5344CB8AC3E}">
        <p14:creationId xmlns:p14="http://schemas.microsoft.com/office/powerpoint/2010/main" val="331444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18</a:t>
            </a:fld>
            <a:endParaRPr lang="fr-FR" dirty="0"/>
          </a:p>
        </p:txBody>
      </p:sp>
    </p:spTree>
    <p:extLst>
      <p:ext uri="{BB962C8B-B14F-4D97-AF65-F5344CB8AC3E}">
        <p14:creationId xmlns:p14="http://schemas.microsoft.com/office/powerpoint/2010/main" val="95419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formule la finalité telle que je la perçois à ce moment là de ma vie, de mes questionnements … cf. Principe et fondement</a:t>
            </a: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19</a:t>
            </a:fld>
            <a:endParaRPr lang="fr-FR" dirty="0"/>
          </a:p>
        </p:txBody>
      </p:sp>
    </p:spTree>
    <p:extLst>
      <p:ext uri="{BB962C8B-B14F-4D97-AF65-F5344CB8AC3E}">
        <p14:creationId xmlns:p14="http://schemas.microsoft.com/office/powerpoint/2010/main" val="294222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dirty="0">
                <a:solidFill>
                  <a:srgbClr val="0070C0"/>
                </a:solidFill>
                <a:latin typeface="Arial Narrow" panose="020B0606020202030204" pitchFamily="34" charset="0"/>
              </a:rPr>
              <a:t>Pour contribuer le mieux à la réalisation de ma finalité :</a:t>
            </a:r>
            <a:endParaRPr lang="fr-FR" sz="1200" dirty="0">
              <a:latin typeface="Arial Narrow" panose="020B0606020202030204" pitchFamily="34" charset="0"/>
            </a:endParaRPr>
          </a:p>
          <a:p>
            <a:pPr marL="717550" lvl="0" indent="-342900">
              <a:buFont typeface="Wingdings" panose="05000000000000000000" pitchFamily="2" charset="2"/>
              <a:buChar char="ü"/>
            </a:pPr>
            <a:r>
              <a:rPr lang="fr-FR" sz="1200" i="1" dirty="0">
                <a:latin typeface="Arial Narrow" panose="020B0606020202030204" pitchFamily="34" charset="0"/>
              </a:rPr>
              <a:t>Dois-je plutôt… (formulation positive de l’alternative A)</a:t>
            </a:r>
          </a:p>
          <a:p>
            <a:pPr marL="717550" indent="-342900">
              <a:buFont typeface="Wingdings" panose="05000000000000000000" pitchFamily="2" charset="2"/>
              <a:buChar char="ü"/>
            </a:pPr>
            <a:r>
              <a:rPr lang="fr-FR" sz="1200" i="1" dirty="0">
                <a:latin typeface="Arial Narrow" panose="020B0606020202030204" pitchFamily="34" charset="0"/>
              </a:rPr>
              <a:t>Ou dois-je plutôt… (formulation positive de l’alternative B)</a:t>
            </a:r>
            <a:endParaRPr lang="fr-FR" sz="1200" dirty="0">
              <a:latin typeface="Arial Narrow" panose="020B060602020203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20</a:t>
            </a:fld>
            <a:endParaRPr lang="fr-FR" dirty="0"/>
          </a:p>
        </p:txBody>
      </p:sp>
    </p:spTree>
    <p:extLst>
      <p:ext uri="{BB962C8B-B14F-4D97-AF65-F5344CB8AC3E}">
        <p14:creationId xmlns:p14="http://schemas.microsoft.com/office/powerpoint/2010/main" val="151207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21</a:t>
            </a:fld>
            <a:endParaRPr lang="fr-FR" dirty="0"/>
          </a:p>
        </p:txBody>
      </p:sp>
    </p:spTree>
    <p:extLst>
      <p:ext uri="{BB962C8B-B14F-4D97-AF65-F5344CB8AC3E}">
        <p14:creationId xmlns:p14="http://schemas.microsoft.com/office/powerpoint/2010/main" val="87054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22</a:t>
            </a:fld>
            <a:endParaRPr lang="fr-FR" dirty="0"/>
          </a:p>
        </p:txBody>
      </p:sp>
    </p:spTree>
    <p:extLst>
      <p:ext uri="{BB962C8B-B14F-4D97-AF65-F5344CB8AC3E}">
        <p14:creationId xmlns:p14="http://schemas.microsoft.com/office/powerpoint/2010/main" val="18012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Grille de révision de vie</a:t>
            </a:r>
          </a:p>
        </p:txBody>
      </p:sp>
      <p:sp>
        <p:nvSpPr>
          <p:cNvPr id="4" name="Espace réservé du numéro de diapositive 3"/>
          <p:cNvSpPr>
            <a:spLocks noGrp="1"/>
          </p:cNvSpPr>
          <p:nvPr>
            <p:ph type="sldNum" sz="quarter" idx="5"/>
          </p:nvPr>
        </p:nvSpPr>
        <p:spPr/>
        <p:txBody>
          <a:bodyPr/>
          <a:lstStyle/>
          <a:p>
            <a:fld id="{7507DBB0-028B-2143-BB2B-C01B6435E8BD}" type="slidenum">
              <a:rPr lang="fr-FR" smtClean="0"/>
              <a:t>2</a:t>
            </a:fld>
            <a:endParaRPr lang="fr-FR" dirty="0"/>
          </a:p>
        </p:txBody>
      </p:sp>
    </p:spTree>
    <p:extLst>
      <p:ext uri="{BB962C8B-B14F-4D97-AF65-F5344CB8AC3E}">
        <p14:creationId xmlns:p14="http://schemas.microsoft.com/office/powerpoint/2010/main" val="168363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23</a:t>
            </a:fld>
            <a:endParaRPr lang="fr-FR" dirty="0"/>
          </a:p>
        </p:txBody>
      </p:sp>
    </p:spTree>
    <p:extLst>
      <p:ext uri="{BB962C8B-B14F-4D97-AF65-F5344CB8AC3E}">
        <p14:creationId xmlns:p14="http://schemas.microsoft.com/office/powerpoint/2010/main" val="211527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24</a:t>
            </a:fld>
            <a:endParaRPr lang="fr-FR" dirty="0"/>
          </a:p>
        </p:txBody>
      </p:sp>
    </p:spTree>
    <p:extLst>
      <p:ext uri="{BB962C8B-B14F-4D97-AF65-F5344CB8AC3E}">
        <p14:creationId xmlns:p14="http://schemas.microsoft.com/office/powerpoint/2010/main" val="415358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relecture demande du temps </a:t>
            </a:r>
          </a:p>
        </p:txBody>
      </p:sp>
      <p:sp>
        <p:nvSpPr>
          <p:cNvPr id="4" name="Espace réservé du numéro de diapositive 3"/>
          <p:cNvSpPr>
            <a:spLocks noGrp="1"/>
          </p:cNvSpPr>
          <p:nvPr>
            <p:ph type="sldNum" sz="quarter" idx="5"/>
          </p:nvPr>
        </p:nvSpPr>
        <p:spPr/>
        <p:txBody>
          <a:bodyPr/>
          <a:lstStyle/>
          <a:p>
            <a:fld id="{7507DBB0-028B-2143-BB2B-C01B6435E8BD}" type="slidenum">
              <a:rPr lang="fr-FR" smtClean="0"/>
              <a:t>4</a:t>
            </a:fld>
            <a:endParaRPr lang="fr-FR" dirty="0"/>
          </a:p>
        </p:txBody>
      </p:sp>
    </p:spTree>
    <p:extLst>
      <p:ext uri="{BB962C8B-B14F-4D97-AF65-F5344CB8AC3E}">
        <p14:creationId xmlns:p14="http://schemas.microsoft.com/office/powerpoint/2010/main" val="37273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6</a:t>
            </a:fld>
            <a:endParaRPr lang="fr-FR" dirty="0"/>
          </a:p>
        </p:txBody>
      </p:sp>
    </p:spTree>
    <p:extLst>
      <p:ext uri="{BB962C8B-B14F-4D97-AF65-F5344CB8AC3E}">
        <p14:creationId xmlns:p14="http://schemas.microsoft.com/office/powerpoint/2010/main" val="425061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7</a:t>
            </a:fld>
            <a:endParaRPr lang="fr-FR" dirty="0"/>
          </a:p>
        </p:txBody>
      </p:sp>
    </p:spTree>
    <p:extLst>
      <p:ext uri="{BB962C8B-B14F-4D97-AF65-F5344CB8AC3E}">
        <p14:creationId xmlns:p14="http://schemas.microsoft.com/office/powerpoint/2010/main" val="261017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8</a:t>
            </a:fld>
            <a:endParaRPr lang="fr-FR" dirty="0"/>
          </a:p>
        </p:txBody>
      </p:sp>
    </p:spTree>
    <p:extLst>
      <p:ext uri="{BB962C8B-B14F-4D97-AF65-F5344CB8AC3E}">
        <p14:creationId xmlns:p14="http://schemas.microsoft.com/office/powerpoint/2010/main" val="27204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9</a:t>
            </a:fld>
            <a:endParaRPr lang="fr-FR" dirty="0"/>
          </a:p>
        </p:txBody>
      </p:sp>
    </p:spTree>
    <p:extLst>
      <p:ext uri="{BB962C8B-B14F-4D97-AF65-F5344CB8AC3E}">
        <p14:creationId xmlns:p14="http://schemas.microsoft.com/office/powerpoint/2010/main" val="2761201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10</a:t>
            </a:fld>
            <a:endParaRPr lang="fr-FR" dirty="0"/>
          </a:p>
        </p:txBody>
      </p:sp>
    </p:spTree>
    <p:extLst>
      <p:ext uri="{BB962C8B-B14F-4D97-AF65-F5344CB8AC3E}">
        <p14:creationId xmlns:p14="http://schemas.microsoft.com/office/powerpoint/2010/main" val="254696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a:defRPr/>
            </a:pPr>
            <a:fld id="{4225D8F7-A4F6-41EC-AC89-0954CACEEFB8}" type="slidenum">
              <a:rPr lang="fr-FR" smtClean="0"/>
              <a:pPr>
                <a:defRPr/>
              </a:pPr>
              <a:t>11</a:t>
            </a:fld>
            <a:endParaRPr lang="fr-FR" dirty="0"/>
          </a:p>
        </p:txBody>
      </p:sp>
    </p:spTree>
    <p:extLst>
      <p:ext uri="{BB962C8B-B14F-4D97-AF65-F5344CB8AC3E}">
        <p14:creationId xmlns:p14="http://schemas.microsoft.com/office/powerpoint/2010/main" val="38820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153417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323158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592AFF-C7D8-5D4F-AEDC-F4B8F50FE3AA}" type="slidenum">
              <a:rPr lang="fr-FR" smtClean="0"/>
              <a:t>‹N°›</a:t>
            </a:fld>
            <a:endParaRPr lang="fr-FR"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18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84958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592AFF-C7D8-5D4F-AEDC-F4B8F50FE3AA}" type="slidenum">
              <a:rPr lang="fr-FR" smtClean="0"/>
              <a:t>‹N°›</a:t>
            </a:fld>
            <a:endParaRPr lang="fr-FR"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785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264774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155920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299056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225819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198116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298497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396105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260625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3939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321139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145396-5A0D-6B4C-B1E1-1C8D5140F1AD}" type="datetimeFigureOut">
              <a:rPr lang="fr-FR" smtClean="0"/>
              <a:t>15/03/2025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592AFF-C7D8-5D4F-AEDC-F4B8F50FE3AA}" type="slidenum">
              <a:rPr lang="fr-FR" smtClean="0"/>
              <a:t>‹N°›</a:t>
            </a:fld>
            <a:endParaRPr lang="fr-FR" dirty="0"/>
          </a:p>
        </p:txBody>
      </p:sp>
    </p:spTree>
    <p:extLst>
      <p:ext uri="{BB962C8B-B14F-4D97-AF65-F5344CB8AC3E}">
        <p14:creationId xmlns:p14="http://schemas.microsoft.com/office/powerpoint/2010/main" val="301718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8145396-5A0D-6B4C-B1E1-1C8D5140F1AD}" type="datetimeFigureOut">
              <a:rPr lang="fr-FR" smtClean="0"/>
              <a:t>15/03/2025</a:t>
            </a:fld>
            <a:endParaRPr lang="fr-FR"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592AFF-C7D8-5D4F-AEDC-F4B8F50FE3AA}" type="slidenum">
              <a:rPr lang="fr-FR" smtClean="0"/>
              <a:t>‹N°›</a:t>
            </a:fld>
            <a:endParaRPr lang="fr-FR" dirty="0"/>
          </a:p>
        </p:txBody>
      </p:sp>
    </p:spTree>
    <p:extLst>
      <p:ext uri="{BB962C8B-B14F-4D97-AF65-F5344CB8AC3E}">
        <p14:creationId xmlns:p14="http://schemas.microsoft.com/office/powerpoint/2010/main" val="1008829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71321" y="2153277"/>
            <a:ext cx="6249345" cy="2376264"/>
          </a:xfrm>
        </p:spPr>
        <p:txBody>
          <a:bodyPr>
            <a:noAutofit/>
          </a:bodyPr>
          <a:lstStyle/>
          <a:p>
            <a:r>
              <a:rPr lang="fr-FR" sz="3600" dirty="0">
                <a:latin typeface="Arial" panose="020B0604020202020204" pitchFamily="34" charset="0"/>
                <a:ea typeface="Adobe Heiti Std R" panose="020B0400000000000000" pitchFamily="34" charset="-128"/>
                <a:cs typeface="Arial" panose="020B0604020202020204" pitchFamily="34" charset="0"/>
              </a:rPr>
              <a:t>La relecture, </a:t>
            </a:r>
            <a:br>
              <a:rPr lang="fr-FR" sz="3600" dirty="0">
                <a:latin typeface="Arial" panose="020B0604020202020204" pitchFamily="34" charset="0"/>
                <a:ea typeface="Adobe Heiti Std R" panose="020B0400000000000000" pitchFamily="34" charset="-128"/>
                <a:cs typeface="Arial" panose="020B0604020202020204" pitchFamily="34" charset="0"/>
              </a:rPr>
            </a:br>
            <a:r>
              <a:rPr lang="fr-FR" sz="3600" dirty="0">
                <a:latin typeface="Arial" panose="020B0604020202020204" pitchFamily="34" charset="0"/>
                <a:ea typeface="Adobe Heiti Std R" panose="020B0400000000000000" pitchFamily="34" charset="-128"/>
                <a:cs typeface="Arial" panose="020B0604020202020204" pitchFamily="34" charset="0"/>
              </a:rPr>
              <a:t>un outil de discernement </a:t>
            </a:r>
          </a:p>
        </p:txBody>
      </p:sp>
      <p:sp>
        <p:nvSpPr>
          <p:cNvPr id="5" name="Espace réservé du numéro de diapositive 4"/>
          <p:cNvSpPr>
            <a:spLocks noGrp="1"/>
          </p:cNvSpPr>
          <p:nvPr>
            <p:ph type="sldNum" sz="quarter" idx="12"/>
          </p:nvPr>
        </p:nvSpPr>
        <p:spPr/>
        <p:txBody>
          <a:bodyPr/>
          <a:lstStyle/>
          <a:p>
            <a:pPr>
              <a:defRPr/>
            </a:pPr>
            <a:endParaRPr lang="fr-FR" dirty="0">
              <a:latin typeface="Adobe Heiti Std R" panose="020B0400000000000000" pitchFamily="34" charset="-128"/>
              <a:ea typeface="Adobe Heiti Std R" panose="020B0400000000000000" pitchFamily="34" charset="-128"/>
            </a:endParaRPr>
          </a:p>
        </p:txBody>
      </p:sp>
      <p:graphicFrame>
        <p:nvGraphicFramePr>
          <p:cNvPr id="4" name="Tableau 3"/>
          <p:cNvGraphicFramePr>
            <a:graphicFrameLocks noGrp="1"/>
          </p:cNvGraphicFramePr>
          <p:nvPr>
            <p:extLst>
              <p:ext uri="{D42A27DB-BD31-4B8C-83A1-F6EECF244321}">
                <p14:modId xmlns:p14="http://schemas.microsoft.com/office/powerpoint/2010/main" val="2801386386"/>
              </p:ext>
            </p:extLst>
          </p:nvPr>
        </p:nvGraphicFramePr>
        <p:xfrm>
          <a:off x="2843808" y="5661248"/>
          <a:ext cx="5904656" cy="1126490"/>
        </p:xfrm>
        <a:graphic>
          <a:graphicData uri="http://schemas.openxmlformats.org/drawingml/2006/table">
            <a:tbl>
              <a:tblPr firstRow="1" firstCol="1" bandRow="1">
                <a:tableStyleId>{5C22544A-7EE6-4342-B048-85BDC9FD1C3A}</a:tableStyleId>
              </a:tblPr>
              <a:tblGrid>
                <a:gridCol w="5904656">
                  <a:extLst>
                    <a:ext uri="{9D8B030D-6E8A-4147-A177-3AD203B41FA5}">
                      <a16:colId xmlns:a16="http://schemas.microsoft.com/office/drawing/2014/main" val="2586838423"/>
                    </a:ext>
                  </a:extLst>
                </a:gridCol>
              </a:tblGrid>
              <a:tr h="940302">
                <a:tc>
                  <a:txBody>
                    <a:bodyPr/>
                    <a:lstStyle/>
                    <a:p>
                      <a:pPr algn="r">
                        <a:lnSpc>
                          <a:spcPct val="115000"/>
                        </a:lnSpc>
                        <a:spcAft>
                          <a:spcPts val="0"/>
                        </a:spcAft>
                      </a:pPr>
                      <a:r>
                        <a:rPr lang="fr-FR" sz="1800" dirty="0">
                          <a:effectLst/>
                          <a:latin typeface="Arial" panose="020B0604020202020204" pitchFamily="34" charset="0"/>
                          <a:cs typeface="Arial" panose="020B0604020202020204" pitchFamily="34" charset="0"/>
                        </a:rPr>
                        <a:t>LAVAL</a:t>
                      </a:r>
                    </a:p>
                    <a:p>
                      <a:pPr algn="r">
                        <a:lnSpc>
                          <a:spcPct val="115000"/>
                        </a:lnSpc>
                        <a:spcAft>
                          <a:spcPts val="0"/>
                        </a:spcAft>
                      </a:pPr>
                      <a:r>
                        <a:rPr lang="fr-FR" sz="1800" dirty="0">
                          <a:effectLst/>
                          <a:latin typeface="Arial" panose="020B0604020202020204" pitchFamily="34" charset="0"/>
                          <a:cs typeface="Arial" panose="020B0604020202020204" pitchFamily="34" charset="0"/>
                        </a:rPr>
                        <a:t>ACI</a:t>
                      </a:r>
                    </a:p>
                    <a:p>
                      <a:pPr algn="r">
                        <a:lnSpc>
                          <a:spcPct val="115000"/>
                        </a:lnSpc>
                        <a:spcAft>
                          <a:spcPts val="0"/>
                        </a:spcAft>
                      </a:pPr>
                      <a:r>
                        <a:rPr lang="fr-FR" sz="1800" dirty="0">
                          <a:effectLst/>
                          <a:latin typeface="Arial" panose="020B0604020202020204" pitchFamily="34" charset="0"/>
                          <a:cs typeface="Arial" panose="020B0604020202020204" pitchFamily="34" charset="0"/>
                        </a:rPr>
                        <a:t>Samedi 15 MARS 2025 </a:t>
                      </a:r>
                    </a:p>
                    <a:p>
                      <a:pPr algn="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0208867"/>
                  </a:ext>
                </a:extLst>
              </a:tr>
            </a:tbl>
          </a:graphicData>
        </a:graphic>
      </p:graphicFrame>
    </p:spTree>
    <p:extLst>
      <p:ext uri="{BB962C8B-B14F-4D97-AF65-F5344CB8AC3E}">
        <p14:creationId xmlns:p14="http://schemas.microsoft.com/office/powerpoint/2010/main" val="1833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16832"/>
            <a:ext cx="4824536" cy="3182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pPr>
              <a:defRPr/>
            </a:pPr>
            <a:endParaRPr lang="fr-FR" dirty="0"/>
          </a:p>
        </p:txBody>
      </p:sp>
    </p:spTree>
    <p:extLst>
      <p:ext uri="{BB962C8B-B14F-4D97-AF65-F5344CB8AC3E}">
        <p14:creationId xmlns:p14="http://schemas.microsoft.com/office/powerpoint/2010/main" val="197221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916832"/>
            <a:ext cx="3816647" cy="35076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0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2699792" y="1628800"/>
            <a:ext cx="3901388" cy="3671614"/>
            <a:chOff x="4837228" y="188640"/>
            <a:chExt cx="3901388" cy="3671614"/>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228" y="188640"/>
              <a:ext cx="3901388" cy="3671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Ellipse 1"/>
            <p:cNvSpPr/>
            <p:nvPr/>
          </p:nvSpPr>
          <p:spPr>
            <a:xfrm>
              <a:off x="7020272" y="1988840"/>
              <a:ext cx="144016"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13386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93"/>
          <a:stretch/>
        </p:blipFill>
        <p:spPr bwMode="auto">
          <a:xfrm>
            <a:off x="2699792" y="1772816"/>
            <a:ext cx="3833986" cy="3540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68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88"/>
          <a:stretch/>
        </p:blipFill>
        <p:spPr bwMode="auto">
          <a:xfrm>
            <a:off x="3203848" y="1340768"/>
            <a:ext cx="2967945" cy="40325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129016" y="5734050"/>
            <a:ext cx="609600" cy="521208"/>
          </a:xfrm>
          <a:prstGeom prst="rect">
            <a:avLst/>
          </a:prstGeom>
        </p:spPr>
        <p:txBody>
          <a:bodyPr/>
          <a:lstStyle/>
          <a:p>
            <a:pPr>
              <a:defRPr/>
            </a:pPr>
            <a:endParaRPr lang="fr-FR" dirty="0"/>
          </a:p>
        </p:txBody>
      </p:sp>
    </p:spTree>
    <p:extLst>
      <p:ext uri="{BB962C8B-B14F-4D97-AF65-F5344CB8AC3E}">
        <p14:creationId xmlns:p14="http://schemas.microsoft.com/office/powerpoint/2010/main" val="71300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645840" cy="351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129016" y="5734050"/>
            <a:ext cx="609600" cy="521208"/>
          </a:xfrm>
          <a:prstGeom prst="rect">
            <a:avLst/>
          </a:prstGeom>
        </p:spPr>
        <p:txBody>
          <a:bodyPr/>
          <a:lstStyle/>
          <a:p>
            <a:pPr>
              <a:defRPr/>
            </a:pPr>
            <a:endParaRPr lang="fr-FR" dirty="0"/>
          </a:p>
        </p:txBody>
      </p:sp>
    </p:spTree>
    <p:extLst>
      <p:ext uri="{BB962C8B-B14F-4D97-AF65-F5344CB8AC3E}">
        <p14:creationId xmlns:p14="http://schemas.microsoft.com/office/powerpoint/2010/main" val="1542675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6632"/>
            <a:ext cx="6264696" cy="6092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129016" y="5734050"/>
            <a:ext cx="609600" cy="521208"/>
          </a:xfrm>
          <a:prstGeom prst="rect">
            <a:avLst/>
          </a:prstGeom>
        </p:spPr>
        <p:txBody>
          <a:bodyPr/>
          <a:lstStyle/>
          <a:p>
            <a:pPr>
              <a:defRPr/>
            </a:pPr>
            <a:endParaRPr lang="fr-FR" dirty="0"/>
          </a:p>
        </p:txBody>
      </p:sp>
    </p:spTree>
    <p:extLst>
      <p:ext uri="{BB962C8B-B14F-4D97-AF65-F5344CB8AC3E}">
        <p14:creationId xmlns:p14="http://schemas.microsoft.com/office/powerpoint/2010/main" val="255369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660066"/>
                </a:solidFill>
              </a:rPr>
              <a:t>Discerner </a:t>
            </a:r>
            <a:r>
              <a:rPr lang="mr-IN" b="1" dirty="0">
                <a:solidFill>
                  <a:srgbClr val="660066"/>
                </a:solidFill>
              </a:rPr>
              <a:t>–</a:t>
            </a:r>
            <a:r>
              <a:rPr lang="fr-FR" b="1" dirty="0">
                <a:solidFill>
                  <a:srgbClr val="660066"/>
                </a:solidFill>
              </a:rPr>
              <a:t> Choisir </a:t>
            </a:r>
            <a:r>
              <a:rPr lang="mr-IN" b="1" dirty="0">
                <a:solidFill>
                  <a:srgbClr val="660066"/>
                </a:solidFill>
              </a:rPr>
              <a:t>–</a:t>
            </a:r>
            <a:r>
              <a:rPr lang="fr-FR" b="1" dirty="0">
                <a:solidFill>
                  <a:srgbClr val="660066"/>
                </a:solidFill>
              </a:rPr>
              <a:t> Décider </a:t>
            </a:r>
          </a:p>
        </p:txBody>
      </p:sp>
      <p:sp>
        <p:nvSpPr>
          <p:cNvPr id="3" name="Espace réservé du contenu 2"/>
          <p:cNvSpPr>
            <a:spLocks noGrp="1"/>
          </p:cNvSpPr>
          <p:nvPr>
            <p:ph idx="1"/>
          </p:nvPr>
        </p:nvSpPr>
        <p:spPr>
          <a:xfrm>
            <a:off x="1240077" y="1363996"/>
            <a:ext cx="7773294" cy="4869894"/>
          </a:xfrm>
        </p:spPr>
        <p:txBody>
          <a:bodyPr>
            <a:normAutofit lnSpcReduction="10000"/>
          </a:bodyPr>
          <a:lstStyle/>
          <a:p>
            <a:r>
              <a:rPr lang="fr-FR" sz="2000" dirty="0"/>
              <a:t>L’action de décision est au cœur des exercices spirituels d’Ignace. C’est ce que saint Ignace appelle « l’élection ». </a:t>
            </a:r>
          </a:p>
          <a:p>
            <a:pPr marL="0" indent="0">
              <a:buNone/>
            </a:pPr>
            <a:endParaRPr lang="fr-FR" sz="1000" dirty="0"/>
          </a:p>
          <a:p>
            <a:r>
              <a:rPr lang="fr-FR" sz="2000" dirty="0"/>
              <a:t>C’est un réel travail à conduire sous la motion de l’Esprit. Le discernement ignatien est l’art de déterminer la volonté de Dieu dans les situations concrètes qui se présentent à nous. </a:t>
            </a:r>
          </a:p>
          <a:p>
            <a:pPr marL="0" indent="0">
              <a:buNone/>
            </a:pPr>
            <a:endParaRPr lang="fr-FR" sz="1000" dirty="0"/>
          </a:p>
          <a:p>
            <a:r>
              <a:rPr lang="fr-FR" sz="2000" dirty="0">
                <a:solidFill>
                  <a:srgbClr val="C00000"/>
                </a:solidFill>
              </a:rPr>
              <a:t>« C’est en effet sous le regard de Jésus qu’il convient de considérer nos propres vies et de nous demander ce pour quoi nous sommes faits et appelés. »  </a:t>
            </a:r>
            <a:r>
              <a:rPr lang="fr-FR" sz="2000" dirty="0"/>
              <a:t>						François </a:t>
            </a:r>
            <a:r>
              <a:rPr lang="fr-FR" sz="2000" dirty="0" err="1"/>
              <a:t>Bécheau,sj</a:t>
            </a:r>
            <a:r>
              <a:rPr lang="fr-FR" sz="2000" dirty="0"/>
              <a:t>, Prier 15 jours avec Ignace de Loyola</a:t>
            </a:r>
          </a:p>
          <a:p>
            <a:pPr marL="0" indent="0">
              <a:buNone/>
            </a:pPr>
            <a:endParaRPr lang="fr-FR" sz="1000" dirty="0"/>
          </a:p>
          <a:p>
            <a:r>
              <a:rPr lang="fr-FR" sz="2000" dirty="0"/>
              <a:t>La méthode du discernement ignatien peut s’appliquer à la plupart des situations et des contextes, personnels et professionnels.</a:t>
            </a:r>
          </a:p>
        </p:txBody>
      </p:sp>
    </p:spTree>
    <p:extLst>
      <p:ext uri="{BB962C8B-B14F-4D97-AF65-F5344CB8AC3E}">
        <p14:creationId xmlns:p14="http://schemas.microsoft.com/office/powerpoint/2010/main" val="30014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5" name="ZoneTexte 4"/>
          <p:cNvSpPr txBox="1"/>
          <p:nvPr/>
        </p:nvSpPr>
        <p:spPr>
          <a:xfrm>
            <a:off x="1619626" y="321911"/>
            <a:ext cx="7445448" cy="830997"/>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Discerner, c’est libérer notre liberté</a:t>
            </a:r>
          </a:p>
          <a:p>
            <a:r>
              <a:rPr lang="fr-FR" b="1" dirty="0">
                <a:solidFill>
                  <a:schemeClr val="bg1">
                    <a:lumMod val="50000"/>
                  </a:schemeClr>
                </a:solidFill>
                <a:latin typeface="Arial" panose="020B0604020202020204" pitchFamily="34" charset="0"/>
                <a:cs typeface="Arial" panose="020B0604020202020204" pitchFamily="34" charset="0"/>
              </a:rPr>
              <a:t>Une méthode et des étapes successives pour discerner</a:t>
            </a:r>
            <a:endParaRPr lang="fr-FR" dirty="0">
              <a:solidFill>
                <a:schemeClr val="bg1">
                  <a:lumMod val="50000"/>
                </a:schemeClr>
              </a:solidFill>
              <a:latin typeface="Arial" panose="020B0604020202020204" pitchFamily="34" charset="0"/>
              <a:cs typeface="Arial" panose="020B0604020202020204" pitchFamily="34" charset="0"/>
            </a:endParaRPr>
          </a:p>
        </p:txBody>
      </p:sp>
      <p:sp>
        <p:nvSpPr>
          <p:cNvPr id="7" name="ZoneTexte 6"/>
          <p:cNvSpPr txBox="1"/>
          <p:nvPr/>
        </p:nvSpPr>
        <p:spPr>
          <a:xfrm>
            <a:off x="1885735" y="2210835"/>
            <a:ext cx="6456600" cy="4154983"/>
          </a:xfrm>
          <a:prstGeom prst="rect">
            <a:avLst/>
          </a:prstGeom>
          <a:noFill/>
        </p:spPr>
        <p:txBody>
          <a:bodyPr wrap="square" rtlCol="0">
            <a:spAutoFit/>
          </a:bodyPr>
          <a:lstStyle/>
          <a:p>
            <a:pPr lvl="0"/>
            <a:r>
              <a:rPr lang="fr-FR" sz="2400" b="1" dirty="0">
                <a:latin typeface="Arial" panose="020B0604020202020204" pitchFamily="34" charset="0"/>
                <a:cs typeface="Arial" panose="020B0604020202020204" pitchFamily="34" charset="0"/>
              </a:rPr>
              <a:t>Étape 1</a:t>
            </a:r>
            <a:r>
              <a:rPr lang="fr-FR" sz="2400" dirty="0">
                <a:latin typeface="Arial" panose="020B0604020202020204" pitchFamily="34" charset="0"/>
                <a:cs typeface="Arial" panose="020B0604020202020204" pitchFamily="34" charset="0"/>
              </a:rPr>
              <a:t> : </a:t>
            </a:r>
            <a:r>
              <a:rPr lang="fr-FR" sz="2400" b="1" dirty="0">
                <a:solidFill>
                  <a:srgbClr val="C00000"/>
                </a:solidFill>
                <a:latin typeface="Arial" panose="020B0604020202020204" pitchFamily="34" charset="0"/>
                <a:cs typeface="Arial" panose="020B0604020202020204" pitchFamily="34" charset="0"/>
              </a:rPr>
              <a:t>Se mettre au clair sur une finalité</a:t>
            </a:r>
          </a:p>
          <a:p>
            <a:pPr lvl="0"/>
            <a:endParaRPr lang="fr-FR" sz="1200" b="1" dirty="0">
              <a:solidFill>
                <a:srgbClr val="3366FF"/>
              </a:solidFill>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Étape 2</a:t>
            </a:r>
            <a:r>
              <a:rPr lang="fr-FR" sz="2400" dirty="0">
                <a:latin typeface="Arial" panose="020B0604020202020204" pitchFamily="34" charset="0"/>
                <a:cs typeface="Arial" panose="020B0604020202020204" pitchFamily="34" charset="0"/>
              </a:rPr>
              <a:t> : </a:t>
            </a:r>
            <a:r>
              <a:rPr lang="fr-FR" sz="2400" b="1" dirty="0">
                <a:solidFill>
                  <a:srgbClr val="C00000"/>
                </a:solidFill>
                <a:latin typeface="Arial" panose="020B0604020202020204" pitchFamily="34" charset="0"/>
                <a:cs typeface="Arial" panose="020B0604020202020204" pitchFamily="34" charset="0"/>
              </a:rPr>
              <a:t>Clarifier un dilemme </a:t>
            </a:r>
          </a:p>
          <a:p>
            <a:pPr lvl="0"/>
            <a:r>
              <a:rPr lang="fr-FR" sz="2400" dirty="0">
                <a:latin typeface="Arial" panose="020B0604020202020204" pitchFamily="34" charset="0"/>
                <a:cs typeface="Arial" panose="020B0604020202020204" pitchFamily="34" charset="0"/>
              </a:rPr>
              <a:t>(avoir un alternative B / rédiger les termes de l’alternative de manière positive)</a:t>
            </a:r>
          </a:p>
          <a:p>
            <a:pPr lvl="0"/>
            <a:endParaRPr lang="fr-FR" sz="1200"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Étape 3</a:t>
            </a:r>
            <a:r>
              <a:rPr lang="fr-FR" sz="2400" dirty="0">
                <a:latin typeface="Arial" panose="020B0604020202020204" pitchFamily="34" charset="0"/>
                <a:cs typeface="Arial" panose="020B0604020202020204" pitchFamily="34" charset="0"/>
              </a:rPr>
              <a:t> : </a:t>
            </a:r>
            <a:r>
              <a:rPr lang="fr-FR" sz="2400" b="1" dirty="0">
                <a:solidFill>
                  <a:srgbClr val="C00000"/>
                </a:solidFill>
                <a:latin typeface="Arial" panose="020B0604020202020204" pitchFamily="34" charset="0"/>
                <a:cs typeface="Arial" panose="020B0604020202020204" pitchFamily="34" charset="0"/>
              </a:rPr>
              <a:t>Identifier les attracteurs </a:t>
            </a:r>
          </a:p>
          <a:p>
            <a:pPr lvl="0"/>
            <a:r>
              <a:rPr lang="fr-FR" sz="2400" dirty="0">
                <a:latin typeface="Arial" panose="020B0604020202020204" pitchFamily="34" charset="0"/>
                <a:cs typeface="Arial" panose="020B0604020202020204" pitchFamily="34" charset="0"/>
              </a:rPr>
              <a:t>(avoir autant de sympathie pour A que pour B)</a:t>
            </a:r>
          </a:p>
          <a:p>
            <a:pPr lvl="0"/>
            <a:endParaRPr lang="fr-FR" sz="1200" dirty="0">
              <a:latin typeface="Arial" panose="020B0604020202020204" pitchFamily="34" charset="0"/>
              <a:cs typeface="Arial" panose="020B0604020202020204" pitchFamily="34" charset="0"/>
            </a:endParaRPr>
          </a:p>
          <a:p>
            <a:pPr lvl="0"/>
            <a:r>
              <a:rPr lang="fr-FR" sz="2400" b="1" dirty="0">
                <a:latin typeface="Arial" panose="020B0604020202020204" pitchFamily="34" charset="0"/>
                <a:cs typeface="Arial" panose="020B0604020202020204" pitchFamily="34" charset="0"/>
              </a:rPr>
              <a:t>Étape 4</a:t>
            </a:r>
            <a:r>
              <a:rPr lang="fr-FR" sz="2400" dirty="0">
                <a:latin typeface="Arial" panose="020B0604020202020204" pitchFamily="34" charset="0"/>
                <a:cs typeface="Arial" panose="020B0604020202020204" pitchFamily="34" charset="0"/>
              </a:rPr>
              <a:t> : </a:t>
            </a:r>
            <a:r>
              <a:rPr lang="fr-FR" sz="2400" b="1" dirty="0">
                <a:solidFill>
                  <a:srgbClr val="C00000"/>
                </a:solidFill>
                <a:latin typeface="Arial" panose="020B0604020202020204" pitchFamily="34" charset="0"/>
                <a:cs typeface="Arial" panose="020B0604020202020204" pitchFamily="34" charset="0"/>
              </a:rPr>
              <a:t>Délibérer</a:t>
            </a:r>
            <a:r>
              <a:rPr lang="fr-FR" sz="2400" dirty="0">
                <a:solidFill>
                  <a:srgbClr val="C00000"/>
                </a:solidFill>
                <a:latin typeface="Arial" panose="020B0604020202020204" pitchFamily="34" charset="0"/>
                <a:cs typeface="Arial" panose="020B0604020202020204" pitchFamily="34" charset="0"/>
              </a:rPr>
              <a:t> </a:t>
            </a:r>
          </a:p>
          <a:p>
            <a:pPr lvl="0"/>
            <a:r>
              <a:rPr lang="fr-FR" sz="2400" dirty="0">
                <a:latin typeface="Arial" panose="020B0604020202020204" pitchFamily="34" charset="0"/>
                <a:cs typeface="Arial" panose="020B0604020202020204" pitchFamily="34" charset="0"/>
              </a:rPr>
              <a:t>(importance de l’intelligence émotionnelle)</a:t>
            </a:r>
          </a:p>
          <a:p>
            <a:pPr lvl="0"/>
            <a:endParaRPr lang="fr-FR" sz="12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Étape 5</a:t>
            </a:r>
            <a:r>
              <a:rPr lang="fr-FR" sz="2400" dirty="0">
                <a:latin typeface="Arial" panose="020B0604020202020204" pitchFamily="34" charset="0"/>
                <a:cs typeface="Arial" panose="020B0604020202020204" pitchFamily="34" charset="0"/>
              </a:rPr>
              <a:t> : </a:t>
            </a:r>
            <a:r>
              <a:rPr lang="fr-FR" sz="2400" b="1" dirty="0">
                <a:solidFill>
                  <a:srgbClr val="C00000"/>
                </a:solidFill>
                <a:latin typeface="Arial" panose="020B0604020202020204" pitchFamily="34" charset="0"/>
                <a:cs typeface="Arial" panose="020B0604020202020204" pitchFamily="34" charset="0"/>
              </a:rPr>
              <a:t>Choix et confirmation du choix</a:t>
            </a:r>
            <a:endParaRPr lang="fr-FR" sz="2400" dirty="0">
              <a:solidFill>
                <a:srgbClr val="C00000"/>
              </a:solidFill>
              <a:latin typeface="Arial" panose="020B0604020202020204" pitchFamily="34" charset="0"/>
              <a:cs typeface="Arial" panose="020B0604020202020204" pitchFamily="34" charset="0"/>
            </a:endParaRPr>
          </a:p>
        </p:txBody>
      </p:sp>
      <p:sp>
        <p:nvSpPr>
          <p:cNvPr id="2" name="ZoneTexte 1"/>
          <p:cNvSpPr txBox="1"/>
          <p:nvPr/>
        </p:nvSpPr>
        <p:spPr>
          <a:xfrm>
            <a:off x="2342366" y="1340768"/>
            <a:ext cx="5999969" cy="523220"/>
          </a:xfrm>
          <a:prstGeom prst="rect">
            <a:avLst/>
          </a:prstGeom>
          <a:noFill/>
        </p:spPr>
        <p:txBody>
          <a:bodyPr wrap="square" rtlCol="0">
            <a:spAutoFit/>
          </a:bodyPr>
          <a:lstStyle/>
          <a:p>
            <a:r>
              <a:rPr lang="fr-FR" sz="2800" b="1" dirty="0">
                <a:solidFill>
                  <a:srgbClr val="C00000"/>
                </a:solidFill>
                <a:latin typeface="Arial" panose="020B0604020202020204" pitchFamily="34" charset="0"/>
                <a:cs typeface="Arial" panose="020B0604020202020204" pitchFamily="34" charset="0"/>
              </a:rPr>
              <a:t>Comment discerner en 5 étapes</a:t>
            </a:r>
            <a:r>
              <a:rPr lang="fr-FR" sz="2800"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43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5" name="ZoneTexte 4"/>
          <p:cNvSpPr txBox="1"/>
          <p:nvPr/>
        </p:nvSpPr>
        <p:spPr>
          <a:xfrm>
            <a:off x="1290181" y="321911"/>
            <a:ext cx="7602923" cy="553998"/>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Etape 1 : se mettre au clair sur sa finalité</a:t>
            </a:r>
            <a:endParaRPr lang="fr-FR" dirty="0">
              <a:solidFill>
                <a:srgbClr val="3366FF"/>
              </a:solidFill>
              <a:latin typeface="Arial" panose="020B0604020202020204" pitchFamily="34" charset="0"/>
              <a:cs typeface="Arial" panose="020B0604020202020204" pitchFamily="34" charset="0"/>
            </a:endParaRPr>
          </a:p>
        </p:txBody>
      </p:sp>
      <p:sp>
        <p:nvSpPr>
          <p:cNvPr id="2" name="ZoneTexte 1"/>
          <p:cNvSpPr txBox="1"/>
          <p:nvPr/>
        </p:nvSpPr>
        <p:spPr>
          <a:xfrm>
            <a:off x="1096206" y="1746997"/>
            <a:ext cx="7871779" cy="4524315"/>
          </a:xfrm>
          <a:prstGeom prst="rect">
            <a:avLst/>
          </a:prstGeom>
          <a:noFill/>
        </p:spPr>
        <p:txBody>
          <a:bodyPr wrap="square" rtlCol="0">
            <a:spAutoFit/>
          </a:bodyPr>
          <a:lstStyle/>
          <a:p>
            <a:r>
              <a:rPr lang="fr-FR" sz="2400" dirty="0">
                <a:solidFill>
                  <a:srgbClr val="000000"/>
                </a:solidFill>
                <a:latin typeface="Arial" panose="020B0604020202020204" pitchFamily="34" charset="0"/>
                <a:cs typeface="Arial" panose="020B0604020202020204" pitchFamily="34" charset="0"/>
              </a:rPr>
              <a:t>Une finalité est synonyme d’aboutissement, 			    de réalisation, d’accomplissement de votre vie. </a:t>
            </a:r>
          </a:p>
          <a:p>
            <a:endParaRPr lang="fr-FR" sz="2400" dirty="0">
              <a:solidFill>
                <a:srgbClr val="000000"/>
              </a:solidFill>
              <a:latin typeface="Arial" panose="020B0604020202020204" pitchFamily="34" charset="0"/>
              <a:cs typeface="Arial" panose="020B0604020202020204" pitchFamily="34" charset="0"/>
            </a:endParaRPr>
          </a:p>
          <a:p>
            <a:r>
              <a:rPr lang="fr-FR" sz="2400" dirty="0">
                <a:solidFill>
                  <a:srgbClr val="000000"/>
                </a:solidFill>
                <a:latin typeface="Arial" panose="020B0604020202020204" pitchFamily="34" charset="0"/>
                <a:cs typeface="Arial" panose="020B0604020202020204" pitchFamily="34" charset="0"/>
              </a:rPr>
              <a:t>Double caractéristique de la finalité :</a:t>
            </a:r>
          </a:p>
          <a:p>
            <a:endParaRPr lang="fr-FR" sz="1200" dirty="0">
              <a:solidFill>
                <a:srgbClr val="000000"/>
              </a:solidFill>
              <a:latin typeface="Arial" panose="020B0604020202020204" pitchFamily="34" charset="0"/>
              <a:cs typeface="Arial" panose="020B0604020202020204" pitchFamily="34" charset="0"/>
            </a:endParaRPr>
          </a:p>
          <a:p>
            <a:pPr marL="717550" lvl="0">
              <a:buFont typeface="Arial" panose="020B0604020202020204" pitchFamily="34" charset="0"/>
              <a:buChar char="•"/>
            </a:pPr>
            <a:r>
              <a:rPr lang="fr-FR" sz="2400" dirty="0">
                <a:solidFill>
                  <a:srgbClr val="000000"/>
                </a:solidFill>
                <a:latin typeface="Arial" panose="020B0604020202020204" pitchFamily="34" charset="0"/>
                <a:cs typeface="Arial" panose="020B0604020202020204" pitchFamily="34" charset="0"/>
              </a:rPr>
              <a:t> elle </a:t>
            </a:r>
            <a:r>
              <a:rPr lang="fr-FR" sz="2400" b="1" dirty="0">
                <a:solidFill>
                  <a:srgbClr val="000000"/>
                </a:solidFill>
                <a:latin typeface="Arial" panose="020B0604020202020204" pitchFamily="34" charset="0"/>
                <a:cs typeface="Arial" panose="020B0604020202020204" pitchFamily="34" charset="0"/>
              </a:rPr>
              <a:t>différencie</a:t>
            </a:r>
            <a:r>
              <a:rPr lang="fr-FR" sz="2400" dirty="0">
                <a:solidFill>
                  <a:srgbClr val="000000"/>
                </a:solidFill>
                <a:latin typeface="Arial" panose="020B0604020202020204" pitchFamily="34" charset="0"/>
                <a:cs typeface="Arial" panose="020B0604020202020204" pitchFamily="34" charset="0"/>
              </a:rPr>
              <a:t> : c’est elle qui rend unique ; c’est une expression de ce qu’on peut appeler une vocation personnelle</a:t>
            </a:r>
          </a:p>
          <a:p>
            <a:pPr marL="717550" lvl="0"/>
            <a:endParaRPr lang="fr-FR" sz="1200" dirty="0">
              <a:solidFill>
                <a:srgbClr val="000000"/>
              </a:solidFill>
              <a:latin typeface="Arial" panose="020B0604020202020204" pitchFamily="34" charset="0"/>
              <a:cs typeface="Arial" panose="020B0604020202020204" pitchFamily="34" charset="0"/>
            </a:endParaRPr>
          </a:p>
          <a:p>
            <a:pPr marL="717550" lvl="0">
              <a:buFont typeface="Arial" panose="020B0604020202020204" pitchFamily="34" charset="0"/>
              <a:buChar char="•"/>
            </a:pPr>
            <a:r>
              <a:rPr lang="fr-FR" sz="2400" dirty="0">
                <a:solidFill>
                  <a:srgbClr val="000000"/>
                </a:solidFill>
                <a:latin typeface="Arial" panose="020B0604020202020204" pitchFamily="34" charset="0"/>
                <a:cs typeface="Arial" panose="020B0604020202020204" pitchFamily="34" charset="0"/>
              </a:rPr>
              <a:t> elle </a:t>
            </a:r>
            <a:r>
              <a:rPr lang="fr-FR" sz="2400" b="1" dirty="0">
                <a:solidFill>
                  <a:srgbClr val="000000"/>
                </a:solidFill>
                <a:latin typeface="Arial" panose="020B0604020202020204" pitchFamily="34" charset="0"/>
                <a:cs typeface="Arial" panose="020B0604020202020204" pitchFamily="34" charset="0"/>
              </a:rPr>
              <a:t>intègre</a:t>
            </a:r>
            <a:r>
              <a:rPr lang="fr-FR" sz="2400" dirty="0">
                <a:solidFill>
                  <a:srgbClr val="000000"/>
                </a:solidFill>
                <a:latin typeface="Arial" panose="020B0604020202020204" pitchFamily="34" charset="0"/>
                <a:cs typeface="Arial" panose="020B0604020202020204" pitchFamily="34" charset="0"/>
              </a:rPr>
              <a:t> :  elle contribue au bien commun, elle socialise, elle prend sa place parmi d’autres finalités personnelles, au sein de finalités collectives. </a:t>
            </a:r>
          </a:p>
        </p:txBody>
      </p:sp>
    </p:spTree>
    <p:extLst>
      <p:ext uri="{BB962C8B-B14F-4D97-AF65-F5344CB8AC3E}">
        <p14:creationId xmlns:p14="http://schemas.microsoft.com/office/powerpoint/2010/main" val="157009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RELECTURE ET DISCERNEMENT</a:t>
            </a:r>
          </a:p>
        </p:txBody>
      </p:sp>
      <p:sp>
        <p:nvSpPr>
          <p:cNvPr id="3" name="Espace réservé du contenu 2"/>
          <p:cNvSpPr>
            <a:spLocks noGrp="1"/>
          </p:cNvSpPr>
          <p:nvPr>
            <p:ph idx="1"/>
          </p:nvPr>
        </p:nvSpPr>
        <p:spPr>
          <a:xfrm>
            <a:off x="1945201" y="1905000"/>
            <a:ext cx="6589199" cy="4525963"/>
          </a:xfrm>
        </p:spPr>
        <p:txBody>
          <a:bodyPr/>
          <a:lstStyle/>
          <a:p>
            <a:r>
              <a:rPr lang="fr-FR" sz="2400" dirty="0">
                <a:latin typeface="Arial" panose="020B0604020202020204" pitchFamily="34" charset="0"/>
                <a:cs typeface="Arial" panose="020B0604020202020204" pitchFamily="34" charset="0"/>
              </a:rPr>
              <a:t>Un temps offert pour réfléchir</a:t>
            </a:r>
          </a:p>
          <a:p>
            <a:pPr marL="0" indent="0">
              <a:buNone/>
            </a:pPr>
            <a:endParaRPr lang="fr-FR" sz="1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Une expérience à vivre</a:t>
            </a:r>
          </a:p>
          <a:p>
            <a:pPr marL="0" indent="0">
              <a:buNone/>
            </a:pPr>
            <a:endParaRPr lang="fr-FR" sz="1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Une démarche spirituelle à découvrir</a:t>
            </a:r>
          </a:p>
          <a:p>
            <a:pPr marL="0" indent="0">
              <a:buNone/>
            </a:pPr>
            <a:endParaRPr lang="fr-FR" sz="1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Un espace de liberté pour se positionner</a:t>
            </a:r>
          </a:p>
          <a:p>
            <a:pPr marL="0" indent="0">
              <a:buNone/>
            </a:pPr>
            <a:endParaRPr lang="fr-FR" sz="10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Une chance pour discerner quel est réellement mon désir profond </a:t>
            </a:r>
          </a:p>
          <a:p>
            <a:endParaRPr lang="fr-FR" dirty="0"/>
          </a:p>
          <a:p>
            <a:endParaRPr lang="fr-FR" dirty="0"/>
          </a:p>
        </p:txBody>
      </p:sp>
    </p:spTree>
    <p:extLst>
      <p:ext uri="{BB962C8B-B14F-4D97-AF65-F5344CB8AC3E}">
        <p14:creationId xmlns:p14="http://schemas.microsoft.com/office/powerpoint/2010/main" val="28596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5" name="ZoneTexte 4"/>
          <p:cNvSpPr txBox="1"/>
          <p:nvPr/>
        </p:nvSpPr>
        <p:spPr>
          <a:xfrm>
            <a:off x="1585442" y="406389"/>
            <a:ext cx="7445448" cy="553998"/>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Etape 2 : clarifier un dilemme</a:t>
            </a:r>
            <a:endParaRPr lang="fr-FR" b="1" dirty="0">
              <a:solidFill>
                <a:srgbClr val="3366FF"/>
              </a:solidFill>
              <a:latin typeface="Arial" panose="020B0604020202020204" pitchFamily="34" charset="0"/>
              <a:cs typeface="Arial" panose="020B0604020202020204" pitchFamily="34" charset="0"/>
            </a:endParaRPr>
          </a:p>
        </p:txBody>
      </p:sp>
      <p:sp>
        <p:nvSpPr>
          <p:cNvPr id="11" name="ZoneTexte 10"/>
          <p:cNvSpPr txBox="1"/>
          <p:nvPr/>
        </p:nvSpPr>
        <p:spPr>
          <a:xfrm>
            <a:off x="1585442" y="1625954"/>
            <a:ext cx="7135022" cy="4462760"/>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Je suis devant une alternative franche, faite de deux possibilités seulement. Les envisager sérieusement toutes les deux au service de ma finalité.</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Je rédige les deux termes de l’alternative avec des formulations positives, pour ne pas choisir par défaut. </a:t>
            </a:r>
          </a:p>
          <a:p>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Mon choix n’est pas encore fait. Les deux solutions sont également envisageables </a:t>
            </a:r>
            <a:r>
              <a:rPr lang="mr-IN" sz="2400" dirty="0">
                <a:latin typeface="Arial" panose="020B0604020202020204"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 voire désirables. </a:t>
            </a:r>
          </a:p>
          <a:p>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5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5" name="ZoneTexte 4"/>
          <p:cNvSpPr txBox="1"/>
          <p:nvPr/>
        </p:nvSpPr>
        <p:spPr>
          <a:xfrm>
            <a:off x="1698552" y="372284"/>
            <a:ext cx="7445448" cy="553998"/>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Etape 3 : identifier les forces contraires</a:t>
            </a:r>
            <a:endParaRPr lang="fr-FR" b="1" dirty="0">
              <a:solidFill>
                <a:srgbClr val="3366FF"/>
              </a:solidFill>
              <a:latin typeface="Arial" panose="020B0604020202020204" pitchFamily="34" charset="0"/>
              <a:cs typeface="Arial" panose="020B0604020202020204" pitchFamily="34" charset="0"/>
            </a:endParaRPr>
          </a:p>
        </p:txBody>
      </p:sp>
      <p:sp>
        <p:nvSpPr>
          <p:cNvPr id="11" name="ZoneTexte 10"/>
          <p:cNvSpPr txBox="1"/>
          <p:nvPr/>
        </p:nvSpPr>
        <p:spPr>
          <a:xfrm>
            <a:off x="1698552" y="1724604"/>
            <a:ext cx="6713950" cy="3170099"/>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C’est une phase essentielle de </a:t>
            </a:r>
            <a:r>
              <a:rPr lang="fr-FR" sz="2000" b="1" dirty="0">
                <a:latin typeface="Arial" panose="020B0604020202020204" pitchFamily="34" charset="0"/>
                <a:cs typeface="Arial" panose="020B0604020202020204" pitchFamily="34" charset="0"/>
              </a:rPr>
              <a:t>travail sur soi</a:t>
            </a:r>
            <a:r>
              <a:rPr lang="fr-FR" sz="2000" dirty="0">
                <a:latin typeface="Arial" panose="020B0604020202020204" pitchFamily="34" charset="0"/>
                <a:cs typeface="Arial" panose="020B0604020202020204" pitchFamily="34" charset="0"/>
              </a:rPr>
              <a:t>.</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Il s’agit d’identifier les </a:t>
            </a:r>
            <a:r>
              <a:rPr lang="fr-FR" sz="2000" b="1" dirty="0">
                <a:latin typeface="Arial" panose="020B0604020202020204" pitchFamily="34" charset="0"/>
                <a:cs typeface="Arial" panose="020B0604020202020204" pitchFamily="34" charset="0"/>
              </a:rPr>
              <a:t>Attracteurs</a:t>
            </a:r>
            <a:r>
              <a:rPr lang="fr-FR" sz="2000" dirty="0">
                <a:latin typeface="Arial" panose="020B0604020202020204" pitchFamily="34" charset="0"/>
                <a:cs typeface="Arial" panose="020B0604020202020204" pitchFamily="34" charset="0"/>
              </a:rPr>
              <a:t> et les </a:t>
            </a:r>
            <a:r>
              <a:rPr lang="fr-FR" sz="2000" b="1" dirty="0">
                <a:latin typeface="Arial" panose="020B0604020202020204" pitchFamily="34" charset="0"/>
                <a:cs typeface="Arial" panose="020B0604020202020204" pitchFamily="34" charset="0"/>
              </a:rPr>
              <a:t>Repoussoirs</a:t>
            </a:r>
            <a:r>
              <a:rPr lang="fr-FR" sz="2000" dirty="0">
                <a:latin typeface="Arial" panose="020B0604020202020204" pitchFamily="34" charset="0"/>
                <a:cs typeface="Arial" panose="020B0604020202020204" pitchFamily="34" charset="0"/>
              </a:rPr>
              <a:t> de chacune des alternatives.</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Remettre les plateaux de la balance à l’équilibre. </a:t>
            </a:r>
          </a:p>
          <a:p>
            <a:r>
              <a:rPr lang="fr-FR" sz="2000" dirty="0">
                <a:latin typeface="Arial" panose="020B0604020202020204" pitchFamily="34" charset="0"/>
                <a:cs typeface="Arial" panose="020B0604020202020204" pitchFamily="34" charset="0"/>
              </a:rPr>
              <a:t>Se mettre en disponibilité intérieure pour valider autant l’alternative A que l’alternative B. </a:t>
            </a:r>
          </a:p>
          <a:p>
            <a:r>
              <a:rPr lang="fr-FR" sz="2000" dirty="0">
                <a:latin typeface="Arial" panose="020B0604020202020204" pitchFamily="34" charset="0"/>
                <a:cs typeface="Arial" panose="020B0604020202020204" pitchFamily="34" charset="0"/>
              </a:rPr>
              <a:t>Suis-je ouvert à l’une ou à l’autre équivalemment pour servir ma finalité ? </a:t>
            </a:r>
          </a:p>
        </p:txBody>
      </p:sp>
    </p:spTree>
    <p:extLst>
      <p:ext uri="{BB962C8B-B14F-4D97-AF65-F5344CB8AC3E}">
        <p14:creationId xmlns:p14="http://schemas.microsoft.com/office/powerpoint/2010/main" val="18822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cxnSp>
        <p:nvCxnSpPr>
          <p:cNvPr id="7" name="Connecteur droit 6"/>
          <p:cNvCxnSpPr>
            <a:stCxn id="6" idx="0"/>
            <a:endCxn id="6" idx="2"/>
          </p:cNvCxnSpPr>
          <p:nvPr/>
        </p:nvCxnSpPr>
        <p:spPr>
          <a:xfrm>
            <a:off x="6300192" y="2371287"/>
            <a:ext cx="0" cy="360040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Connecteur droit 8"/>
          <p:cNvCxnSpPr/>
          <p:nvPr/>
        </p:nvCxnSpPr>
        <p:spPr>
          <a:xfrm>
            <a:off x="1979712" y="2348880"/>
            <a:ext cx="0" cy="3600400"/>
          </a:xfrm>
          <a:prstGeom prst="line">
            <a:avLst/>
          </a:prstGeom>
        </p:spPr>
        <p:style>
          <a:lnRef idx="1">
            <a:schemeClr val="accent6"/>
          </a:lnRef>
          <a:fillRef idx="0">
            <a:schemeClr val="accent6"/>
          </a:fillRef>
          <a:effectRef idx="0">
            <a:schemeClr val="accent6"/>
          </a:effectRef>
          <a:fontRef idx="minor">
            <a:schemeClr val="tx1"/>
          </a:fontRef>
        </p:style>
      </p:cxnSp>
      <p:sp>
        <p:nvSpPr>
          <p:cNvPr id="10" name="Ellipse 9"/>
          <p:cNvSpPr/>
          <p:nvPr/>
        </p:nvSpPr>
        <p:spPr>
          <a:xfrm>
            <a:off x="323528" y="5734050"/>
            <a:ext cx="3312368" cy="5212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2" name="Rectangle 1"/>
          <p:cNvSpPr/>
          <p:nvPr/>
        </p:nvSpPr>
        <p:spPr>
          <a:xfrm>
            <a:off x="899592" y="2348880"/>
            <a:ext cx="2304256" cy="36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4644008" y="5734050"/>
            <a:ext cx="3312368" cy="5212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6" name="Rectangle 5"/>
          <p:cNvSpPr/>
          <p:nvPr/>
        </p:nvSpPr>
        <p:spPr>
          <a:xfrm>
            <a:off x="5148064" y="2371287"/>
            <a:ext cx="2304256"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3" name="Connecteur droit 12"/>
          <p:cNvCxnSpPr/>
          <p:nvPr/>
        </p:nvCxnSpPr>
        <p:spPr>
          <a:xfrm flipH="1" flipV="1">
            <a:off x="1979712" y="6541171"/>
            <a:ext cx="4472167" cy="35540"/>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7" name="Connecteur droit 16"/>
          <p:cNvCxnSpPr>
            <a:endCxn id="10" idx="4"/>
          </p:cNvCxnSpPr>
          <p:nvPr/>
        </p:nvCxnSpPr>
        <p:spPr>
          <a:xfrm flipH="1" flipV="1">
            <a:off x="1979712" y="6255258"/>
            <a:ext cx="12188" cy="321453"/>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18" name="Connecteur droit 17"/>
          <p:cNvCxnSpPr/>
          <p:nvPr/>
        </p:nvCxnSpPr>
        <p:spPr>
          <a:xfrm flipH="1" flipV="1">
            <a:off x="6444209" y="6237312"/>
            <a:ext cx="18238" cy="376571"/>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20" name="Connecteur droit 19"/>
          <p:cNvCxnSpPr/>
          <p:nvPr/>
        </p:nvCxnSpPr>
        <p:spPr>
          <a:xfrm flipH="1" flipV="1">
            <a:off x="4215796" y="1772817"/>
            <a:ext cx="8352" cy="4786124"/>
          </a:xfrm>
          <a:prstGeom prst="line">
            <a:avLst/>
          </a:prstGeom>
          <a:ln w="76200">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2" name="Lune 21"/>
          <p:cNvSpPr/>
          <p:nvPr/>
        </p:nvSpPr>
        <p:spPr>
          <a:xfrm rot="5400000">
            <a:off x="3874897" y="-86365"/>
            <a:ext cx="746133" cy="3672408"/>
          </a:xfrm>
          <a:prstGeom prst="moon">
            <a:avLst>
              <a:gd name="adj" fmla="val 2026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24" name="ZoneTexte 23"/>
          <p:cNvSpPr txBox="1"/>
          <p:nvPr/>
        </p:nvSpPr>
        <p:spPr>
          <a:xfrm>
            <a:off x="5148064" y="2437504"/>
            <a:ext cx="2304256" cy="461665"/>
          </a:xfrm>
          <a:prstGeom prst="rect">
            <a:avLst/>
          </a:prstGeom>
          <a:noFill/>
        </p:spPr>
        <p:txBody>
          <a:bodyPr wrap="square" rtlCol="0">
            <a:spAutoFit/>
          </a:bodyPr>
          <a:lstStyle/>
          <a:p>
            <a:pPr algn="ctr"/>
            <a:r>
              <a:rPr lang="fr-FR" dirty="0"/>
              <a:t>Alternative B</a:t>
            </a:r>
          </a:p>
        </p:txBody>
      </p:sp>
      <p:sp>
        <p:nvSpPr>
          <p:cNvPr id="25" name="Rectangle 24"/>
          <p:cNvSpPr/>
          <p:nvPr/>
        </p:nvSpPr>
        <p:spPr>
          <a:xfrm>
            <a:off x="971600" y="2989549"/>
            <a:ext cx="1080120" cy="27445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26" name="Rectangle 25"/>
          <p:cNvSpPr/>
          <p:nvPr/>
        </p:nvSpPr>
        <p:spPr>
          <a:xfrm>
            <a:off x="2089642" y="2996125"/>
            <a:ext cx="1080120" cy="27445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27" name="Rectangle 26"/>
          <p:cNvSpPr/>
          <p:nvPr/>
        </p:nvSpPr>
        <p:spPr>
          <a:xfrm>
            <a:off x="5182150" y="2996952"/>
            <a:ext cx="1080120" cy="274450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p>
        </p:txBody>
      </p:sp>
      <p:sp>
        <p:nvSpPr>
          <p:cNvPr id="28" name="Rectangle 27"/>
          <p:cNvSpPr/>
          <p:nvPr/>
        </p:nvSpPr>
        <p:spPr>
          <a:xfrm>
            <a:off x="6300192" y="3003528"/>
            <a:ext cx="1080120" cy="274450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3" name="ZoneTexte 22"/>
          <p:cNvSpPr txBox="1"/>
          <p:nvPr/>
        </p:nvSpPr>
        <p:spPr>
          <a:xfrm>
            <a:off x="956386" y="3151236"/>
            <a:ext cx="1110547" cy="307777"/>
          </a:xfrm>
          <a:prstGeom prst="rect">
            <a:avLst/>
          </a:prstGeom>
          <a:noFill/>
        </p:spPr>
        <p:txBody>
          <a:bodyPr wrap="square" rtlCol="0">
            <a:spAutoFit/>
          </a:bodyPr>
          <a:lstStyle/>
          <a:p>
            <a:pPr algn="ctr"/>
            <a:r>
              <a:rPr lang="fr-FR" sz="1400" b="1" dirty="0">
                <a:solidFill>
                  <a:schemeClr val="accent2">
                    <a:lumMod val="50000"/>
                  </a:schemeClr>
                </a:solidFill>
                <a:latin typeface="Arial Narrow" panose="020B0606020202030204" pitchFamily="34" charset="0"/>
              </a:rPr>
              <a:t>Attracteurs</a:t>
            </a:r>
          </a:p>
        </p:txBody>
      </p:sp>
      <p:sp>
        <p:nvSpPr>
          <p:cNvPr id="29" name="ZoneTexte 28"/>
          <p:cNvSpPr txBox="1"/>
          <p:nvPr/>
        </p:nvSpPr>
        <p:spPr>
          <a:xfrm>
            <a:off x="5172740" y="3151236"/>
            <a:ext cx="1110547" cy="307777"/>
          </a:xfrm>
          <a:prstGeom prst="rect">
            <a:avLst/>
          </a:prstGeom>
          <a:noFill/>
        </p:spPr>
        <p:txBody>
          <a:bodyPr wrap="square" rtlCol="0">
            <a:spAutoFit/>
          </a:bodyPr>
          <a:lstStyle/>
          <a:p>
            <a:pPr algn="ctr"/>
            <a:r>
              <a:rPr lang="fr-FR" sz="1400" b="1" dirty="0">
                <a:solidFill>
                  <a:schemeClr val="accent6">
                    <a:lumMod val="75000"/>
                  </a:schemeClr>
                </a:solidFill>
                <a:latin typeface="Arial Narrow" panose="020B0606020202030204" pitchFamily="34" charset="0"/>
              </a:rPr>
              <a:t>Attracteurs</a:t>
            </a:r>
          </a:p>
        </p:txBody>
      </p:sp>
      <p:sp>
        <p:nvSpPr>
          <p:cNvPr id="30" name="ZoneTexte 29"/>
          <p:cNvSpPr txBox="1"/>
          <p:nvPr/>
        </p:nvSpPr>
        <p:spPr>
          <a:xfrm>
            <a:off x="2033481" y="3150337"/>
            <a:ext cx="1110547" cy="307777"/>
          </a:xfrm>
          <a:prstGeom prst="rect">
            <a:avLst/>
          </a:prstGeom>
          <a:noFill/>
        </p:spPr>
        <p:txBody>
          <a:bodyPr wrap="square" rtlCol="0">
            <a:spAutoFit/>
          </a:bodyPr>
          <a:lstStyle/>
          <a:p>
            <a:pPr algn="ctr"/>
            <a:r>
              <a:rPr lang="fr-FR" sz="1400" b="1" dirty="0">
                <a:solidFill>
                  <a:srgbClr val="0000FF"/>
                </a:solidFill>
                <a:latin typeface="Arial Narrow" panose="020B0606020202030204" pitchFamily="34" charset="0"/>
              </a:rPr>
              <a:t>Repoussoirs</a:t>
            </a:r>
          </a:p>
        </p:txBody>
      </p:sp>
      <p:sp>
        <p:nvSpPr>
          <p:cNvPr id="31" name="ZoneTexte 30"/>
          <p:cNvSpPr txBox="1"/>
          <p:nvPr/>
        </p:nvSpPr>
        <p:spPr>
          <a:xfrm>
            <a:off x="6269765" y="3156204"/>
            <a:ext cx="1110547" cy="307777"/>
          </a:xfrm>
          <a:prstGeom prst="rect">
            <a:avLst/>
          </a:prstGeom>
          <a:noFill/>
        </p:spPr>
        <p:txBody>
          <a:bodyPr wrap="square" rtlCol="0">
            <a:spAutoFit/>
          </a:bodyPr>
          <a:lstStyle/>
          <a:p>
            <a:pPr algn="ctr"/>
            <a:r>
              <a:rPr lang="fr-FR" sz="1400" b="1" dirty="0">
                <a:solidFill>
                  <a:schemeClr val="accent4">
                    <a:lumMod val="75000"/>
                  </a:schemeClr>
                </a:solidFill>
                <a:latin typeface="Arial Narrow" panose="020B0606020202030204" pitchFamily="34" charset="0"/>
              </a:rPr>
              <a:t>Repoussoirs</a:t>
            </a:r>
          </a:p>
        </p:txBody>
      </p:sp>
      <p:sp>
        <p:nvSpPr>
          <p:cNvPr id="32" name="ZoneTexte 31"/>
          <p:cNvSpPr txBox="1"/>
          <p:nvPr/>
        </p:nvSpPr>
        <p:spPr>
          <a:xfrm>
            <a:off x="839772" y="2437058"/>
            <a:ext cx="2304256" cy="461665"/>
          </a:xfrm>
          <a:prstGeom prst="rect">
            <a:avLst/>
          </a:prstGeom>
          <a:noFill/>
        </p:spPr>
        <p:txBody>
          <a:bodyPr wrap="square" rtlCol="0">
            <a:spAutoFit/>
          </a:bodyPr>
          <a:lstStyle/>
          <a:p>
            <a:pPr algn="ctr"/>
            <a:r>
              <a:rPr lang="fr-FR" dirty="0"/>
              <a:t>Alternative A</a:t>
            </a:r>
          </a:p>
        </p:txBody>
      </p:sp>
      <p:sp>
        <p:nvSpPr>
          <p:cNvPr id="37" name="ZoneTexte 36"/>
          <p:cNvSpPr txBox="1"/>
          <p:nvPr/>
        </p:nvSpPr>
        <p:spPr>
          <a:xfrm>
            <a:off x="1523676" y="233410"/>
            <a:ext cx="7344816" cy="369332"/>
          </a:xfrm>
          <a:prstGeom prst="rect">
            <a:avLst/>
          </a:prstGeom>
          <a:noFill/>
        </p:spPr>
        <p:txBody>
          <a:bodyPr wrap="square" rtlCol="0">
            <a:spAutoFit/>
          </a:bodyPr>
          <a:lstStyle/>
          <a:p>
            <a:r>
              <a:rPr lang="fr-FR" sz="1800" b="1" dirty="0">
                <a:solidFill>
                  <a:schemeClr val="bg1">
                    <a:lumMod val="50000"/>
                  </a:schemeClr>
                </a:solidFill>
                <a:latin typeface="Arial" panose="020B0604020202020204" pitchFamily="34" charset="0"/>
                <a:cs typeface="Arial" panose="020B0604020202020204" pitchFamily="34" charset="0"/>
              </a:rPr>
              <a:t>Etape 3 : identifier les forces contraires</a:t>
            </a:r>
            <a:r>
              <a:rPr lang="fr-FR" b="1" dirty="0">
                <a:solidFill>
                  <a:srgbClr val="000000"/>
                </a:solidFill>
                <a:latin typeface="Arial" panose="020B0604020202020204" pitchFamily="34" charset="0"/>
                <a:cs typeface="Arial" panose="020B0604020202020204" pitchFamily="34" charset="0"/>
              </a:rPr>
              <a:t> </a:t>
            </a:r>
          </a:p>
        </p:txBody>
      </p:sp>
      <p:sp>
        <p:nvSpPr>
          <p:cNvPr id="38" name="ZoneTexte 37"/>
          <p:cNvSpPr txBox="1"/>
          <p:nvPr/>
        </p:nvSpPr>
        <p:spPr>
          <a:xfrm>
            <a:off x="107504" y="5417929"/>
            <a:ext cx="8631112" cy="1015663"/>
          </a:xfrm>
          <a:prstGeom prst="rect">
            <a:avLst/>
          </a:prstGeom>
          <a:solidFill>
            <a:schemeClr val="bg1"/>
          </a:solidFill>
          <a:ln w="38100">
            <a:solidFill>
              <a:srgbClr val="00B050"/>
            </a:solidFill>
          </a:ln>
        </p:spPr>
        <p:txBody>
          <a:bodyPr wrap="square" rtlCol="0">
            <a:spAutoFit/>
          </a:bodyPr>
          <a:lstStyle/>
          <a:p>
            <a:pPr lvl="0"/>
            <a:r>
              <a:rPr lang="fr-FR" sz="2000" i="1" dirty="0">
                <a:latin typeface="Arial Narrow" panose="020B0606020202030204" pitchFamily="34" charset="0"/>
              </a:rPr>
              <a:t>Identifier les </a:t>
            </a:r>
            <a:r>
              <a:rPr lang="fr-FR" sz="2000" b="1" i="1" dirty="0">
                <a:latin typeface="Arial Narrow" panose="020B0606020202030204" pitchFamily="34" charset="0"/>
              </a:rPr>
              <a:t>attracteurs</a:t>
            </a:r>
            <a:r>
              <a:rPr lang="fr-FR" sz="2000" i="1" dirty="0">
                <a:latin typeface="Arial Narrow" panose="020B0606020202030204" pitchFamily="34" charset="0"/>
              </a:rPr>
              <a:t>  et les </a:t>
            </a:r>
            <a:r>
              <a:rPr lang="fr-FR" sz="2000" b="1" i="1" dirty="0">
                <a:latin typeface="Arial Narrow" panose="020B0606020202030204" pitchFamily="34" charset="0"/>
              </a:rPr>
              <a:t>repoussoirs</a:t>
            </a:r>
            <a:r>
              <a:rPr lang="fr-FR" sz="2000" i="1" dirty="0">
                <a:latin typeface="Arial Narrow" panose="020B0606020202030204" pitchFamily="34" charset="0"/>
              </a:rPr>
              <a:t> de chaque alternative.</a:t>
            </a:r>
          </a:p>
          <a:p>
            <a:r>
              <a:rPr lang="fr-FR" sz="2000" i="1" dirty="0">
                <a:latin typeface="Arial Narrow" panose="020B0606020202030204" pitchFamily="34" charset="0"/>
              </a:rPr>
              <a:t>Travailler à mettre les plateaux de la balance à l’équilibre, c'est-à-dire avoir, à la fin de cette étape, </a:t>
            </a:r>
            <a:r>
              <a:rPr lang="fr-FR" sz="2000" b="1" i="1" dirty="0">
                <a:latin typeface="Arial Narrow" panose="020B0606020202030204" pitchFamily="34" charset="0"/>
              </a:rPr>
              <a:t>autant de sympathie pour A que pour B.</a:t>
            </a:r>
            <a:endParaRPr lang="fr-FR" sz="2000" i="1" dirty="0">
              <a:latin typeface="Arial Narrow" panose="020B0606020202030204" pitchFamily="34" charset="0"/>
            </a:endParaRPr>
          </a:p>
        </p:txBody>
      </p:sp>
    </p:spTree>
    <p:extLst>
      <p:ext uri="{BB962C8B-B14F-4D97-AF65-F5344CB8AC3E}">
        <p14:creationId xmlns:p14="http://schemas.microsoft.com/office/powerpoint/2010/main" val="8236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2" nodeType="withEffect">
                                  <p:stCondLst>
                                    <p:cond delay="0"/>
                                  </p:stCondLst>
                                  <p:childTnLst>
                                    <p:anim calcmode="lin" valueType="num">
                                      <p:cBhvr additive="base">
                                        <p:cTn id="6" dur="500"/>
                                        <p:tgtEl>
                                          <p:spTgt spid="38"/>
                                        </p:tgtEl>
                                        <p:attrNameLst>
                                          <p:attrName>ppt_x</p:attrName>
                                        </p:attrNameLst>
                                      </p:cBhvr>
                                      <p:tavLst>
                                        <p:tav tm="0">
                                          <p:val>
                                            <p:strVal val="ppt_x"/>
                                          </p:val>
                                        </p:tav>
                                        <p:tav tm="100000">
                                          <p:val>
                                            <p:strVal val="ppt_x"/>
                                          </p:val>
                                        </p:tav>
                                      </p:tavLst>
                                    </p:anim>
                                    <p:anim calcmode="lin" valueType="num">
                                      <p:cBhvr additive="base">
                                        <p:cTn id="7" dur="500"/>
                                        <p:tgtEl>
                                          <p:spTgt spid="38"/>
                                        </p:tgtEl>
                                        <p:attrNameLst>
                                          <p:attrName>ppt_y</p:attrName>
                                        </p:attrNameLst>
                                      </p:cBhvr>
                                      <p:tavLst>
                                        <p:tav tm="0">
                                          <p:val>
                                            <p:strVal val="ppt_y"/>
                                          </p:val>
                                        </p:tav>
                                        <p:tav tm="100000">
                                          <p:val>
                                            <p:strVal val="1+ppt_h/2"/>
                                          </p:val>
                                        </p:tav>
                                      </p:tavLst>
                                    </p:anim>
                                    <p:set>
                                      <p:cBhvr>
                                        <p:cTn id="8" dur="1" fill="hold">
                                          <p:stCondLst>
                                            <p:cond delay="499"/>
                                          </p:stCondLst>
                                        </p:cTn>
                                        <p:tgtEl>
                                          <p:spTgt spid="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8"/>
                                        </p:tgtEl>
                                      </p:cBhvr>
                                    </p:animEffect>
                                    <p:set>
                                      <p:cBhvr>
                                        <p:cTn id="18"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5" name="ZoneTexte 4"/>
          <p:cNvSpPr txBox="1"/>
          <p:nvPr/>
        </p:nvSpPr>
        <p:spPr>
          <a:xfrm>
            <a:off x="1503123" y="321911"/>
            <a:ext cx="7277246" cy="553998"/>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Etape 4 : délibérer</a:t>
            </a:r>
            <a:endParaRPr lang="fr-FR" dirty="0">
              <a:solidFill>
                <a:srgbClr val="3366FF"/>
              </a:solidFill>
              <a:latin typeface="Arial" panose="020B0604020202020204" pitchFamily="34" charset="0"/>
              <a:cs typeface="Arial" panose="020B0604020202020204" pitchFamily="34" charset="0"/>
            </a:endParaRPr>
          </a:p>
        </p:txBody>
      </p:sp>
      <p:sp>
        <p:nvSpPr>
          <p:cNvPr id="11" name="ZoneTexte 10"/>
          <p:cNvSpPr txBox="1"/>
          <p:nvPr/>
        </p:nvSpPr>
        <p:spPr>
          <a:xfrm>
            <a:off x="1503123" y="1747055"/>
            <a:ext cx="6853952" cy="4031873"/>
          </a:xfrm>
          <a:prstGeom prst="rect">
            <a:avLst/>
          </a:prstGeom>
          <a:noFill/>
        </p:spPr>
        <p:txBody>
          <a:bodyPr wrap="square" rtlCol="0">
            <a:spAutoFit/>
          </a:bodyPr>
          <a:lstStyle/>
          <a:p>
            <a:r>
              <a:rPr lang="fr-FR" sz="2000" dirty="0">
                <a:latin typeface="Arial"/>
                <a:cs typeface="Arial"/>
              </a:rPr>
              <a:t>Prendre un recul suffisant pour instruire un « procès intérieur ». </a:t>
            </a:r>
          </a:p>
          <a:p>
            <a:endParaRPr lang="fr-FR" sz="2000" dirty="0">
              <a:latin typeface="Arial"/>
              <a:cs typeface="Arial"/>
            </a:endParaRPr>
          </a:p>
          <a:p>
            <a:r>
              <a:rPr lang="fr-FR" sz="2000" dirty="0">
                <a:latin typeface="Arial"/>
                <a:cs typeface="Arial"/>
              </a:rPr>
              <a:t>Si à la fin de la phase 3 une issue se dégage avec évidence : la choisir.</a:t>
            </a:r>
          </a:p>
          <a:p>
            <a:r>
              <a:rPr lang="fr-FR" sz="2000" dirty="0">
                <a:latin typeface="Arial"/>
                <a:cs typeface="Arial"/>
              </a:rPr>
              <a:t> </a:t>
            </a:r>
          </a:p>
          <a:p>
            <a:r>
              <a:rPr lang="fr-FR" sz="2000" dirty="0">
                <a:latin typeface="Arial"/>
                <a:cs typeface="Arial"/>
              </a:rPr>
              <a:t>Si aucune issue ne se dégage avec évidence :</a:t>
            </a:r>
          </a:p>
          <a:p>
            <a:r>
              <a:rPr lang="fr-FR" sz="2000" dirty="0">
                <a:latin typeface="Arial"/>
                <a:cs typeface="Arial"/>
              </a:rPr>
              <a:t>utiliser </a:t>
            </a:r>
            <a:r>
              <a:rPr lang="fr-FR" sz="2000" b="1" dirty="0">
                <a:latin typeface="Arial"/>
                <a:cs typeface="Arial"/>
              </a:rPr>
              <a:t>l’intelligence émotionnelle </a:t>
            </a:r>
            <a:r>
              <a:rPr lang="fr-FR" sz="2000" dirty="0">
                <a:latin typeface="Arial"/>
                <a:cs typeface="Arial"/>
              </a:rPr>
              <a:t>pour avancer et pouvoir poursuivre l’exercice. Observer ce que je ressens durablement lorsque je me tiens dans chacune des options énoncées. </a:t>
            </a:r>
          </a:p>
          <a:p>
            <a:endParaRPr lang="fr-FR" dirty="0"/>
          </a:p>
          <a:p>
            <a:endParaRPr lang="fr-FR" dirty="0"/>
          </a:p>
        </p:txBody>
      </p:sp>
    </p:spTree>
    <p:extLst>
      <p:ext uri="{BB962C8B-B14F-4D97-AF65-F5344CB8AC3E}">
        <p14:creationId xmlns:p14="http://schemas.microsoft.com/office/powerpoint/2010/main" val="13706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endParaRPr lang="fr-FR" dirty="0"/>
          </a:p>
        </p:txBody>
      </p:sp>
      <p:sp>
        <p:nvSpPr>
          <p:cNvPr id="11" name="ZoneTexte 10"/>
          <p:cNvSpPr txBox="1"/>
          <p:nvPr/>
        </p:nvSpPr>
        <p:spPr>
          <a:xfrm>
            <a:off x="1096206" y="1472050"/>
            <a:ext cx="7302675" cy="4370427"/>
          </a:xfrm>
          <a:prstGeom prst="rect">
            <a:avLst/>
          </a:prstGeom>
          <a:noFill/>
        </p:spPr>
        <p:txBody>
          <a:bodyPr wrap="square" rtlCol="0">
            <a:spAutoFit/>
          </a:bodyPr>
          <a:lstStyle/>
          <a:p>
            <a:pPr marL="342900" indent="-342900">
              <a:buFont typeface="Courier New" panose="02070309020205020404" pitchFamily="49" charset="0"/>
              <a:buChar char="o"/>
            </a:pPr>
            <a:r>
              <a:rPr lang="fr-FR" sz="2000" b="1" dirty="0">
                <a:solidFill>
                  <a:srgbClr val="C00000"/>
                </a:solidFill>
                <a:latin typeface="Arial"/>
                <a:cs typeface="Arial"/>
              </a:rPr>
              <a:t>Trancher</a:t>
            </a:r>
            <a:r>
              <a:rPr lang="fr-FR" sz="2000" dirty="0">
                <a:solidFill>
                  <a:srgbClr val="C00000"/>
                </a:solidFill>
                <a:latin typeface="Arial"/>
                <a:cs typeface="Arial"/>
              </a:rPr>
              <a:t> </a:t>
            </a:r>
          </a:p>
          <a:p>
            <a:r>
              <a:rPr lang="fr-FR" sz="2000" dirty="0">
                <a:latin typeface="Arial"/>
                <a:cs typeface="Arial"/>
              </a:rPr>
              <a:t>	mais ne pas s’engager immédiatement dans la mise en  	œuvre</a:t>
            </a:r>
          </a:p>
          <a:p>
            <a:pPr marL="342900" indent="-342900">
              <a:buFont typeface="Courier New" panose="02070309020205020404" pitchFamily="49" charset="0"/>
              <a:buChar char="o"/>
            </a:pPr>
            <a:endParaRPr lang="fr-FR" sz="2000" dirty="0">
              <a:latin typeface="Arial"/>
              <a:cs typeface="Arial"/>
            </a:endParaRPr>
          </a:p>
          <a:p>
            <a:pPr marL="342900" indent="-342900">
              <a:buFont typeface="Courier New" panose="02070309020205020404" pitchFamily="49" charset="0"/>
              <a:buChar char="o"/>
            </a:pPr>
            <a:r>
              <a:rPr lang="fr-FR" sz="2000" b="1" dirty="0">
                <a:solidFill>
                  <a:srgbClr val="C00000"/>
                </a:solidFill>
                <a:latin typeface="Arial"/>
                <a:cs typeface="Arial"/>
              </a:rPr>
              <a:t>Terminer</a:t>
            </a:r>
            <a:r>
              <a:rPr lang="fr-FR" sz="2000" dirty="0">
                <a:solidFill>
                  <a:srgbClr val="3366FF"/>
                </a:solidFill>
                <a:latin typeface="Arial"/>
                <a:cs typeface="Arial"/>
              </a:rPr>
              <a:t> </a:t>
            </a:r>
            <a:r>
              <a:rPr lang="fr-FR" sz="2000" dirty="0">
                <a:latin typeface="Arial"/>
                <a:cs typeface="Arial"/>
              </a:rPr>
              <a:t>la phase précédente </a:t>
            </a:r>
            <a:r>
              <a:rPr lang="fr-FR" sz="2000" b="1" dirty="0">
                <a:latin typeface="Arial"/>
                <a:cs typeface="Arial"/>
              </a:rPr>
              <a:t>par une décision </a:t>
            </a:r>
            <a:r>
              <a:rPr lang="fr-FR" sz="2000" dirty="0">
                <a:latin typeface="Arial"/>
                <a:cs typeface="Arial"/>
              </a:rPr>
              <a:t>qui engage, puis </a:t>
            </a:r>
            <a:r>
              <a:rPr lang="fr-FR" sz="2000" b="1" dirty="0">
                <a:latin typeface="Arial"/>
                <a:cs typeface="Arial"/>
              </a:rPr>
              <a:t>écouter</a:t>
            </a:r>
            <a:r>
              <a:rPr lang="fr-FR" sz="2000" dirty="0">
                <a:latin typeface="Arial"/>
                <a:cs typeface="Arial"/>
              </a:rPr>
              <a:t> comment cela se confirme - pas forcément immédiatement - dans un avenir proche.</a:t>
            </a:r>
          </a:p>
          <a:p>
            <a:pPr marL="342900" indent="-342900">
              <a:buFont typeface="Courier New" panose="02070309020205020404" pitchFamily="49" charset="0"/>
              <a:buChar char="o"/>
            </a:pPr>
            <a:endParaRPr lang="fr-FR" sz="2000" dirty="0">
              <a:latin typeface="Arial"/>
              <a:cs typeface="Arial"/>
            </a:endParaRPr>
          </a:p>
          <a:p>
            <a:pPr marL="342900" indent="-342900">
              <a:buFont typeface="Courier New" panose="02070309020205020404" pitchFamily="49" charset="0"/>
              <a:buChar char="o"/>
            </a:pPr>
            <a:r>
              <a:rPr lang="fr-FR" sz="2000" b="1" dirty="0">
                <a:solidFill>
                  <a:srgbClr val="C00000"/>
                </a:solidFill>
                <a:latin typeface="Arial"/>
                <a:cs typeface="Arial"/>
              </a:rPr>
              <a:t>Les</a:t>
            </a:r>
            <a:r>
              <a:rPr lang="fr-FR" sz="2000" dirty="0">
                <a:solidFill>
                  <a:srgbClr val="C00000"/>
                </a:solidFill>
                <a:latin typeface="Arial"/>
                <a:cs typeface="Arial"/>
              </a:rPr>
              <a:t> </a:t>
            </a:r>
            <a:r>
              <a:rPr lang="fr-FR" sz="2000" b="1" dirty="0">
                <a:solidFill>
                  <a:srgbClr val="C00000"/>
                </a:solidFill>
                <a:latin typeface="Arial"/>
                <a:cs typeface="Arial"/>
              </a:rPr>
              <a:t>confirmations</a:t>
            </a:r>
            <a:r>
              <a:rPr lang="fr-FR" sz="2000" dirty="0">
                <a:solidFill>
                  <a:srgbClr val="C00000"/>
                </a:solidFill>
                <a:latin typeface="Arial"/>
                <a:cs typeface="Arial"/>
              </a:rPr>
              <a:t> </a:t>
            </a:r>
            <a:r>
              <a:rPr lang="fr-FR" sz="2000" dirty="0">
                <a:latin typeface="Arial"/>
                <a:cs typeface="Arial"/>
              </a:rPr>
              <a:t>sont de trois ordres : </a:t>
            </a:r>
          </a:p>
          <a:p>
            <a:pPr marL="800100" lvl="1" indent="-342900">
              <a:buFont typeface="Courier New" panose="02070309020205020404" pitchFamily="49" charset="0"/>
              <a:buChar char="o"/>
            </a:pPr>
            <a:r>
              <a:rPr lang="fr-FR" sz="2000" dirty="0">
                <a:latin typeface="Arial"/>
                <a:cs typeface="Arial"/>
              </a:rPr>
              <a:t>Intérieures : l’élan demeure durablement</a:t>
            </a:r>
          </a:p>
          <a:p>
            <a:pPr marL="800100" lvl="1" indent="-342900">
              <a:buFont typeface="Courier New" panose="02070309020205020404" pitchFamily="49" charset="0"/>
              <a:buChar char="o"/>
            </a:pPr>
            <a:r>
              <a:rPr lang="fr-FR" sz="2000" dirty="0">
                <a:latin typeface="Arial"/>
                <a:cs typeface="Arial"/>
              </a:rPr>
              <a:t>Relationnelles : des personnes me connaissant bien approuvent mon choix</a:t>
            </a:r>
          </a:p>
          <a:p>
            <a:pPr marL="800100" lvl="1" indent="-342900">
              <a:buFont typeface="Courier New" panose="02070309020205020404" pitchFamily="49" charset="0"/>
              <a:buChar char="o"/>
            </a:pPr>
            <a:r>
              <a:rPr lang="fr-FR" sz="2000" dirty="0">
                <a:latin typeface="Arial"/>
                <a:cs typeface="Arial"/>
              </a:rPr>
              <a:t>Concrètes : c’est opportun, pertinent et surtout faisable </a:t>
            </a:r>
          </a:p>
          <a:p>
            <a:pPr marL="446087"/>
            <a:endParaRPr lang="fr-FR" dirty="0"/>
          </a:p>
        </p:txBody>
      </p:sp>
      <p:sp>
        <p:nvSpPr>
          <p:cNvPr id="12" name="ZoneTexte 11"/>
          <p:cNvSpPr txBox="1"/>
          <p:nvPr/>
        </p:nvSpPr>
        <p:spPr>
          <a:xfrm>
            <a:off x="1096206" y="275013"/>
            <a:ext cx="7445448" cy="553998"/>
          </a:xfrm>
          <a:prstGeom prst="rect">
            <a:avLst/>
          </a:prstGeom>
          <a:noFill/>
        </p:spPr>
        <p:txBody>
          <a:bodyPr wrap="square" rtlCol="0">
            <a:spAutoFit/>
          </a:bodyPr>
          <a:lstStyle/>
          <a:p>
            <a:r>
              <a:rPr lang="fr-FR" sz="3000" b="1" dirty="0">
                <a:solidFill>
                  <a:schemeClr val="bg1">
                    <a:lumMod val="50000"/>
                  </a:schemeClr>
                </a:solidFill>
                <a:latin typeface="Arial" panose="020B0604020202020204" pitchFamily="34" charset="0"/>
                <a:cs typeface="Arial" panose="020B0604020202020204" pitchFamily="34" charset="0"/>
              </a:rPr>
              <a:t>Etape 5 : choix et confirmation du choix </a:t>
            </a:r>
            <a:endParaRPr lang="fr-FR" dirty="0">
              <a:solidFill>
                <a:srgbClr val="3366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20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C0A53-DF3B-86D3-9A6D-FCAAFFD558DA}"/>
              </a:ext>
            </a:extLst>
          </p:cNvPr>
          <p:cNvSpPr>
            <a:spLocks noGrp="1"/>
          </p:cNvSpPr>
          <p:nvPr>
            <p:ph type="title"/>
          </p:nvPr>
        </p:nvSpPr>
        <p:spPr>
          <a:xfrm>
            <a:off x="1942416" y="375277"/>
            <a:ext cx="6838330" cy="1322893"/>
          </a:xfrm>
        </p:spPr>
        <p:txBody>
          <a:bodyPr>
            <a:normAutofit fontScale="90000"/>
          </a:bodyPr>
          <a:lstStyle/>
          <a:p>
            <a:r>
              <a:rPr lang="fr-FR" sz="3100" dirty="0"/>
              <a:t>Michel RONDET, </a:t>
            </a:r>
            <a:r>
              <a:rPr lang="fr-FR" sz="3100" dirty="0" err="1"/>
              <a:t>sj</a:t>
            </a:r>
            <a:r>
              <a:rPr lang="fr-FR" sz="3100" dirty="0"/>
              <a:t> </a:t>
            </a:r>
            <a:br>
              <a:rPr lang="fr-FR" sz="3100" dirty="0"/>
            </a:br>
            <a:r>
              <a:rPr lang="fr-FR" sz="2700" dirty="0"/>
              <a:t>« Dieu a-t-il une volonté particulière sur chacun de nous ? »</a:t>
            </a:r>
          </a:p>
        </p:txBody>
      </p:sp>
      <p:sp>
        <p:nvSpPr>
          <p:cNvPr id="3" name="Espace réservé du contenu 2">
            <a:extLst>
              <a:ext uri="{FF2B5EF4-FFF2-40B4-BE49-F238E27FC236}">
                <a16:creationId xmlns:a16="http://schemas.microsoft.com/office/drawing/2014/main" id="{F81E553C-02DD-1BAB-CB66-5F444A4D54C2}"/>
              </a:ext>
            </a:extLst>
          </p:cNvPr>
          <p:cNvSpPr>
            <a:spLocks noGrp="1"/>
          </p:cNvSpPr>
          <p:nvPr>
            <p:ph idx="1"/>
          </p:nvPr>
        </p:nvSpPr>
        <p:spPr>
          <a:xfrm>
            <a:off x="1942416" y="2111829"/>
            <a:ext cx="6591985" cy="3777622"/>
          </a:xfrm>
        </p:spPr>
        <p:txBody>
          <a:bodyPr>
            <a:normAutofit/>
          </a:bodyPr>
          <a:lstStyle/>
          <a:p>
            <a:r>
              <a:rPr lang="fr-FR" sz="2400" dirty="0"/>
              <a:t>Ce que Dieu attend de toi, ce n’est pas que tu choisisses telle ou telle voie qu’il aurait prévue de toute éternité pour toi, c’est que tu inventes aujourd’hui ta réponse  à sa présence et à son appel.</a:t>
            </a:r>
          </a:p>
          <a:p>
            <a:r>
              <a:rPr lang="fr-FR" sz="2400" dirty="0"/>
              <a:t>Dieu n’a d’autre désir que de consacrer notre liberté.</a:t>
            </a:r>
          </a:p>
        </p:txBody>
      </p:sp>
    </p:spTree>
    <p:extLst>
      <p:ext uri="{BB962C8B-B14F-4D97-AF65-F5344CB8AC3E}">
        <p14:creationId xmlns:p14="http://schemas.microsoft.com/office/powerpoint/2010/main" val="395577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D520B-A4F7-969C-C1C3-51E8FC89FAFF}"/>
              </a:ext>
            </a:extLst>
          </p:cNvPr>
          <p:cNvSpPr>
            <a:spLocks noGrp="1"/>
          </p:cNvSpPr>
          <p:nvPr>
            <p:ph type="title"/>
          </p:nvPr>
        </p:nvSpPr>
        <p:spPr/>
        <p:txBody>
          <a:bodyPr/>
          <a:lstStyle/>
          <a:p>
            <a:r>
              <a:rPr lang="fr-FR" i="1" dirty="0">
                <a:effectLst/>
              </a:rPr>
              <a:t>Principe et fondement</a:t>
            </a:r>
            <a:endParaRPr lang="fr-FR" dirty="0"/>
          </a:p>
        </p:txBody>
      </p:sp>
      <p:sp>
        <p:nvSpPr>
          <p:cNvPr id="3" name="Espace réservé du contenu 2">
            <a:extLst>
              <a:ext uri="{FF2B5EF4-FFF2-40B4-BE49-F238E27FC236}">
                <a16:creationId xmlns:a16="http://schemas.microsoft.com/office/drawing/2014/main" id="{D3CC6C85-521C-0287-8B61-00378AF2C91E}"/>
              </a:ext>
            </a:extLst>
          </p:cNvPr>
          <p:cNvSpPr>
            <a:spLocks noGrp="1"/>
          </p:cNvSpPr>
          <p:nvPr>
            <p:ph idx="1"/>
          </p:nvPr>
        </p:nvSpPr>
        <p:spPr>
          <a:xfrm>
            <a:off x="1716066" y="1440493"/>
            <a:ext cx="7027101" cy="4793397"/>
          </a:xfrm>
        </p:spPr>
        <p:txBody>
          <a:bodyPr>
            <a:normAutofit/>
          </a:bodyPr>
          <a:lstStyle/>
          <a:p>
            <a:r>
              <a:rPr lang="fr-FR" i="1" dirty="0"/>
              <a:t>L'homme a été créé à cette fin qu'il loue le Seigneur, son Dieu, qu'il le révère et le servant sauve son âme. Or, les autres choses placées sur la terre sont créées en vue de l'homme afin de l'aider à atteindre le but pour lequel il a été créé. Il s'ensuit que l'homme doit user de ces choses dans la mesure où elles l'aident à sa fin et qu'il doit s'en dégager dans la mesure où elles sont un obstacle à cette fin : c'est pourquoi il est nécessaire que nous nous fassions indifférents à l'égard de toutes les choses créées, autant que cela est permis à la liberté de notre libre arbitre et ne lui est pas défendu, à ce point, de notre part, de ne pas vouloir la santé plutôt que la maladie, les richesses plutôt que la pauvreté, l'honneur plutôt que l'ignominie, une longue vie plutôt qu'une vie courte et de la même manière pour tout le reste, désirant et choisissant uniquement les choses qui nous aident davantage à acquérir la fin pour laquelle nous avons été créés. </a:t>
            </a:r>
            <a:endParaRPr lang="fr-FR" dirty="0"/>
          </a:p>
        </p:txBody>
      </p:sp>
    </p:spTree>
    <p:extLst>
      <p:ext uri="{BB962C8B-B14F-4D97-AF65-F5344CB8AC3E}">
        <p14:creationId xmlns:p14="http://schemas.microsoft.com/office/powerpoint/2010/main" val="14229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A2C4B-0551-E901-A4F3-F86DD506270E}"/>
              </a:ext>
            </a:extLst>
          </p:cNvPr>
          <p:cNvSpPr>
            <a:spLocks noGrp="1"/>
          </p:cNvSpPr>
          <p:nvPr>
            <p:ph type="title"/>
          </p:nvPr>
        </p:nvSpPr>
        <p:spPr/>
        <p:txBody>
          <a:bodyPr/>
          <a:lstStyle/>
          <a:p>
            <a:endParaRPr lang="fr-FR"/>
          </a:p>
        </p:txBody>
      </p:sp>
      <p:graphicFrame>
        <p:nvGraphicFramePr>
          <p:cNvPr id="4" name="Espace réservé du contenu 3">
            <a:extLst>
              <a:ext uri="{FF2B5EF4-FFF2-40B4-BE49-F238E27FC236}">
                <a16:creationId xmlns:a16="http://schemas.microsoft.com/office/drawing/2014/main" id="{4F6FA36B-C35D-32C2-6050-1F4FC8974554}"/>
              </a:ext>
            </a:extLst>
          </p:cNvPr>
          <p:cNvGraphicFramePr>
            <a:graphicFrameLocks noGrp="1"/>
          </p:cNvGraphicFramePr>
          <p:nvPr>
            <p:ph idx="1"/>
            <p:extLst>
              <p:ext uri="{D42A27DB-BD31-4B8C-83A1-F6EECF244321}">
                <p14:modId xmlns:p14="http://schemas.microsoft.com/office/powerpoint/2010/main" val="1085143710"/>
              </p:ext>
            </p:extLst>
          </p:nvPr>
        </p:nvGraphicFramePr>
        <p:xfrm>
          <a:off x="1565753" y="624110"/>
          <a:ext cx="7465512" cy="5212080"/>
        </p:xfrm>
        <a:graphic>
          <a:graphicData uri="http://schemas.openxmlformats.org/drawingml/2006/table">
            <a:tbl>
              <a:tblPr firstRow="1" bandRow="1">
                <a:tableStyleId>{5C22544A-7EE6-4342-B048-85BDC9FD1C3A}</a:tableStyleId>
              </a:tblPr>
              <a:tblGrid>
                <a:gridCol w="2425162">
                  <a:extLst>
                    <a:ext uri="{9D8B030D-6E8A-4147-A177-3AD203B41FA5}">
                      <a16:colId xmlns:a16="http://schemas.microsoft.com/office/drawing/2014/main" val="3314444642"/>
                    </a:ext>
                  </a:extLst>
                </a:gridCol>
                <a:gridCol w="2425162">
                  <a:extLst>
                    <a:ext uri="{9D8B030D-6E8A-4147-A177-3AD203B41FA5}">
                      <a16:colId xmlns:a16="http://schemas.microsoft.com/office/drawing/2014/main" val="4072106219"/>
                    </a:ext>
                  </a:extLst>
                </a:gridCol>
                <a:gridCol w="2615188">
                  <a:extLst>
                    <a:ext uri="{9D8B030D-6E8A-4147-A177-3AD203B41FA5}">
                      <a16:colId xmlns:a16="http://schemas.microsoft.com/office/drawing/2014/main" val="320214873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srgbClr val="000090"/>
                          </a:solidFill>
                        </a:rPr>
                        <a:t>QU’EST-CE QUE   J’AI FAIT ? </a:t>
                      </a:r>
                      <a:endParaRPr lang="fr-FR" b="1" i="1" dirty="0">
                        <a:solidFill>
                          <a:srgbClr val="00009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baseline="0" dirty="0">
                          <a:solidFill>
                            <a:srgbClr val="000090"/>
                          </a:solidFill>
                        </a:rPr>
                        <a:t>QU’EST-CE QUE     </a:t>
                      </a:r>
                      <a:r>
                        <a:rPr lang="fr-FR" b="1" baseline="0" dirty="0" err="1">
                          <a:solidFill>
                            <a:srgbClr val="000090"/>
                          </a:solidFill>
                        </a:rPr>
                        <a:t>çA</a:t>
                      </a:r>
                      <a:r>
                        <a:rPr lang="fr-FR" b="1" baseline="0" dirty="0">
                          <a:solidFill>
                            <a:srgbClr val="000090"/>
                          </a:solidFill>
                        </a:rPr>
                        <a:t> M’A FAIT ?</a:t>
                      </a:r>
                      <a:endParaRPr lang="fr-FR" b="1" i="1" dirty="0">
                        <a:solidFill>
                          <a:srgbClr val="00009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a:solidFill>
                            <a:srgbClr val="000090"/>
                          </a:solidFill>
                        </a:rPr>
                        <a:t>QU’EST-CE QUE      J’EN FAIS ?</a:t>
                      </a:r>
                      <a:endParaRPr lang="fr-FR" b="1" i="1" dirty="0">
                        <a:solidFill>
                          <a:srgbClr val="000090"/>
                        </a:solidFill>
                      </a:endParaRPr>
                    </a:p>
                  </a:txBody>
                  <a:tcPr/>
                </a:tc>
                <a:extLst>
                  <a:ext uri="{0D108BD9-81ED-4DB2-BD59-A6C34878D82A}">
                    <a16:rowId xmlns:a16="http://schemas.microsoft.com/office/drawing/2014/main" val="3336688851"/>
                  </a:ext>
                </a:extLst>
              </a:tr>
              <a:tr h="370840">
                <a:tc>
                  <a:txBody>
                    <a:bodyPr/>
                    <a:lstStyle/>
                    <a:p>
                      <a:r>
                        <a:rPr lang="fr-FR" sz="1800" b="0" kern="1200" dirty="0">
                          <a:solidFill>
                            <a:schemeClr val="dk1"/>
                          </a:solidFill>
                          <a:effectLst/>
                          <a:latin typeface="+mn-lt"/>
                          <a:ea typeface="+mn-ea"/>
                          <a:cs typeface="+mn-cs"/>
                        </a:rPr>
                        <a:t>Une expérience, </a:t>
                      </a:r>
                    </a:p>
                    <a:p>
                      <a:r>
                        <a:rPr lang="fr-FR" sz="1800" b="0" kern="1200" dirty="0">
                          <a:solidFill>
                            <a:schemeClr val="dk1"/>
                          </a:solidFill>
                          <a:effectLst/>
                          <a:latin typeface="+mn-lt"/>
                          <a:ea typeface="+mn-ea"/>
                          <a:cs typeface="+mn-cs"/>
                        </a:rPr>
                        <a:t>une situation vécue</a:t>
                      </a:r>
                      <a:r>
                        <a:rPr lang="fr-FR" b="0" dirty="0">
                          <a:effectLst/>
                        </a:rPr>
                        <a:t> </a:t>
                      </a:r>
                      <a:endParaRPr lang="fr-FR" b="0" dirty="0"/>
                    </a:p>
                  </a:txBody>
                  <a:tcPr/>
                </a:tc>
                <a:tc>
                  <a:txBody>
                    <a:bodyPr/>
                    <a:lstStyle/>
                    <a:p>
                      <a:r>
                        <a:rPr lang="fr-FR" sz="1800" b="0" kern="1200" dirty="0">
                          <a:solidFill>
                            <a:schemeClr val="dk1"/>
                          </a:solidFill>
                          <a:effectLst/>
                          <a:latin typeface="+mn-lt"/>
                          <a:ea typeface="+mn-ea"/>
                          <a:cs typeface="+mn-cs"/>
                        </a:rPr>
                        <a:t>Ce que cela dit de moi : </a:t>
                      </a:r>
                      <a:r>
                        <a:rPr lang="fr-FR" sz="1800" b="0" i="1" kern="1200" dirty="0">
                          <a:solidFill>
                            <a:schemeClr val="dk1"/>
                          </a:solidFill>
                          <a:effectLst/>
                          <a:latin typeface="+mn-lt"/>
                          <a:ea typeface="+mn-ea"/>
                          <a:cs typeface="+mn-cs"/>
                        </a:rPr>
                        <a:t>qui je suis, mes fonctionnements actuels, ce qui fait sens, ce qui est essentiel pour moi</a:t>
                      </a:r>
                      <a:endParaRPr lang="fr-FR" b="0" dirty="0"/>
                    </a:p>
                  </a:txBody>
                  <a:tcPr/>
                </a:tc>
                <a:tc>
                  <a:txBody>
                    <a:bodyPr/>
                    <a:lstStyle/>
                    <a:p>
                      <a:r>
                        <a:rPr lang="fr-FR" sz="1800" b="0" kern="1200" dirty="0">
                          <a:solidFill>
                            <a:schemeClr val="dk1"/>
                          </a:solidFill>
                          <a:effectLst/>
                          <a:latin typeface="+mn-lt"/>
                          <a:ea typeface="+mn-ea"/>
                          <a:cs typeface="+mn-cs"/>
                        </a:rPr>
                        <a:t>Lien éventuel </a:t>
                      </a:r>
                      <a:r>
                        <a:rPr lang="fr-FR" sz="1800" b="0" i="1" kern="1200" dirty="0">
                          <a:solidFill>
                            <a:schemeClr val="dk1"/>
                          </a:solidFill>
                          <a:effectLst/>
                          <a:latin typeface="+mn-lt"/>
                          <a:ea typeface="+mn-ea"/>
                          <a:cs typeface="+mn-cs"/>
                        </a:rPr>
                        <a:t>avec ma finalité de vie, mes qualités / mes attitudes pour envisager l’avenir</a:t>
                      </a:r>
                      <a:endParaRPr lang="fr-FR" b="0" dirty="0"/>
                    </a:p>
                    <a:p>
                      <a:endParaRPr lang="fr-FR" dirty="0"/>
                    </a:p>
                  </a:txBody>
                  <a:tcPr/>
                </a:tc>
                <a:extLst>
                  <a:ext uri="{0D108BD9-81ED-4DB2-BD59-A6C34878D82A}">
                    <a16:rowId xmlns:a16="http://schemas.microsoft.com/office/drawing/2014/main" val="1956158660"/>
                  </a:ext>
                </a:extLst>
              </a:tr>
              <a:tr h="370840">
                <a:tc>
                  <a:txBody>
                    <a:bodyPr/>
                    <a:lstStyle/>
                    <a:p>
                      <a:r>
                        <a:rPr lang="fr-FR" i="1" dirty="0">
                          <a:solidFill>
                            <a:srgbClr val="000090"/>
                          </a:solidFill>
                        </a:rPr>
                        <a:t>Mes émotions</a:t>
                      </a:r>
                    </a:p>
                    <a:p>
                      <a:r>
                        <a:rPr lang="fr-FR" i="1" dirty="0">
                          <a:solidFill>
                            <a:srgbClr val="000090"/>
                          </a:solidFill>
                        </a:rPr>
                        <a:t>Les empreintes laissées en moi par cette-s expériences </a:t>
                      </a:r>
                    </a:p>
                    <a:p>
                      <a:endParaRPr lang="fr-FR" dirty="0"/>
                    </a:p>
                  </a:txBody>
                  <a:tcPr/>
                </a:tc>
                <a:tc>
                  <a:txBody>
                    <a:bodyPr/>
                    <a:lstStyle/>
                    <a:p>
                      <a:r>
                        <a:rPr lang="fr-FR" i="1" dirty="0">
                          <a:solidFill>
                            <a:srgbClr val="000090"/>
                          </a:solidFill>
                        </a:rPr>
                        <a:t>Qu’ai-je appris sur moi que je ne soupçonnais pas ? </a:t>
                      </a:r>
                    </a:p>
                    <a:p>
                      <a:endParaRPr lang="fr-FR" i="1" dirty="0">
                        <a:solidFill>
                          <a:srgbClr val="000090"/>
                        </a:solidFill>
                      </a:endParaRPr>
                    </a:p>
                    <a:p>
                      <a:r>
                        <a:rPr lang="fr-FR" i="1" dirty="0">
                          <a:solidFill>
                            <a:srgbClr val="000090"/>
                          </a:solidFill>
                        </a:rPr>
                        <a:t>Quel(s)</a:t>
                      </a:r>
                      <a:r>
                        <a:rPr lang="fr-FR" i="1" baseline="0" dirty="0">
                          <a:solidFill>
                            <a:srgbClr val="000090"/>
                          </a:solidFill>
                        </a:rPr>
                        <a:t> est (sont) le(s) moteur(s) de mon désir profond ? Ce qui me met en mouvement ? </a:t>
                      </a:r>
                    </a:p>
                    <a:p>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a:solidFill>
                            <a:srgbClr val="000090"/>
                          </a:solidFill>
                        </a:rPr>
                        <a:t>En quoi ce que j’ai découvert peut-il m’aider dans la démarche de détermination que je mène cette année ? </a:t>
                      </a:r>
                    </a:p>
                    <a:p>
                      <a:endParaRPr lang="fr-FR" dirty="0"/>
                    </a:p>
                  </a:txBody>
                  <a:tcPr/>
                </a:tc>
                <a:extLst>
                  <a:ext uri="{0D108BD9-81ED-4DB2-BD59-A6C34878D82A}">
                    <a16:rowId xmlns:a16="http://schemas.microsoft.com/office/drawing/2014/main" val="829548980"/>
                  </a:ext>
                </a:extLst>
              </a:tr>
            </a:tbl>
          </a:graphicData>
        </a:graphic>
      </p:graphicFrame>
    </p:spTree>
    <p:extLst>
      <p:ext uri="{BB962C8B-B14F-4D97-AF65-F5344CB8AC3E}">
        <p14:creationId xmlns:p14="http://schemas.microsoft.com/office/powerpoint/2010/main" val="70421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Expériences et émotions</a:t>
            </a:r>
          </a:p>
        </p:txBody>
      </p:sp>
      <p:sp>
        <p:nvSpPr>
          <p:cNvPr id="3" name="Espace réservé du contenu 2"/>
          <p:cNvSpPr>
            <a:spLocks noGrp="1"/>
          </p:cNvSpPr>
          <p:nvPr>
            <p:ph idx="1"/>
          </p:nvPr>
        </p:nvSpPr>
        <p:spPr>
          <a:xfrm>
            <a:off x="1127342" y="1600200"/>
            <a:ext cx="7774055" cy="4525963"/>
          </a:xfrm>
        </p:spPr>
        <p:txBody>
          <a:bodyPr>
            <a:normAutofit fontScale="77500" lnSpcReduction="20000"/>
          </a:bodyPr>
          <a:lstStyle/>
          <a:p>
            <a:pPr algn="just"/>
            <a:r>
              <a:rPr lang="fr-FR" sz="2800" dirty="0">
                <a:latin typeface="Arial"/>
                <a:cs typeface="Arial"/>
              </a:rPr>
              <a:t>La relecture permet de prendre conscience des émotions qui nous habitent lorsque nous vivons tel ou tel évènement, questionnement.</a:t>
            </a:r>
          </a:p>
          <a:p>
            <a:pPr marL="0" indent="0" algn="just">
              <a:buNone/>
            </a:pPr>
            <a:endParaRPr lang="fr-FR" sz="1800" dirty="0">
              <a:latin typeface="Arial"/>
              <a:cs typeface="Arial"/>
            </a:endParaRPr>
          </a:p>
          <a:p>
            <a:pPr algn="just"/>
            <a:r>
              <a:rPr lang="fr-FR" sz="2800" dirty="0">
                <a:latin typeface="Arial"/>
                <a:cs typeface="Arial"/>
              </a:rPr>
              <a:t>La relecture prend appui sur la nomination des émotions qui nous traversent dans ces moments-là.</a:t>
            </a:r>
          </a:p>
          <a:p>
            <a:pPr marL="0" indent="0" algn="just">
              <a:buNone/>
            </a:pPr>
            <a:endParaRPr lang="fr-FR" sz="1800" dirty="0">
              <a:latin typeface="Arial"/>
              <a:cs typeface="Arial"/>
            </a:endParaRPr>
          </a:p>
          <a:p>
            <a:pPr algn="just"/>
            <a:r>
              <a:rPr lang="fr-FR" sz="2800" dirty="0">
                <a:latin typeface="Arial"/>
                <a:cs typeface="Arial"/>
              </a:rPr>
              <a:t>La relecture est un exercice et c’est également une véritable expérience spirituelle permettant de discerner là où se trouve notre désir profond, notre mission, notre vocation. </a:t>
            </a:r>
          </a:p>
          <a:p>
            <a:pPr marL="0" indent="0" algn="just">
              <a:buNone/>
            </a:pPr>
            <a:endParaRPr lang="fr-FR" sz="1600" dirty="0">
              <a:latin typeface="Arial"/>
              <a:cs typeface="Arial"/>
            </a:endParaRPr>
          </a:p>
          <a:p>
            <a:pPr algn="just"/>
            <a:r>
              <a:rPr lang="fr-FR" sz="2800" dirty="0">
                <a:latin typeface="Arial"/>
                <a:cs typeface="Arial"/>
              </a:rPr>
              <a:t>La relecture est un outil au service d’un travail de discernement.</a:t>
            </a:r>
          </a:p>
        </p:txBody>
      </p:sp>
    </p:spTree>
    <p:extLst>
      <p:ext uri="{BB962C8B-B14F-4D97-AF65-F5344CB8AC3E}">
        <p14:creationId xmlns:p14="http://schemas.microsoft.com/office/powerpoint/2010/main" val="41705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7431" y="273050"/>
            <a:ext cx="8332216" cy="904397"/>
          </a:xfrm>
        </p:spPr>
        <p:txBody>
          <a:bodyPr>
            <a:noAutofit/>
          </a:bodyPr>
          <a:lstStyle/>
          <a:p>
            <a:r>
              <a:rPr lang="fr-FR" sz="2800" dirty="0"/>
              <a:t>									Au commencement, </a:t>
            </a:r>
            <a:br>
              <a:rPr lang="fr-FR" sz="2800" dirty="0"/>
            </a:br>
            <a:r>
              <a:rPr lang="fr-FR" sz="2800" dirty="0"/>
              <a:t>							une expérience personnelle</a:t>
            </a:r>
          </a:p>
        </p:txBody>
      </p:sp>
      <p:pic>
        <p:nvPicPr>
          <p:cNvPr id="6" name="Espace réservé du contenu 5" descr="IMG_20200511_1533049.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493" y="1673096"/>
            <a:ext cx="3195507" cy="4464658"/>
          </a:xfrm>
        </p:spPr>
      </p:pic>
      <p:sp>
        <p:nvSpPr>
          <p:cNvPr id="4" name="Espace réservé du texte 3"/>
          <p:cNvSpPr>
            <a:spLocks noGrp="1"/>
          </p:cNvSpPr>
          <p:nvPr>
            <p:ph type="body" sz="half" idx="2"/>
          </p:nvPr>
        </p:nvSpPr>
        <p:spPr>
          <a:xfrm>
            <a:off x="5073041" y="1673095"/>
            <a:ext cx="3606606" cy="4691063"/>
          </a:xfrm>
        </p:spPr>
        <p:txBody>
          <a:bodyPr>
            <a:normAutofit lnSpcReduction="10000"/>
          </a:bodyPr>
          <a:lstStyle/>
          <a:p>
            <a:r>
              <a:rPr lang="fr-FR" sz="2000" dirty="0"/>
              <a:t>Dans « Récit du pèlerin », Ignace de Loyola raconte ce qu’il a vécu, son pèlerinage sur la terre. </a:t>
            </a:r>
          </a:p>
          <a:p>
            <a:endParaRPr lang="fr-FR" sz="1100" dirty="0"/>
          </a:p>
          <a:p>
            <a:r>
              <a:rPr lang="fr-FR" sz="2000" dirty="0"/>
              <a:t>Il nous lègue la </a:t>
            </a:r>
            <a:r>
              <a:rPr lang="fr-FR" sz="2000" b="1" dirty="0"/>
              <a:t>relecture d’une expérience fondatrice.</a:t>
            </a:r>
            <a:endParaRPr lang="fr-FR" sz="2000" dirty="0"/>
          </a:p>
          <a:p>
            <a:endParaRPr lang="fr-FR" sz="1000" dirty="0"/>
          </a:p>
          <a:p>
            <a:r>
              <a:rPr lang="fr-FR" sz="2000" dirty="0"/>
              <a:t>Nous allons suivre le récit de la naissance de ce qu’on appelle le discernement </a:t>
            </a:r>
            <a:r>
              <a:rPr lang="fr-FR" sz="2000" dirty="0" err="1"/>
              <a:t>ignatien</a:t>
            </a:r>
            <a:r>
              <a:rPr lang="fr-FR" sz="2000" dirty="0"/>
              <a:t>, tel qu’il est toujours proposé et vécu aujourd’hui.</a:t>
            </a:r>
          </a:p>
        </p:txBody>
      </p:sp>
    </p:spTree>
    <p:extLst>
      <p:ext uri="{BB962C8B-B14F-4D97-AF65-F5344CB8AC3E}">
        <p14:creationId xmlns:p14="http://schemas.microsoft.com/office/powerpoint/2010/main" val="210021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199" y="274638"/>
            <a:ext cx="8403771" cy="922114"/>
          </a:xfrm>
          <a:ln>
            <a:noFill/>
          </a:ln>
          <a:extLst>
            <a:ext uri="{91240B29-F687-4f45-9708-019B960494DF}">
              <a14:hiddenLine xmlns="" xmlns:a14="http://schemas.microsoft.com/office/drawing/2010/main" w="9525">
                <a:solidFill>
                  <a:schemeClr val="bg1"/>
                </a:solidFill>
                <a:miter lim="800000"/>
                <a:headEnd/>
                <a:tailEnd/>
              </a14:hiddenLine>
            </a:ext>
          </a:extLst>
        </p:spPr>
        <p:txBody>
          <a:bodyPr>
            <a:normAutofit fontScale="90000"/>
          </a:bodyPr>
          <a:lstStyle/>
          <a:p>
            <a:r>
              <a:rPr lang="fr-FR" altLang="fr-FR" b="1" dirty="0">
                <a:latin typeface="Arial" panose="020B0604020202020204" pitchFamily="34" charset="0"/>
                <a:cs typeface="Arial" panose="020B0604020202020204" pitchFamily="34" charset="0"/>
              </a:rPr>
              <a:t>										Ignace de Loyola</a:t>
            </a:r>
            <a:br>
              <a:rPr lang="fr-FR" altLang="fr-FR" b="1" dirty="0">
                <a:latin typeface="Arial" panose="020B0604020202020204" pitchFamily="34" charset="0"/>
                <a:cs typeface="Arial" panose="020B0604020202020204" pitchFamily="34" charset="0"/>
              </a:rPr>
            </a:br>
            <a:r>
              <a:rPr lang="fr-FR" altLang="fr-FR" b="1" dirty="0">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(1491-1556)</a:t>
            </a:r>
          </a:p>
        </p:txBody>
      </p:sp>
      <p:pic>
        <p:nvPicPr>
          <p:cNvPr id="1843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50" r="6810" b="15983"/>
          <a:stretch/>
        </p:blipFill>
        <p:spPr bwMode="auto">
          <a:xfrm>
            <a:off x="3059832" y="2204864"/>
            <a:ext cx="3531619" cy="32068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19943" y="5975246"/>
            <a:ext cx="7141027" cy="400110"/>
          </a:xfrm>
          <a:prstGeom prst="rect">
            <a:avLst/>
          </a:prstGeom>
          <a:noFill/>
        </p:spPr>
        <p:txBody>
          <a:bodyPr wrap="square" rtlCol="0">
            <a:spAutoFit/>
          </a:bodyPr>
          <a:lstStyle/>
          <a:p>
            <a:r>
              <a:rPr lang="fr-FR" sz="2000" i="1" dirty="0">
                <a:latin typeface="Arial Narrow" panose="020B0606020202030204" pitchFamily="34" charset="0"/>
              </a:rPr>
              <a:t>Histoire d’un homme qui a perçu le fondement du discernement spirituel</a:t>
            </a:r>
          </a:p>
        </p:txBody>
      </p:sp>
    </p:spTree>
    <p:extLst>
      <p:ext uri="{BB962C8B-B14F-4D97-AF65-F5344CB8AC3E}">
        <p14:creationId xmlns:p14="http://schemas.microsoft.com/office/powerpoint/2010/main" val="298666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060848"/>
            <a:ext cx="4597457"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09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5613252" cy="3647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a:xfrm>
            <a:off x="8129016" y="5734050"/>
            <a:ext cx="609600" cy="521208"/>
          </a:xfrm>
          <a:prstGeom prst="rect">
            <a:avLst/>
          </a:prstGeom>
        </p:spPr>
        <p:txBody>
          <a:bodyPr/>
          <a:lstStyle/>
          <a:p>
            <a:pPr>
              <a:defRPr/>
            </a:pPr>
            <a:endParaRPr lang="fr-FR" dirty="0"/>
          </a:p>
        </p:txBody>
      </p:sp>
    </p:spTree>
    <p:extLst>
      <p:ext uri="{BB962C8B-B14F-4D97-AF65-F5344CB8AC3E}">
        <p14:creationId xmlns:p14="http://schemas.microsoft.com/office/powerpoint/2010/main" val="65305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04864"/>
            <a:ext cx="5609505"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70041"/>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{6D7318BB-C3C7-5545-AF9D-B50ADCBA67CE}tf10001069</Template>
  <TotalTime>0</TotalTime>
  <Words>1366</Words>
  <Application>Microsoft Office PowerPoint</Application>
  <PresentationFormat>Affichage à l'écran (4:3)</PresentationFormat>
  <Paragraphs>147</Paragraphs>
  <Slides>26</Slides>
  <Notes>21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Adobe Heiti Std R</vt:lpstr>
      <vt:lpstr>Arial</vt:lpstr>
      <vt:lpstr>Arial Narrow</vt:lpstr>
      <vt:lpstr>Calibri</vt:lpstr>
      <vt:lpstr>Century Gothic</vt:lpstr>
      <vt:lpstr>Courier New</vt:lpstr>
      <vt:lpstr>Wingdings</vt:lpstr>
      <vt:lpstr>Wingdings 3</vt:lpstr>
      <vt:lpstr>Brin</vt:lpstr>
      <vt:lpstr>La relecture,  un outil de discernement </vt:lpstr>
      <vt:lpstr>RELECTURE ET DISCERNEMENT</vt:lpstr>
      <vt:lpstr>Présentation PowerPoint</vt:lpstr>
      <vt:lpstr>Expériences et émotions</vt:lpstr>
      <vt:lpstr>         Au commencement,         une expérience personnelle</vt:lpstr>
      <vt:lpstr>          Ignace de Loyola               (1491-1556)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Discerner – Choisir – Décider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Michel RONDET, sj  « Dieu a-t-il une volonté particulière sur chacun de nous ? »</vt:lpstr>
      <vt:lpstr>Principe et fondement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relecture,  un outil de discernement professionnel  et personnel »</dc:title>
  <dc:creator>Marie-Laure ROCHETTE</dc:creator>
  <cp:lastModifiedBy>Florence Rennesson</cp:lastModifiedBy>
  <cp:revision>70</cp:revision>
  <dcterms:created xsi:type="dcterms:W3CDTF">2018-04-30T14:58:31Z</dcterms:created>
  <dcterms:modified xsi:type="dcterms:W3CDTF">2025-03-21T08:44:53Z</dcterms:modified>
</cp:coreProperties>
</file>