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B9A5FA-E2B2-4116-B591-E8D601328619}" v="15" dt="2023-03-17T13:17:31.35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95" autoAdjust="0"/>
  </p:normalViewPr>
  <p:slideViewPr>
    <p:cSldViewPr snapToGrid="0">
      <p:cViewPr varScale="1">
        <p:scale>
          <a:sx n="52" d="100"/>
          <a:sy n="52" d="100"/>
        </p:scale>
        <p:origin x="15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1pPr>
    <a:lvl2pPr indent="228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2pPr>
    <a:lvl3pPr indent="457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3pPr>
    <a:lvl4pPr indent="685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4pPr>
    <a:lvl5pPr indent="9144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5pPr>
    <a:lvl6pPr indent="11430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6pPr>
    <a:lvl7pPr indent="13716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7pPr>
    <a:lvl8pPr indent="16002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8pPr>
    <a:lvl9pPr indent="1828800" defTabSz="449262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528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503555" y="101453"/>
            <a:ext cx="9063991" cy="166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503555" y="1763183"/>
            <a:ext cx="9063991" cy="579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7227887" y="6886575"/>
            <a:ext cx="266974" cy="25922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914400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1143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5715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10287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14859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42900" marR="0" indent="19431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2900" marR="0" indent="24003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2900" marR="0" indent="28575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42900" marR="0" indent="33147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4500" algn="l"/>
          <a:tab pos="889000" algn="l"/>
          <a:tab pos="1346200" algn="l"/>
          <a:tab pos="1790700" algn="l"/>
          <a:tab pos="2235200" algn="l"/>
          <a:tab pos="2692400" algn="l"/>
          <a:tab pos="3136900" algn="l"/>
          <a:tab pos="3581400" algn="l"/>
          <a:tab pos="4038600" algn="l"/>
          <a:tab pos="4483100" algn="l"/>
          <a:tab pos="4940300" algn="l"/>
          <a:tab pos="5384800" algn="l"/>
          <a:tab pos="5829300" algn="l"/>
          <a:tab pos="6286500" algn="l"/>
          <a:tab pos="6731000" algn="l"/>
          <a:tab pos="7175500" algn="l"/>
          <a:tab pos="7632700" algn="l"/>
          <a:tab pos="8077200" algn="l"/>
          <a:tab pos="8534400" algn="l"/>
          <a:tab pos="8978900" algn="l"/>
        </a:tabLst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mmission méditation"/>
          <p:cNvSpPr txBox="1"/>
          <p:nvPr/>
        </p:nvSpPr>
        <p:spPr>
          <a:xfrm>
            <a:off x="4665705" y="2592417"/>
            <a:ext cx="4896186" cy="47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 b="1">
                <a:solidFill>
                  <a:srgbClr val="485986"/>
                </a:solidFill>
              </a:defRPr>
            </a:lvl1pPr>
          </a:lstStyle>
          <a:p>
            <a:r>
              <a:t>Commission méditation</a:t>
            </a:r>
          </a:p>
        </p:txBody>
      </p:sp>
      <p:sp>
        <p:nvSpPr>
          <p:cNvPr id="21" name="Oser dialoguer pour grandir en humanité !…"/>
          <p:cNvSpPr txBox="1"/>
          <p:nvPr/>
        </p:nvSpPr>
        <p:spPr>
          <a:xfrm>
            <a:off x="52884" y="6114829"/>
            <a:ext cx="4512754" cy="1352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pPr>
            <a:r>
              <a:t>Oser </a:t>
            </a:r>
            <a:r>
              <a:rPr b="1"/>
              <a:t>dialoguer</a:t>
            </a:r>
            <a:r>
              <a:t> pour grandir en humanité !</a:t>
            </a:r>
          </a:p>
          <a:p>
            <a: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pPr>
            <a:endParaRPr/>
          </a:p>
          <a:p>
            <a:pPr algn="ctr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400"/>
            </a:pPr>
            <a:r>
              <a:t>Prolonge les enquêtes sur la confiance</a:t>
            </a:r>
          </a:p>
          <a:p>
            <a:pPr algn="ctr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400"/>
            </a:pPr>
            <a:r>
              <a:t>et nos implications dans les mutations</a:t>
            </a:r>
          </a:p>
          <a:p>
            <a:pPr algn="ctr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400"/>
            </a:pPr>
            <a:r>
              <a:t>Portons l’espérance au cœur de nos vies</a:t>
            </a:r>
          </a:p>
        </p:txBody>
      </p:sp>
      <p:sp>
        <p:nvSpPr>
          <p:cNvPr id="22" name="Le thème d'enquête :"/>
          <p:cNvSpPr txBox="1"/>
          <p:nvPr/>
        </p:nvSpPr>
        <p:spPr>
          <a:xfrm>
            <a:off x="830177" y="2795814"/>
            <a:ext cx="2484926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</a:lvl1pPr>
          </a:lstStyle>
          <a:p>
            <a:r>
              <a:t>Le thème d'enquête :</a:t>
            </a:r>
          </a:p>
        </p:txBody>
      </p:sp>
      <p:pic>
        <p:nvPicPr>
          <p:cNvPr id="23" name="inconnu.png" descr="inconn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829" y="133113"/>
            <a:ext cx="5676901" cy="176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54" y="3178899"/>
            <a:ext cx="2773615" cy="2593569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La vie est une aventure ose-la!"/>
          <p:cNvSpPr txBox="1"/>
          <p:nvPr/>
        </p:nvSpPr>
        <p:spPr>
          <a:xfrm>
            <a:off x="6042479" y="3199716"/>
            <a:ext cx="33752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La vie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une</a:t>
            </a:r>
            <a:r>
              <a:rPr dirty="0"/>
              <a:t> </a:t>
            </a:r>
            <a:r>
              <a:rPr b="1" dirty="0" err="1"/>
              <a:t>aventure</a:t>
            </a:r>
            <a:r>
              <a:rPr dirty="0"/>
              <a:t> </a:t>
            </a:r>
            <a:r>
              <a:rPr dirty="0" err="1"/>
              <a:t>ose</a:t>
            </a:r>
            <a:r>
              <a:rPr dirty="0"/>
              <a:t>-la</a:t>
            </a:r>
            <a:r>
              <a:rPr lang="fr-FR" dirty="0"/>
              <a:t> </a:t>
            </a:r>
            <a:r>
              <a:rPr dirty="0"/>
              <a:t>!</a:t>
            </a:r>
          </a:p>
        </p:txBody>
      </p:sp>
      <p:pic>
        <p:nvPicPr>
          <p:cNvPr id="2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404" y="3722049"/>
            <a:ext cx="4945805" cy="2193187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Oser s’engager à la suite du Christ"/>
          <p:cNvSpPr txBox="1"/>
          <p:nvPr/>
        </p:nvSpPr>
        <p:spPr>
          <a:xfrm>
            <a:off x="5301910" y="6086906"/>
            <a:ext cx="3623777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Oser s’engager à la suite du Christ</a:t>
            </a:r>
          </a:p>
        </p:txBody>
      </p:sp>
      <p:sp>
        <p:nvSpPr>
          <p:cNvPr id="28" name="Rapport moral…"/>
          <p:cNvSpPr txBox="1">
            <a:spLocks noGrp="1"/>
          </p:cNvSpPr>
          <p:nvPr>
            <p:ph type="ctrTitle" idx="4294967295"/>
          </p:nvPr>
        </p:nvSpPr>
        <p:spPr>
          <a:xfrm>
            <a:off x="372494" y="307866"/>
            <a:ext cx="4174992" cy="14157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>
            <a:normAutofit/>
          </a:bodyPr>
          <a:lstStyle/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Rapport moral</a:t>
            </a:r>
          </a:p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2022-23</a:t>
            </a:r>
          </a:p>
        </p:txBody>
      </p:sp>
      <p:sp>
        <p:nvSpPr>
          <p:cNvPr id="29" name="Commission enquête"/>
          <p:cNvSpPr txBox="1"/>
          <p:nvPr/>
        </p:nvSpPr>
        <p:spPr>
          <a:xfrm>
            <a:off x="242056" y="2003408"/>
            <a:ext cx="3443385" cy="47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 b="1">
                <a:solidFill>
                  <a:srgbClr val="485986"/>
                </a:solidFill>
              </a:defRPr>
            </a:lvl1pPr>
          </a:lstStyle>
          <a:p>
            <a:r>
              <a:rPr dirty="0"/>
              <a:t>Commission enquête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Action Catholique: suite de Rome"/>
          <p:cNvSpPr txBox="1"/>
          <p:nvPr/>
        </p:nvSpPr>
        <p:spPr>
          <a:xfrm>
            <a:off x="391286" y="2425478"/>
            <a:ext cx="8204074" cy="405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 b="1">
                <a:solidFill>
                  <a:srgbClr val="485986"/>
                </a:solidFill>
              </a:defRPr>
            </a:lvl1pPr>
          </a:lstStyle>
          <a:p>
            <a:r>
              <a:rPr lang="fr-FR" dirty="0"/>
              <a:t>Les relations avec les mouvements d’</a:t>
            </a:r>
            <a:r>
              <a:rPr dirty="0"/>
              <a:t>Action Catholique</a:t>
            </a:r>
            <a:r>
              <a:rPr lang="fr-FR" dirty="0"/>
              <a:t> </a:t>
            </a:r>
            <a:r>
              <a:rPr dirty="0"/>
              <a:t>:</a:t>
            </a:r>
          </a:p>
        </p:txBody>
      </p:sp>
      <p:pic>
        <p:nvPicPr>
          <p:cNvPr id="104" name="inconnu.png" descr="inconn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829" y="133113"/>
            <a:ext cx="56769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Rapport moral…"/>
          <p:cNvSpPr txBox="1">
            <a:spLocks noGrp="1"/>
          </p:cNvSpPr>
          <p:nvPr>
            <p:ph type="ctrTitle" idx="4294967295"/>
          </p:nvPr>
        </p:nvSpPr>
        <p:spPr>
          <a:xfrm>
            <a:off x="372494" y="307866"/>
            <a:ext cx="4174992" cy="14157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>
            <a:normAutofit/>
          </a:bodyPr>
          <a:lstStyle/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Rapport moral</a:t>
            </a:r>
          </a:p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2022-23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7BEC60-4A44-82E4-B520-3BDA81FAE505}"/>
              </a:ext>
            </a:extLst>
          </p:cNvPr>
          <p:cNvSpPr txBox="1"/>
          <p:nvPr/>
        </p:nvSpPr>
        <p:spPr>
          <a:xfrm>
            <a:off x="960472" y="3112086"/>
            <a:ext cx="7780713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/>
              <a:t>A la suite de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Rome :</a:t>
            </a:r>
          </a:p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dirty="0"/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dirty="0"/>
              <a:t>Mise en place d’un programme de travail avec les mouvements d’Action Catholique Spécialisée (ACO-CMR, JIC-JICF-JOC-MRJC-JEC et ACE) : mode de présence au monde et prise de parole, dynamique apostolique, coresponsabilité enfants-jeunes-adultes, conception accompagnement, dialogue inter religieux</a:t>
            </a:r>
          </a:p>
          <a:p>
            <a:pPr marR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fr-FR" dirty="0"/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dirty="0"/>
              <a:t>Formation Action Catholique du 11 mars sur le Dialogue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Participation au Congrès MCC de Nantes les 24-25 septembre 2022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romesses d’Église"/>
          <p:cNvSpPr txBox="1"/>
          <p:nvPr/>
        </p:nvSpPr>
        <p:spPr>
          <a:xfrm>
            <a:off x="88037" y="1985645"/>
            <a:ext cx="3826677" cy="47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 b="1">
                <a:solidFill>
                  <a:srgbClr val="485986"/>
                </a:solidFill>
              </a:defRPr>
            </a:lvl1pPr>
          </a:lstStyle>
          <a:p>
            <a:r>
              <a:t>Promesses d’Église</a:t>
            </a:r>
          </a:p>
        </p:txBody>
      </p:sp>
      <p:pic>
        <p:nvPicPr>
          <p:cNvPr id="108" name="inconnu.png" descr="inconn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829" y="133113"/>
            <a:ext cx="56769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Rapport moral…"/>
          <p:cNvSpPr txBox="1">
            <a:spLocks noGrp="1"/>
          </p:cNvSpPr>
          <p:nvPr>
            <p:ph type="ctrTitle" idx="4294967295"/>
          </p:nvPr>
        </p:nvSpPr>
        <p:spPr>
          <a:xfrm>
            <a:off x="372494" y="307866"/>
            <a:ext cx="4174992" cy="14157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>
            <a:normAutofit/>
          </a:bodyPr>
          <a:lstStyle/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Rapport moral</a:t>
            </a:r>
          </a:p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2022-23</a:t>
            </a:r>
          </a:p>
        </p:txBody>
      </p:sp>
      <p:sp>
        <p:nvSpPr>
          <p:cNvPr id="110" name="CCFD-Terre Solidaire"/>
          <p:cNvSpPr txBox="1"/>
          <p:nvPr/>
        </p:nvSpPr>
        <p:spPr>
          <a:xfrm>
            <a:off x="-5461" y="4115076"/>
            <a:ext cx="3419039" cy="474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 b="1">
                <a:solidFill>
                  <a:srgbClr val="485986"/>
                </a:solidFill>
              </a:defRPr>
            </a:lvl1pPr>
          </a:lstStyle>
          <a:p>
            <a:r>
              <a:t>CCFD-Terre Solidaire</a:t>
            </a:r>
          </a:p>
        </p:txBody>
      </p:sp>
      <p:sp>
        <p:nvSpPr>
          <p:cNvPr id="111" name="Présence de membres de l’ACI mandatés dans de nombreuses commissions de partenariat international et appel à un nouveau mandat au CA d’un membre de l’ACI"/>
          <p:cNvSpPr txBox="1"/>
          <p:nvPr/>
        </p:nvSpPr>
        <p:spPr>
          <a:xfrm>
            <a:off x="508809" y="6294966"/>
            <a:ext cx="9806345" cy="5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Présence de membres de l’ACI mandatés dans de nombreuses commissions de partenariat international et appel à un nouveau mandat au CA d’un membre de l’ACI</a:t>
            </a:r>
          </a:p>
        </p:txBody>
      </p:sp>
      <p:pic>
        <p:nvPicPr>
          <p:cNvPr id="112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8" y="4996536"/>
            <a:ext cx="2887850" cy="744482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ACI est un des 29 membres de la collégialité, fondatrice du CCFD-Terre Solidaire, atout pour qu’il reste service d’Eglise,…"/>
          <p:cNvSpPr txBox="1"/>
          <p:nvPr/>
        </p:nvSpPr>
        <p:spPr>
          <a:xfrm>
            <a:off x="3125722" y="4679422"/>
            <a:ext cx="6651446" cy="1378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/>
            </a:pPr>
            <a:r>
              <a:t>ACI est un des 29 membres de la collégialité, fondatrice du CCFD-Terre Solidaire, atout pour qu’il reste service d’Eglise,  </a:t>
            </a:r>
          </a:p>
          <a:p>
            <a: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/>
            </a:pPr>
            <a:endParaRPr/>
          </a:p>
          <a:p>
            <a: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/>
            </a:pPr>
            <a:r>
              <a:t>Cette année, travail de mise à jour de cette mission spécifique de la collégialité dans la dimension spirituelle de la solidarité internationale</a:t>
            </a:r>
          </a:p>
        </p:txBody>
      </p:sp>
      <p:pic>
        <p:nvPicPr>
          <p:cNvPr id="114" name="image.jpeg" descr="imag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70" y="2707828"/>
            <a:ext cx="4138614" cy="1000126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C'est un regroupement d'une quarantaine…"/>
          <p:cNvSpPr txBox="1"/>
          <p:nvPr/>
        </p:nvSpPr>
        <p:spPr>
          <a:xfrm>
            <a:off x="4271454" y="2303160"/>
            <a:ext cx="5852725" cy="1809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lnSpc>
                <a:spcPts val="15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/>
            </a:pPr>
            <a:r>
              <a:t>C'est un regroupement d'une quarantaine </a:t>
            </a:r>
          </a:p>
          <a:p>
            <a:pPr>
              <a:lnSpc>
                <a:spcPts val="15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/>
            </a:pPr>
            <a:r>
              <a:t>de mouvements, associations et communautés d'Eglise </a:t>
            </a:r>
          </a:p>
          <a:p>
            <a:pPr>
              <a:lnSpc>
                <a:spcPts val="15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/>
            </a:pPr>
            <a:r>
              <a:t>pour dialoguer et réfléchir sur nos modes de fonctionnement</a:t>
            </a:r>
          </a:p>
          <a:p>
            <a:pPr>
              <a:lnSpc>
                <a:spcPts val="15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/>
            </a:pPr>
            <a:r>
              <a:t> interne en vue de transformation ecclésiale et sociale,</a:t>
            </a:r>
          </a:p>
          <a:p>
            <a:pPr>
              <a:lnSpc>
                <a:spcPts val="15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/>
            </a:pPr>
            <a:endParaRPr/>
          </a:p>
          <a:p>
            <a:pPr>
              <a:lnSpc>
                <a:spcPts val="15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/>
            </a:pPr>
            <a:r>
              <a:t>La contribution directe de Promesses d’Eglise à la CEF </a:t>
            </a:r>
          </a:p>
          <a:p>
            <a:pPr>
              <a:lnSpc>
                <a:spcPts val="15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/>
            </a:pPr>
            <a:r>
              <a:t>dans le cadre du synode a été une expérience en soi synodale, </a:t>
            </a:r>
          </a:p>
          <a:p>
            <a:pPr>
              <a:lnSpc>
                <a:spcPts val="15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/>
            </a:pPr>
            <a:r>
              <a:t>source de richesses partagées avec des différences </a:t>
            </a:r>
          </a:p>
          <a:p>
            <a:pPr>
              <a:lnSpc>
                <a:spcPts val="15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600"/>
            </a:pPr>
            <a:r>
              <a:t>assumées sereinement.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Adhésions"/>
          <p:cNvSpPr txBox="1"/>
          <p:nvPr/>
        </p:nvSpPr>
        <p:spPr>
          <a:xfrm>
            <a:off x="372494" y="2218444"/>
            <a:ext cx="3078651" cy="41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 b="1">
                <a:solidFill>
                  <a:srgbClr val="485986"/>
                </a:solidFill>
              </a:defRPr>
            </a:lvl1pPr>
          </a:lstStyle>
          <a:p>
            <a:r>
              <a:rPr lang="fr-FR" dirty="0"/>
              <a:t>Gestion &amp; Logistique</a:t>
            </a:r>
            <a:endParaRPr dirty="0"/>
          </a:p>
        </p:txBody>
      </p:sp>
      <p:pic>
        <p:nvPicPr>
          <p:cNvPr id="118" name="inconnu.png" descr="inconn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829" y="133113"/>
            <a:ext cx="56769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Rapport moral…"/>
          <p:cNvSpPr txBox="1">
            <a:spLocks noGrp="1"/>
          </p:cNvSpPr>
          <p:nvPr>
            <p:ph type="ctrTitle" idx="4294967295"/>
          </p:nvPr>
        </p:nvSpPr>
        <p:spPr>
          <a:xfrm>
            <a:off x="372494" y="307866"/>
            <a:ext cx="4174992" cy="14157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>
            <a:normAutofit/>
          </a:bodyPr>
          <a:lstStyle/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Rapport moral</a:t>
            </a:r>
          </a:p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2022-23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3D5AD69-CD1A-5CF5-2A95-97842C975B46}"/>
              </a:ext>
            </a:extLst>
          </p:cNvPr>
          <p:cNvSpPr txBox="1"/>
          <p:nvPr/>
        </p:nvSpPr>
        <p:spPr>
          <a:xfrm>
            <a:off x="1955920" y="3312543"/>
            <a:ext cx="6159260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dirty="0"/>
              <a:t>Renforcement de nos ressources immobilières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fr-FR" dirty="0"/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Changement d’expert-comptable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fr-FR" dirty="0"/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Dépenses de copropriété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fr-FR" dirty="0"/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Règlement du litige Supralog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Fonds Marie-Louise MONNET"/>
          <p:cNvSpPr txBox="1"/>
          <p:nvPr/>
        </p:nvSpPr>
        <p:spPr>
          <a:xfrm>
            <a:off x="2581858" y="2330734"/>
            <a:ext cx="4907384" cy="47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 b="1">
                <a:solidFill>
                  <a:srgbClr val="485986"/>
                </a:solidFill>
              </a:defRPr>
            </a:lvl1pPr>
          </a:lstStyle>
          <a:p>
            <a:r>
              <a:t>Fonds Marie-Louise MONNET</a:t>
            </a:r>
          </a:p>
        </p:txBody>
      </p:sp>
      <p:pic>
        <p:nvPicPr>
          <p:cNvPr id="122" name="inconnu.png" descr="inconn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829" y="133113"/>
            <a:ext cx="56769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Rapport moral…"/>
          <p:cNvSpPr txBox="1">
            <a:spLocks noGrp="1"/>
          </p:cNvSpPr>
          <p:nvPr>
            <p:ph type="ctrTitle" idx="4294967295"/>
          </p:nvPr>
        </p:nvSpPr>
        <p:spPr>
          <a:xfrm>
            <a:off x="372494" y="307866"/>
            <a:ext cx="4174992" cy="14157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>
            <a:normAutofit/>
          </a:bodyPr>
          <a:lstStyle/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Rapport moral</a:t>
            </a:r>
          </a:p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2022-23</a:t>
            </a:r>
          </a:p>
        </p:txBody>
      </p:sp>
      <p:pic>
        <p:nvPicPr>
          <p:cNvPr id="12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12" y="2729362"/>
            <a:ext cx="3054351" cy="83502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L’ACI a créé le fonds de dotation, du nom de notre fondatrice, destiné à recueillir…"/>
          <p:cNvSpPr txBox="1"/>
          <p:nvPr/>
        </p:nvSpPr>
        <p:spPr>
          <a:xfrm>
            <a:off x="243657" y="4109401"/>
            <a:ext cx="9596511" cy="1417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L’ACI a créé le fonds de dotation, du nom de notre fondatrice, destiné à recueillir </a:t>
            </a:r>
          </a:p>
          <a:p>
            <a:r>
              <a:t>des dons, des legs, à être bénéficiaire d’assurance-vie pour financer ses projets apostoliques,</a:t>
            </a:r>
          </a:p>
          <a:p>
            <a:r>
              <a:t>mais aussi ceux des mouvements frères.</a:t>
            </a:r>
          </a:p>
          <a:p>
            <a:r>
              <a:t>Donner au fonds c’est perpétrer les intuitions toujours actuelles de ses fondatrices</a:t>
            </a:r>
          </a:p>
          <a:p>
            <a:r>
              <a:t>Et permettre aux jeunes générations d’éprouver la joie de vivre leur foi au cœur de la vie</a:t>
            </a:r>
          </a:p>
        </p:txBody>
      </p:sp>
      <p:sp>
        <p:nvSpPr>
          <p:cNvPr id="126" name="A l'automne, une demande spécifique a été adressée à nos aînés en équipe…"/>
          <p:cNvSpPr txBox="1"/>
          <p:nvPr/>
        </p:nvSpPr>
        <p:spPr>
          <a:xfrm>
            <a:off x="297891" y="5762234"/>
            <a:ext cx="8883921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A l'automne, une demande spécifique a été adressée à nos aînés en équipe </a:t>
            </a:r>
          </a:p>
          <a:p>
            <a:r>
              <a:t>ou récemment partis, dont les résultats commencent à arriver déjà sous forme de dons</a:t>
            </a:r>
          </a:p>
        </p:txBody>
      </p:sp>
      <p:sp>
        <p:nvSpPr>
          <p:cNvPr id="127" name="A partir de noms et adresses à nous communiquer de personnes pour qui l’ACI a compté,…"/>
          <p:cNvSpPr txBox="1"/>
          <p:nvPr/>
        </p:nvSpPr>
        <p:spPr>
          <a:xfrm>
            <a:off x="84485" y="6631272"/>
            <a:ext cx="9914854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i="1"/>
            </a:pPr>
            <a:r>
              <a:rPr dirty="0"/>
              <a:t>A </a:t>
            </a:r>
            <a:r>
              <a:rPr dirty="0" err="1"/>
              <a:t>partir</a:t>
            </a:r>
            <a:r>
              <a:rPr dirty="0"/>
              <a:t> de </a:t>
            </a:r>
            <a:r>
              <a:rPr dirty="0" err="1"/>
              <a:t>noms</a:t>
            </a:r>
            <a:r>
              <a:rPr dirty="0"/>
              <a:t> et </a:t>
            </a:r>
            <a:r>
              <a:rPr dirty="0" err="1"/>
              <a:t>adresses</a:t>
            </a:r>
            <a:r>
              <a:rPr dirty="0"/>
              <a:t> à nous </a:t>
            </a:r>
            <a:r>
              <a:rPr dirty="0" err="1"/>
              <a:t>communiquer</a:t>
            </a:r>
            <a:r>
              <a:rPr dirty="0"/>
              <a:t> de </a:t>
            </a:r>
            <a:r>
              <a:rPr dirty="0" err="1"/>
              <a:t>personnes</a:t>
            </a:r>
            <a:r>
              <a:rPr dirty="0"/>
              <a:t> pour qui </a:t>
            </a:r>
            <a:r>
              <a:rPr dirty="0" err="1"/>
              <a:t>l’ACI</a:t>
            </a:r>
            <a:r>
              <a:rPr dirty="0"/>
              <a:t> a </a:t>
            </a:r>
            <a:r>
              <a:rPr dirty="0" err="1"/>
              <a:t>compté</a:t>
            </a:r>
            <a:r>
              <a:rPr dirty="0"/>
              <a:t>, </a:t>
            </a:r>
          </a:p>
          <a:p>
            <a:pPr>
              <a:defRPr b="1" i="1"/>
            </a:pPr>
            <a:r>
              <a:rPr dirty="0"/>
              <a:t>nous </a:t>
            </a:r>
            <a:r>
              <a:rPr dirty="0" err="1"/>
              <a:t>poursuivrons</a:t>
            </a:r>
            <a:r>
              <a:rPr dirty="0"/>
              <a:t> </a:t>
            </a:r>
            <a:r>
              <a:rPr dirty="0" err="1"/>
              <a:t>cette</a:t>
            </a:r>
            <a:r>
              <a:rPr dirty="0"/>
              <a:t> action.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e Courrier"/>
          <p:cNvSpPr txBox="1"/>
          <p:nvPr/>
        </p:nvSpPr>
        <p:spPr>
          <a:xfrm>
            <a:off x="372494" y="2137201"/>
            <a:ext cx="2038197" cy="405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 b="1">
                <a:solidFill>
                  <a:srgbClr val="485986"/>
                </a:solidFill>
              </a:defRPr>
            </a:pPr>
            <a:r>
              <a:rPr dirty="0"/>
              <a:t>Le </a:t>
            </a:r>
            <a:r>
              <a:rPr i="1" dirty="0" err="1"/>
              <a:t>Courrier</a:t>
            </a:r>
            <a:endParaRPr lang="fr-FR" i="1" dirty="0"/>
          </a:p>
        </p:txBody>
      </p:sp>
      <p:pic>
        <p:nvPicPr>
          <p:cNvPr id="130" name="inconnu.png" descr="inconn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829" y="133113"/>
            <a:ext cx="56769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Rapport moral…"/>
          <p:cNvSpPr txBox="1">
            <a:spLocks noGrp="1"/>
          </p:cNvSpPr>
          <p:nvPr>
            <p:ph type="ctrTitle" idx="4294967295"/>
          </p:nvPr>
        </p:nvSpPr>
        <p:spPr>
          <a:xfrm>
            <a:off x="372494" y="307866"/>
            <a:ext cx="4174992" cy="14157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>
            <a:normAutofit/>
          </a:bodyPr>
          <a:lstStyle/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Rapport moral</a:t>
            </a:r>
          </a:p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2022-23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1F2BB6-5D76-0127-06A3-48EDB16B7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575" y="2057815"/>
            <a:ext cx="7101932" cy="305467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511659E-FF83-69F8-0C69-9E024D11B790}"/>
              </a:ext>
            </a:extLst>
          </p:cNvPr>
          <p:cNvSpPr txBox="1"/>
          <p:nvPr/>
        </p:nvSpPr>
        <p:spPr>
          <a:xfrm>
            <a:off x="372494" y="2797348"/>
            <a:ext cx="2038197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Le comité de rédaction a poursuivi ses efforts pour améliorer en permanence la qualité du Courrier.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A8AD0B-30AF-97A9-2923-088AB1DE6515}"/>
              </a:ext>
            </a:extLst>
          </p:cNvPr>
          <p:cNvSpPr txBox="1"/>
          <p:nvPr/>
        </p:nvSpPr>
        <p:spPr>
          <a:xfrm>
            <a:off x="895812" y="5526032"/>
            <a:ext cx="8279476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Aujourd’hui, le Courrier est un outil de qualit</a:t>
            </a:r>
            <a:r>
              <a:rPr lang="fr-FR" b="1" dirty="0">
                <a:solidFill>
                  <a:srgbClr val="92D050"/>
                </a:solidFill>
              </a:rPr>
              <a:t>é qui </a:t>
            </a:r>
            <a:r>
              <a:rPr lang="fr-FR" dirty="0"/>
              <a:t>: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dirty="0"/>
              <a:t>Assure un lien entre les équipes et le mouvement national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Permet de faire connaître l’ACI : nous avons commencé une politique de promotion par des abonnements libres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Contribue à l’équilibre financier du mouvement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lecture"/>
          <p:cNvSpPr txBox="1"/>
          <p:nvPr/>
        </p:nvSpPr>
        <p:spPr>
          <a:xfrm>
            <a:off x="640779" y="2158081"/>
            <a:ext cx="3622411" cy="720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 b="1">
                <a:solidFill>
                  <a:srgbClr val="485986"/>
                </a:solidFill>
              </a:defRPr>
            </a:lvl1pPr>
          </a:lstStyle>
          <a:p>
            <a:r>
              <a:rPr dirty="0" err="1"/>
              <a:t>Relecture</a:t>
            </a:r>
            <a:r>
              <a:rPr lang="fr-FR" dirty="0"/>
              <a:t>, le temps privilégié du Transformer</a:t>
            </a:r>
            <a:endParaRPr dirty="0"/>
          </a:p>
        </p:txBody>
      </p:sp>
      <p:pic>
        <p:nvPicPr>
          <p:cNvPr id="32" name="inconnu.png" descr="inconn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829" y="133113"/>
            <a:ext cx="56769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Rapport moral…"/>
          <p:cNvSpPr txBox="1">
            <a:spLocks noGrp="1"/>
          </p:cNvSpPr>
          <p:nvPr>
            <p:ph type="ctrTitle" idx="4294967295"/>
          </p:nvPr>
        </p:nvSpPr>
        <p:spPr>
          <a:xfrm>
            <a:off x="372494" y="307866"/>
            <a:ext cx="4174992" cy="14157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>
            <a:normAutofit/>
          </a:bodyPr>
          <a:lstStyle/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Rapport moral</a:t>
            </a:r>
          </a:p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2022-23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8A9CCF9-CBC7-5C99-CEE2-09E743877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79" y="3018068"/>
            <a:ext cx="4210050" cy="37814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9A9A1A7-7D1D-2B5A-9269-1B843D3CFC9F}"/>
              </a:ext>
            </a:extLst>
          </p:cNvPr>
          <p:cNvSpPr txBox="1"/>
          <p:nvPr/>
        </p:nvSpPr>
        <p:spPr>
          <a:xfrm>
            <a:off x="5220273" y="3018068"/>
            <a:ext cx="4210049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/>
              <a:t>Les travaux de la Commission Relecture ont souligné plusieurs enjeux de transformation :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Pour une société inclusive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dirty="0"/>
              <a:t>Acteurs de la transformation de l’Eglise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L’altérité, une chan</a:t>
            </a:r>
            <a:r>
              <a:rPr lang="fr-FR" dirty="0"/>
              <a:t>ce pour l’humanité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R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r-FR" dirty="0"/>
              <a:t>Le Livret 2022-23 constitue une Parole du mouvement et cette année, nous en avons fait un outil pour présenter le mouvement et inviter d’autres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niversité d’été à Dijon…"/>
          <p:cNvSpPr txBox="1"/>
          <p:nvPr/>
        </p:nvSpPr>
        <p:spPr>
          <a:xfrm>
            <a:off x="391286" y="1991154"/>
            <a:ext cx="4382832" cy="100879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sz="2600" b="1">
                <a:solidFill>
                  <a:srgbClr val="485986"/>
                </a:solidFill>
              </a:defRPr>
            </a:pPr>
            <a:r>
              <a:t>Université d’été à Dijon</a:t>
            </a:r>
          </a:p>
          <a:p>
            <a:pPr algn="ctr">
              <a:defRPr sz="1500">
                <a:solidFill>
                  <a:srgbClr val="485986"/>
                </a:solidFill>
              </a:defRPr>
            </a:pPr>
            <a:r>
              <a:t>Juillet 2023 </a:t>
            </a:r>
          </a:p>
          <a:p>
            <a:pPr algn="ctr">
              <a:defRPr sz="2000" b="1">
                <a:solidFill>
                  <a:srgbClr val="485986"/>
                </a:solidFill>
              </a:defRPr>
            </a:pPr>
            <a:r>
              <a:t>Le sens de nos engagements</a:t>
            </a:r>
          </a:p>
        </p:txBody>
      </p:sp>
      <p:pic>
        <p:nvPicPr>
          <p:cNvPr id="36" name="inconnu.png" descr="inconn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829" y="133113"/>
            <a:ext cx="56769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Rapport moral…"/>
          <p:cNvSpPr txBox="1">
            <a:spLocks noGrp="1"/>
          </p:cNvSpPr>
          <p:nvPr>
            <p:ph type="ctrTitle" idx="4294967295"/>
          </p:nvPr>
        </p:nvSpPr>
        <p:spPr>
          <a:xfrm>
            <a:off x="372494" y="307866"/>
            <a:ext cx="4174992" cy="14157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>
            <a:normAutofit/>
          </a:bodyPr>
          <a:lstStyle/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Rapport moral</a:t>
            </a:r>
          </a:p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2022-23</a:t>
            </a:r>
          </a:p>
        </p:txBody>
      </p:sp>
      <p:sp>
        <p:nvSpPr>
          <p:cNvPr id="38" name="Université d'été en juillet 23 à Strasbourg:  Avec nos différences bâtir une fraternité universelle"/>
          <p:cNvSpPr txBox="1"/>
          <p:nvPr/>
        </p:nvSpPr>
        <p:spPr>
          <a:xfrm>
            <a:off x="485088" y="7116762"/>
            <a:ext cx="9100924" cy="33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1700"/>
            </a:pPr>
            <a:r>
              <a:t>Université d'été en juillet 23 à Strasbourg:  </a:t>
            </a:r>
            <a:r>
              <a:rPr>
                <a:solidFill>
                  <a:srgbClr val="485986"/>
                </a:solidFill>
              </a:rPr>
              <a:t>Avec nos différences bâtir une fraternité universelle</a:t>
            </a:r>
          </a:p>
        </p:txBody>
      </p:sp>
      <p:pic>
        <p:nvPicPr>
          <p:cNvPr id="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619" y="4226454"/>
            <a:ext cx="4067322" cy="2481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64" y="5601402"/>
            <a:ext cx="1481458" cy="1108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659" y="5603711"/>
            <a:ext cx="1478086" cy="1108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911" y="2646745"/>
            <a:ext cx="2044324" cy="115449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outes générations présentes"/>
          <p:cNvSpPr txBox="1"/>
          <p:nvPr/>
        </p:nvSpPr>
        <p:spPr>
          <a:xfrm>
            <a:off x="386551" y="6756668"/>
            <a:ext cx="2770050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Toutes générations présentes</a:t>
            </a:r>
          </a:p>
        </p:txBody>
      </p:sp>
      <p:sp>
        <p:nvSpPr>
          <p:cNvPr id="44" name="Des temps pour prier"/>
          <p:cNvSpPr txBox="1"/>
          <p:nvPr/>
        </p:nvSpPr>
        <p:spPr>
          <a:xfrm>
            <a:off x="7678372" y="2307519"/>
            <a:ext cx="2001402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Des temps pour prier</a:t>
            </a:r>
          </a:p>
        </p:txBody>
      </p:sp>
      <p:pic>
        <p:nvPicPr>
          <p:cNvPr id="45" name="Capture d’écran 2023-03-15 à 15.22.56.png" descr="Capture d’écran 2023-03-15 à 15.22.5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6133" y="2648831"/>
            <a:ext cx="2117923" cy="1150323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Des temps pour jouer"/>
          <p:cNvSpPr txBox="1"/>
          <p:nvPr/>
        </p:nvSpPr>
        <p:spPr>
          <a:xfrm>
            <a:off x="5130309" y="2307519"/>
            <a:ext cx="2046745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Des temps pour jouer</a:t>
            </a:r>
          </a:p>
        </p:txBody>
      </p:sp>
      <p:pic>
        <p:nvPicPr>
          <p:cNvPr id="47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392" y="3365682"/>
            <a:ext cx="1971591" cy="1478693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Des tables rondes:"/>
          <p:cNvSpPr txBox="1"/>
          <p:nvPr/>
        </p:nvSpPr>
        <p:spPr>
          <a:xfrm>
            <a:off x="213096" y="3020183"/>
            <a:ext cx="179840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Des tables rondes:</a:t>
            </a:r>
          </a:p>
        </p:txBody>
      </p:sp>
      <p:pic>
        <p:nvPicPr>
          <p:cNvPr id="49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8203" y="3365682"/>
            <a:ext cx="1971590" cy="147869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Du travail en atelier:"/>
          <p:cNvSpPr txBox="1"/>
          <p:nvPr/>
        </p:nvSpPr>
        <p:spPr>
          <a:xfrm>
            <a:off x="2358392" y="3020183"/>
            <a:ext cx="1911212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Du travail en atelier:</a:t>
            </a:r>
          </a:p>
        </p:txBody>
      </p:sp>
      <p:pic>
        <p:nvPicPr>
          <p:cNvPr id="51" name="inconnu.jpg" descr="inconnu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7923" y="5168045"/>
            <a:ext cx="1481459" cy="1975279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Restitution"/>
          <p:cNvSpPr txBox="1"/>
          <p:nvPr/>
        </p:nvSpPr>
        <p:spPr>
          <a:xfrm>
            <a:off x="4056562" y="4854448"/>
            <a:ext cx="1064182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Restitution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nconnu.png" descr="inconn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829" y="133113"/>
            <a:ext cx="56769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Rapport moral…"/>
          <p:cNvSpPr txBox="1">
            <a:spLocks noGrp="1"/>
          </p:cNvSpPr>
          <p:nvPr>
            <p:ph type="ctrTitle" idx="4294967295"/>
          </p:nvPr>
        </p:nvSpPr>
        <p:spPr>
          <a:xfrm>
            <a:off x="372494" y="307866"/>
            <a:ext cx="4174992" cy="14157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>
            <a:normAutofit/>
          </a:bodyPr>
          <a:lstStyle/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Rapport moral</a:t>
            </a:r>
          </a:p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2022-23</a:t>
            </a:r>
          </a:p>
        </p:txBody>
      </p:sp>
      <p:sp>
        <p:nvSpPr>
          <p:cNvPr id="56" name="Formation action"/>
          <p:cNvSpPr txBox="1"/>
          <p:nvPr/>
        </p:nvSpPr>
        <p:spPr>
          <a:xfrm>
            <a:off x="372494" y="2050762"/>
            <a:ext cx="741164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400">
                <a:solidFill>
                  <a:srgbClr val="48598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fr-FR" b="1" dirty="0"/>
              <a:t>Faire Eglise : Renforcer notre démarche d’apôtres</a:t>
            </a:r>
          </a:p>
          <a:p>
            <a:r>
              <a:rPr lang="fr-FR" b="1" dirty="0"/>
              <a:t>à travers un module de formation-action</a:t>
            </a:r>
            <a:endParaRPr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651438-87DD-A27D-7530-831D44626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829" y="2950822"/>
            <a:ext cx="4695825" cy="26289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7D1F464-4AAC-BD0B-3A67-0F727291FF9A}"/>
              </a:ext>
            </a:extLst>
          </p:cNvPr>
          <p:cNvSpPr txBox="1"/>
          <p:nvPr/>
        </p:nvSpPr>
        <p:spPr>
          <a:xfrm>
            <a:off x="524446" y="3208860"/>
            <a:ext cx="3498913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dirty="0"/>
              <a:t>Un renversement dans notre manière d’inviter individuellement en partant des préoccupations des personnes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Être apôtre en cherchant à imiter le Christ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dirty="0"/>
              <a:t>Engagés ensemble sur le chemin synodal du Pape François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Animer des partages de vie et acquérir un charisme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6274CA3-70AA-5B3A-F1DE-BFE6815CF099}"/>
              </a:ext>
            </a:extLst>
          </p:cNvPr>
          <p:cNvSpPr txBox="1"/>
          <p:nvPr/>
        </p:nvSpPr>
        <p:spPr>
          <a:xfrm>
            <a:off x="4850829" y="5852893"/>
            <a:ext cx="4695824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Ile de France - Vienne - Nantes  Marseille - Dijon/Autun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L’accompagnement"/>
          <p:cNvSpPr txBox="1"/>
          <p:nvPr/>
        </p:nvSpPr>
        <p:spPr>
          <a:xfrm>
            <a:off x="553054" y="1881557"/>
            <a:ext cx="3313105" cy="47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 b="1">
                <a:solidFill>
                  <a:srgbClr val="485986"/>
                </a:solidFill>
              </a:defRPr>
            </a:lvl1pPr>
          </a:lstStyle>
          <a:p>
            <a:r>
              <a:t>L’accompagnement</a:t>
            </a:r>
          </a:p>
        </p:txBody>
      </p:sp>
      <p:pic>
        <p:nvPicPr>
          <p:cNvPr id="59" name="inconnu.png" descr="inconn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129" y="133113"/>
            <a:ext cx="5676901" cy="1765301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sp>
        <p:nvSpPr>
          <p:cNvPr id="60" name="Rapport moral…"/>
          <p:cNvSpPr txBox="1">
            <a:spLocks noGrp="1"/>
          </p:cNvSpPr>
          <p:nvPr>
            <p:ph type="ctrTitle" idx="4294967295"/>
          </p:nvPr>
        </p:nvSpPr>
        <p:spPr>
          <a:xfrm>
            <a:off x="372494" y="307866"/>
            <a:ext cx="4174992" cy="14157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>
            <a:normAutofit/>
          </a:bodyPr>
          <a:lstStyle/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Rapport moral</a:t>
            </a:r>
          </a:p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2022-23</a:t>
            </a:r>
          </a:p>
        </p:txBody>
      </p:sp>
      <p:sp>
        <p:nvSpPr>
          <p:cNvPr id="61" name="Le Conseil Pastoral"/>
          <p:cNvSpPr txBox="1"/>
          <p:nvPr/>
        </p:nvSpPr>
        <p:spPr>
          <a:xfrm>
            <a:off x="6261079" y="2248520"/>
            <a:ext cx="2932601" cy="41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solidFill>
                  <a:srgbClr val="485986"/>
                </a:solidFill>
              </a:defRPr>
            </a:pPr>
            <a:r>
              <a:t>  Le </a:t>
            </a:r>
            <a:r>
              <a:rPr sz="2000"/>
              <a:t>Conseil Pastoral</a:t>
            </a:r>
          </a:p>
        </p:txBody>
      </p:sp>
      <p:pic>
        <p:nvPicPr>
          <p:cNvPr id="62" name="image.jpeg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429" y="2711236"/>
            <a:ext cx="3162301" cy="2519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G_6917.jpeg" descr="IMG_691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11" y="5205729"/>
            <a:ext cx="3013991" cy="1547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nconnu.tiff" descr="inconnu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873" y="2347253"/>
            <a:ext cx="2511467" cy="1881631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L'accompagnateur est l' «  Autre »…"/>
          <p:cNvSpPr txBox="1"/>
          <p:nvPr/>
        </p:nvSpPr>
        <p:spPr>
          <a:xfrm>
            <a:off x="68421" y="4275275"/>
            <a:ext cx="4581486" cy="88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/>
            <a:r>
              <a:t>L'accompagnateur est l' «  Autre » </a:t>
            </a:r>
          </a:p>
          <a:p>
            <a:pPr algn="ctr" defTabSz="457200"/>
            <a:r>
              <a:t>qui chemine avec l'équipe,</a:t>
            </a:r>
          </a:p>
          <a:p>
            <a:pPr algn="ctr" defTabSz="457200"/>
            <a:r>
              <a:t>comme le fit le Christ sur la route d'Emmaüs</a:t>
            </a:r>
          </a:p>
        </p:txBody>
      </p:sp>
      <p:sp>
        <p:nvSpPr>
          <p:cNvPr id="66" name="Equipe de clercs et laÏcs,…"/>
          <p:cNvSpPr txBox="1"/>
          <p:nvPr/>
        </p:nvSpPr>
        <p:spPr>
          <a:xfrm>
            <a:off x="5913582" y="5324105"/>
            <a:ext cx="3627597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sz="1600"/>
            </a:pPr>
            <a:r>
              <a:t>Equipe de clercs et laÏcs, </a:t>
            </a:r>
          </a:p>
          <a:p>
            <a:pPr algn="ctr" defTabSz="457200">
              <a:defRPr sz="1600"/>
            </a:pPr>
            <a:r>
              <a:t>membres des aumôneries territoriales, </a:t>
            </a:r>
          </a:p>
          <a:p>
            <a:pPr algn="ctr" defTabSz="457200">
              <a:defRPr sz="1600"/>
            </a:pP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reflet des différentes régions </a:t>
            </a:r>
          </a:p>
          <a:p>
            <a:pPr algn="ctr" defTabSz="457200">
              <a:defRPr sz="1600"/>
            </a:pPr>
            <a:r>
              <a:t>pour relire et impulser </a:t>
            </a:r>
          </a:p>
          <a:p>
            <a:pPr algn="ctr" defTabSz="457200">
              <a:defRPr sz="1600"/>
            </a:pPr>
            <a:r>
              <a:t>localement </a:t>
            </a:r>
            <a:r>
              <a:rPr>
                <a:latin typeface="Arial Unicode MS"/>
                <a:ea typeface="Arial Unicode MS"/>
                <a:cs typeface="Arial Unicode MS"/>
                <a:sym typeface="Arial Unicode MS"/>
              </a:rPr>
              <a:t>l’accompagnement</a:t>
            </a:r>
          </a:p>
        </p:txBody>
      </p:sp>
      <p:sp>
        <p:nvSpPr>
          <p:cNvPr id="67" name="Appeler, former des accompagnateurs d’équipe"/>
          <p:cNvSpPr txBox="1"/>
          <p:nvPr/>
        </p:nvSpPr>
        <p:spPr>
          <a:xfrm>
            <a:off x="121894" y="6787039"/>
            <a:ext cx="490764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Appeler, former des accompagnateurs d’équipe</a:t>
            </a:r>
          </a:p>
        </p:txBody>
      </p:sp>
      <p:sp>
        <p:nvSpPr>
          <p:cNvPr id="68" name="Une formation d’accompagnateurs est prévue le samedi 22 avril à Bourges"/>
          <p:cNvSpPr txBox="1"/>
          <p:nvPr/>
        </p:nvSpPr>
        <p:spPr>
          <a:xfrm>
            <a:off x="846312" y="7171619"/>
            <a:ext cx="822223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/>
            </a:lvl1pPr>
          </a:lstStyle>
          <a:p>
            <a:r>
              <a:t>Une formation d’accompagnateurs est prévue le samedi 22 avril à Bourges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alisation"/>
          <p:cNvSpPr txBox="1"/>
          <p:nvPr/>
        </p:nvSpPr>
        <p:spPr>
          <a:xfrm>
            <a:off x="1046894" y="2408225"/>
            <a:ext cx="8338646" cy="405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 b="1">
                <a:solidFill>
                  <a:srgbClr val="485986"/>
                </a:solidFill>
              </a:defRPr>
            </a:lvl1pPr>
          </a:lstStyle>
          <a:p>
            <a:pPr algn="ctr"/>
            <a:r>
              <a:rPr lang="fr-FR" dirty="0"/>
              <a:t>Travail sur la signature du Logo et les Milieux Indépendants</a:t>
            </a:r>
            <a:endParaRPr dirty="0"/>
          </a:p>
        </p:txBody>
      </p:sp>
      <p:pic>
        <p:nvPicPr>
          <p:cNvPr id="71" name="inconnu.png" descr="inconn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829" y="133113"/>
            <a:ext cx="56769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Rapport moral…"/>
          <p:cNvSpPr txBox="1">
            <a:spLocks noGrp="1"/>
          </p:cNvSpPr>
          <p:nvPr>
            <p:ph type="ctrTitle" idx="4294967295"/>
          </p:nvPr>
        </p:nvSpPr>
        <p:spPr>
          <a:xfrm>
            <a:off x="372494" y="307866"/>
            <a:ext cx="4174992" cy="14157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>
            <a:normAutofit/>
          </a:bodyPr>
          <a:lstStyle/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Rapport moral</a:t>
            </a:r>
          </a:p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2022-23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9994D0-9C94-22EF-F5B6-CAF4EE24A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324" y="3323742"/>
            <a:ext cx="4881196" cy="11274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7CD9DD-46C7-D086-D417-B4D1E9D4C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893" y="5200811"/>
            <a:ext cx="4371095" cy="141579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33F798F-E287-9E2A-FF49-C6E3D3DAE4DD}"/>
              </a:ext>
            </a:extLst>
          </p:cNvPr>
          <p:cNvSpPr txBox="1"/>
          <p:nvPr/>
        </p:nvSpPr>
        <p:spPr>
          <a:xfrm>
            <a:off x="1236674" y="3648876"/>
            <a:ext cx="2455432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Progresser dans notre connaissance des Milieux Indépendants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B673DB-C670-844E-B7D4-F135722647E0}"/>
              </a:ext>
            </a:extLst>
          </p:cNvPr>
          <p:cNvSpPr txBox="1"/>
          <p:nvPr/>
        </p:nvSpPr>
        <p:spPr>
          <a:xfrm>
            <a:off x="6568775" y="5200811"/>
            <a:ext cx="245543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/>
              <a:t>Traduire le I de ACI, donner du sens au A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L’international à l’ACI"/>
          <p:cNvSpPr txBox="1"/>
          <p:nvPr/>
        </p:nvSpPr>
        <p:spPr>
          <a:xfrm>
            <a:off x="177708" y="2175843"/>
            <a:ext cx="3985007" cy="47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 b="1">
                <a:solidFill>
                  <a:srgbClr val="485986"/>
                </a:solidFill>
              </a:defRPr>
            </a:lvl1pPr>
          </a:lstStyle>
          <a:p>
            <a:r>
              <a:t>L’international à l’ACI</a:t>
            </a:r>
          </a:p>
        </p:txBody>
      </p:sp>
      <p:pic>
        <p:nvPicPr>
          <p:cNvPr id="75" name="inconnu.png" descr="inconn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829" y="133113"/>
            <a:ext cx="56769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Rapport moral…"/>
          <p:cNvSpPr txBox="1">
            <a:spLocks noGrp="1"/>
          </p:cNvSpPr>
          <p:nvPr>
            <p:ph type="ctrTitle" idx="4294967295"/>
          </p:nvPr>
        </p:nvSpPr>
        <p:spPr>
          <a:xfrm>
            <a:off x="372494" y="307866"/>
            <a:ext cx="4174992" cy="14157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>
            <a:normAutofit/>
          </a:bodyPr>
          <a:lstStyle/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Rapport moral</a:t>
            </a:r>
          </a:p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2022-23</a:t>
            </a:r>
          </a:p>
        </p:txBody>
      </p:sp>
      <p:pic>
        <p:nvPicPr>
          <p:cNvPr id="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99" y="3096166"/>
            <a:ext cx="2304611" cy="176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350" y="3580849"/>
            <a:ext cx="3064779" cy="2274982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Lien entre les équipes…"/>
          <p:cNvSpPr txBox="1"/>
          <p:nvPr/>
        </p:nvSpPr>
        <p:spPr>
          <a:xfrm>
            <a:off x="241346" y="4968490"/>
            <a:ext cx="3365833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400"/>
            </a:pPr>
            <a:r>
              <a:t>Lien entre les équipes </a:t>
            </a:r>
          </a:p>
          <a:p>
            <a:pPr algn="ctr">
              <a:defRPr sz="1400"/>
            </a:pPr>
            <a:r>
              <a:t>et la dimension internationale de nos vies</a:t>
            </a:r>
          </a:p>
        </p:txBody>
      </p:sp>
      <p:sp>
        <p:nvSpPr>
          <p:cNvPr id="80" name="MIAMSI"/>
          <p:cNvSpPr txBox="1"/>
          <p:nvPr/>
        </p:nvSpPr>
        <p:spPr>
          <a:xfrm>
            <a:off x="6398636" y="1744989"/>
            <a:ext cx="1296441" cy="474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 b="1">
                <a:solidFill>
                  <a:srgbClr val="485986"/>
                </a:solidFill>
              </a:defRPr>
            </a:lvl1pPr>
          </a:lstStyle>
          <a:p>
            <a:r>
              <a:t>MIAMSI</a:t>
            </a:r>
          </a:p>
        </p:txBody>
      </p:sp>
      <p:sp>
        <p:nvSpPr>
          <p:cNvPr id="81" name="La commission internationale"/>
          <p:cNvSpPr txBox="1"/>
          <p:nvPr/>
        </p:nvSpPr>
        <p:spPr>
          <a:xfrm>
            <a:off x="391873" y="2638480"/>
            <a:ext cx="306477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La commission internationale</a:t>
            </a:r>
          </a:p>
        </p:txBody>
      </p:sp>
      <p:sp>
        <p:nvSpPr>
          <p:cNvPr id="82" name="15 ème Assemblée générale à Rome…"/>
          <p:cNvSpPr txBox="1"/>
          <p:nvPr/>
        </p:nvSpPr>
        <p:spPr>
          <a:xfrm>
            <a:off x="5036468" y="2271492"/>
            <a:ext cx="4346995" cy="642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 </a:t>
            </a:r>
            <a:r>
              <a:rPr sz="2000">
                <a:solidFill>
                  <a:srgbClr val="485986"/>
                </a:solidFill>
              </a:rPr>
              <a:t>15 ème Assemblée générale à Rome</a:t>
            </a:r>
          </a:p>
          <a:p>
            <a:pPr algn="ctr"/>
            <a:r>
              <a:t>en mars 2022 </a:t>
            </a:r>
          </a:p>
        </p:txBody>
      </p:sp>
      <p:sp>
        <p:nvSpPr>
          <p:cNvPr id="83" name="« Témoigner et s’engager…"/>
          <p:cNvSpPr txBox="1"/>
          <p:nvPr/>
        </p:nvSpPr>
        <p:spPr>
          <a:xfrm>
            <a:off x="5151382" y="2926170"/>
            <a:ext cx="3699234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b="1"/>
            </a:pPr>
            <a:r>
              <a:t>« Témoigner et </a:t>
            </a:r>
            <a:r>
              <a:rPr sz="1600"/>
              <a:t>s’engager</a:t>
            </a:r>
            <a:r>
              <a:t> </a:t>
            </a:r>
          </a:p>
          <a:p>
            <a:pPr algn="ctr">
              <a:defRPr b="1"/>
            </a:pPr>
            <a:r>
              <a:t>pour une société plus inclusive »</a:t>
            </a:r>
          </a:p>
        </p:txBody>
      </p:sp>
      <p:pic>
        <p:nvPicPr>
          <p:cNvPr id="8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266" y="5421493"/>
            <a:ext cx="2756245" cy="2070058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Le nouveau Bureau"/>
          <p:cNvSpPr txBox="1"/>
          <p:nvPr/>
        </p:nvSpPr>
        <p:spPr>
          <a:xfrm>
            <a:off x="5177958" y="7037733"/>
            <a:ext cx="1656245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Le nouveau Bureau</a:t>
            </a:r>
          </a:p>
        </p:txBody>
      </p:sp>
      <p:sp>
        <p:nvSpPr>
          <p:cNvPr id="86" name="Les européens devant la…"/>
          <p:cNvSpPr txBox="1"/>
          <p:nvPr/>
        </p:nvSpPr>
        <p:spPr>
          <a:xfrm>
            <a:off x="7195983" y="4171230"/>
            <a:ext cx="2742926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400"/>
            </a:pPr>
            <a:r>
              <a:t>Les européens devant la</a:t>
            </a:r>
          </a:p>
          <a:p>
            <a:pPr algn="ctr">
              <a:defRPr sz="1400"/>
            </a:pPr>
            <a:r>
              <a:t>statue en hommage aux migrants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lais européen"/>
          <p:cNvSpPr txBox="1"/>
          <p:nvPr/>
        </p:nvSpPr>
        <p:spPr>
          <a:xfrm>
            <a:off x="391286" y="2425478"/>
            <a:ext cx="4156200" cy="405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 b="1">
                <a:solidFill>
                  <a:srgbClr val="485986"/>
                </a:solidFill>
              </a:defRPr>
            </a:lvl1pPr>
          </a:lstStyle>
          <a:p>
            <a:r>
              <a:rPr dirty="0"/>
              <a:t>Relais </a:t>
            </a:r>
            <a:r>
              <a:rPr dirty="0" err="1"/>
              <a:t>européen</a:t>
            </a:r>
            <a:r>
              <a:rPr lang="fr-FR" dirty="0"/>
              <a:t> du MIAMSI</a:t>
            </a:r>
            <a:endParaRPr dirty="0"/>
          </a:p>
        </p:txBody>
      </p:sp>
      <p:pic>
        <p:nvPicPr>
          <p:cNvPr id="89" name="inconnu.png" descr="inconn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829" y="133113"/>
            <a:ext cx="56769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Rapport moral…"/>
          <p:cNvSpPr txBox="1">
            <a:spLocks noGrp="1"/>
          </p:cNvSpPr>
          <p:nvPr>
            <p:ph type="ctrTitle" idx="4294967295"/>
          </p:nvPr>
        </p:nvSpPr>
        <p:spPr>
          <a:xfrm>
            <a:off x="372494" y="307866"/>
            <a:ext cx="4174992" cy="14157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>
            <a:normAutofit/>
          </a:bodyPr>
          <a:lstStyle/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Rapport moral</a:t>
            </a:r>
          </a:p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2022-23</a:t>
            </a:r>
          </a:p>
        </p:txBody>
      </p:sp>
      <p:pic>
        <p:nvPicPr>
          <p:cNvPr id="9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782" y="2399476"/>
            <a:ext cx="3632109" cy="275754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F9B1152-2D97-E305-8779-ED58ED52CAD4}"/>
              </a:ext>
            </a:extLst>
          </p:cNvPr>
          <p:cNvSpPr txBox="1"/>
          <p:nvPr/>
        </p:nvSpPr>
        <p:spPr>
          <a:xfrm>
            <a:off x="391286" y="3142519"/>
            <a:ext cx="4459543" cy="3693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L’ACI a assuré en 2022 et 2023 la </a:t>
            </a: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présidence du Relais européen 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avec :</a:t>
            </a:r>
          </a:p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dirty="0"/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rédaction d’une contribution pour la phase continentale du Synode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qui est paru sur le site de La Croix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dirty="0"/>
              <a:t>L’association des </a:t>
            </a:r>
            <a:r>
              <a:rPr lang="fr-FR" b="1" dirty="0">
                <a:solidFill>
                  <a:srgbClr val="92D050"/>
                </a:solidFill>
              </a:rPr>
              <a:t>mouvements ACI du Liban et de Syrie</a:t>
            </a:r>
            <a:r>
              <a:rPr lang="fr-FR" dirty="0"/>
              <a:t>, avec une visio lors de la réunion de Strasbourg en février 2023</a:t>
            </a:r>
          </a:p>
          <a:p>
            <a:pPr marL="285750" marR="0" indent="-28575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Perspective de travail avec un contact en Allemagne</a:t>
            </a:r>
          </a:p>
          <a:p>
            <a:pPr marL="0" marR="0" indent="0" algn="l" defTabSz="4492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nconnu.png" descr="inconn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829" y="133113"/>
            <a:ext cx="56769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Rapport moral…"/>
          <p:cNvSpPr txBox="1">
            <a:spLocks noGrp="1"/>
          </p:cNvSpPr>
          <p:nvPr>
            <p:ph type="ctrTitle" idx="4294967295"/>
          </p:nvPr>
        </p:nvSpPr>
        <p:spPr>
          <a:xfrm>
            <a:off x="372494" y="307866"/>
            <a:ext cx="4174992" cy="14157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  <a:round/>
          </a:ln>
        </p:spPr>
        <p:txBody>
          <a:bodyPr>
            <a:normAutofit/>
          </a:bodyPr>
          <a:lstStyle/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Rapport moral</a:t>
            </a:r>
          </a:p>
          <a:p>
            <a:pPr defTabSz="449262">
              <a:lnSpc>
                <a:spcPct val="100000"/>
              </a:lnSpc>
              <a:defRPr sz="3700">
                <a:solidFill>
                  <a:srgbClr val="485986"/>
                </a:solidFill>
              </a:defRPr>
            </a:pPr>
            <a:r>
              <a:t>2022-23</a:t>
            </a:r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2127428"/>
            <a:ext cx="1714500" cy="78740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2eme soirée le 28 mars à 20h 30: s’inscrire auprès de Christine Bitouzet…"/>
          <p:cNvSpPr txBox="1"/>
          <p:nvPr/>
        </p:nvSpPr>
        <p:spPr>
          <a:xfrm>
            <a:off x="917220" y="6852273"/>
            <a:ext cx="7892726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b="1" i="1"/>
            </a:pPr>
            <a:r>
              <a:t>2eme soirée le 28 mars à 20h 30: s’inscrire auprès de Christine Bitouzet</a:t>
            </a:r>
          </a:p>
          <a:p>
            <a:pPr algn="ctr">
              <a:defRPr i="1"/>
            </a:pPr>
            <a:r>
              <a:t>De ces soirées, une parole publique de l’ACI sera élaborée</a:t>
            </a:r>
          </a:p>
        </p:txBody>
      </p:sp>
      <p:sp>
        <p:nvSpPr>
          <p:cNvPr id="97" name="Agora virtuelle:…"/>
          <p:cNvSpPr txBox="1"/>
          <p:nvPr/>
        </p:nvSpPr>
        <p:spPr>
          <a:xfrm>
            <a:off x="2794879" y="2137611"/>
            <a:ext cx="4137408" cy="1206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 b="1">
                <a:solidFill>
                  <a:srgbClr val="485986"/>
                </a:solidFill>
              </a:defRPr>
            </a:pPr>
            <a:r>
              <a:t>Agora virtuelle: </a:t>
            </a:r>
          </a:p>
          <a:p>
            <a:pPr algn="ctr">
              <a:lnSpc>
                <a:spcPct val="93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600" b="1">
                <a:solidFill>
                  <a:srgbClr val="485986"/>
                </a:solidFill>
              </a:defRPr>
            </a:pPr>
            <a:r>
              <a:t>Autour de l’accueil des migrants</a:t>
            </a:r>
          </a:p>
        </p:txBody>
      </p:sp>
      <p:pic>
        <p:nvPicPr>
          <p:cNvPr id="9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365" y="3428912"/>
            <a:ext cx="4472098" cy="3114324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A partir de vos comptes rendus…"/>
          <p:cNvSpPr txBox="1"/>
          <p:nvPr/>
        </p:nvSpPr>
        <p:spPr>
          <a:xfrm>
            <a:off x="6750646" y="3430638"/>
            <a:ext cx="2782688" cy="695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/>
            </a:pPr>
            <a:r>
              <a:t>A partir de vos comptes rendus </a:t>
            </a:r>
          </a:p>
          <a:p>
            <a:pPr>
              <a:defRPr sz="1400"/>
            </a:pPr>
            <a:r>
              <a:t>perception d’expérience d’accueil </a:t>
            </a:r>
          </a:p>
          <a:p>
            <a:pPr>
              <a:defRPr sz="1400"/>
            </a:pPr>
            <a:r>
              <a:t>selon des modalités très diverses.</a:t>
            </a:r>
          </a:p>
        </p:txBody>
      </p:sp>
      <p:sp>
        <p:nvSpPr>
          <p:cNvPr id="100" name="Soirée de témoignages…"/>
          <p:cNvSpPr txBox="1"/>
          <p:nvPr/>
        </p:nvSpPr>
        <p:spPr>
          <a:xfrm>
            <a:off x="6368376" y="4366538"/>
            <a:ext cx="2960574" cy="898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/>
            </a:pPr>
            <a:r>
              <a:t>Soirée de témoignages </a:t>
            </a:r>
          </a:p>
          <a:p>
            <a:pPr>
              <a:defRPr sz="1400"/>
            </a:pPr>
            <a:r>
              <a:t>et d’échanges en petits groupes</a:t>
            </a:r>
          </a:p>
          <a:p>
            <a:pPr>
              <a:defRPr sz="1400"/>
            </a:pPr>
            <a:r>
              <a:t>Les uns pour relire leur engagement</a:t>
            </a:r>
          </a:p>
          <a:p>
            <a:pPr>
              <a:defRPr sz="1400"/>
            </a:pPr>
            <a:r>
              <a:t>D’autres pour identifier des repères</a:t>
            </a:r>
          </a:p>
        </p:txBody>
      </p:sp>
      <p:sp>
        <p:nvSpPr>
          <p:cNvPr id="101" name="60 personnes ont participé le 7 mars.…"/>
          <p:cNvSpPr txBox="1"/>
          <p:nvPr/>
        </p:nvSpPr>
        <p:spPr>
          <a:xfrm>
            <a:off x="5879319" y="5435194"/>
            <a:ext cx="3619922" cy="1101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/>
            </a:pPr>
            <a:r>
              <a:t>60 personnes ont participé le 7 mars.</a:t>
            </a:r>
          </a:p>
          <a:p>
            <a:pPr>
              <a:defRPr sz="1400"/>
            </a:pPr>
            <a:r>
              <a:t>Découvertes réciproques  qui font changer le regard. Peurs et joie d’accueillir </a:t>
            </a:r>
          </a:p>
          <a:p>
            <a:pPr>
              <a:defRPr sz="1400"/>
            </a:pPr>
            <a:r>
              <a:t>Ne pas être seul. </a:t>
            </a:r>
          </a:p>
          <a:p>
            <a:pPr>
              <a:defRPr sz="1400"/>
            </a:pPr>
            <a:r>
              <a:t>Expérience humaine et spirituelle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985</Words>
  <Application>Microsoft Office PowerPoint</Application>
  <PresentationFormat>Personnalisé</PresentationFormat>
  <Paragraphs>157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Arial Unicode MS</vt:lpstr>
      <vt:lpstr>Helvetica</vt:lpstr>
      <vt:lpstr>Times New Roman</vt:lpstr>
      <vt:lpstr>Thème Office</vt:lpstr>
      <vt:lpstr>Rapport moral 2022-23</vt:lpstr>
      <vt:lpstr>Rapport moral 2022-23</vt:lpstr>
      <vt:lpstr>Rapport moral 2022-23</vt:lpstr>
      <vt:lpstr>Rapport moral 2022-23</vt:lpstr>
      <vt:lpstr>Rapport moral 2022-23</vt:lpstr>
      <vt:lpstr>Rapport moral 2022-23</vt:lpstr>
      <vt:lpstr>Rapport moral 2022-23</vt:lpstr>
      <vt:lpstr>Rapport moral 2022-23</vt:lpstr>
      <vt:lpstr>Rapport moral 2022-23</vt:lpstr>
      <vt:lpstr>Rapport moral 2022-23</vt:lpstr>
      <vt:lpstr>Rapport moral 2022-23</vt:lpstr>
      <vt:lpstr>Rapport moral 2022-23</vt:lpstr>
      <vt:lpstr>Rapport moral 2022-23</vt:lpstr>
      <vt:lpstr>Rapport moral 2022-23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Rapport moral 2022-23</dc:title>
  <dc:creator>DELUZET MARC</dc:creator>
  <cp:lastModifiedBy>Marie Moulins</cp:lastModifiedBy>
  <cp:revision>2</cp:revision>
  <dcterms:modified xsi:type="dcterms:W3CDTF">2023-04-11T14:11:54Z</dcterms:modified>
</cp:coreProperties>
</file>