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8" r:id="rId5"/>
    <p:sldId id="259" r:id="rId6"/>
    <p:sldId id="271" r:id="rId7"/>
    <p:sldId id="260" r:id="rId8"/>
    <p:sldId id="270" r:id="rId9"/>
    <p:sldId id="261" r:id="rId10"/>
    <p:sldId id="282" r:id="rId11"/>
    <p:sldId id="276" r:id="rId12"/>
    <p:sldId id="263" r:id="rId13"/>
    <p:sldId id="265" r:id="rId14"/>
    <p:sldId id="272" r:id="rId15"/>
    <p:sldId id="266" r:id="rId16"/>
    <p:sldId id="279" r:id="rId17"/>
    <p:sldId id="267" r:id="rId18"/>
    <p:sldId id="280" r:id="rId19"/>
    <p:sldId id="268" r:id="rId20"/>
    <p:sldId id="274" r:id="rId21"/>
    <p:sldId id="281" r:id="rId22"/>
    <p:sldId id="269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DA9"/>
    <a:srgbClr val="2489D5"/>
    <a:srgbClr val="81A408"/>
    <a:srgbClr val="FF0000"/>
    <a:srgbClr val="00FFFF"/>
    <a:srgbClr val="FFA600"/>
    <a:srgbClr val="DC424D"/>
    <a:srgbClr val="4D4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74829"/>
  </p:normalViewPr>
  <p:slideViewPr>
    <p:cSldViewPr snapToGrid="0">
      <p:cViewPr varScale="1">
        <p:scale>
          <a:sx n="93" d="100"/>
          <a:sy n="93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5D408-A410-B546-BFBD-2DCE7A6DFE80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E2506-4F22-014F-8E45-AF81C451CD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94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Rapport Moral et rapport d’activité présentés ensemble</a:t>
            </a:r>
          </a:p>
          <a:p>
            <a:r>
              <a:rPr lang="fr-FR"/>
              <a:t>Rendent compte de comment ensemble, nous avons mis en œuvre notre projet 2024-2028 pour être apôtres dans un monde en transformation</a:t>
            </a:r>
          </a:p>
          <a:p>
            <a:r>
              <a:rPr lang="fr-FR"/>
              <a:t>Vote séparé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5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rejoindre des personnes de 30 à 50 ans</a:t>
            </a:r>
          </a:p>
          <a:p>
            <a:r>
              <a:rPr lang="fr-FR"/>
              <a:t>Témoignage Nathalie 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26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376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07FD-85E9-B0E3-4592-78365846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F261DC-EE59-D3B2-1534-9708D8A9C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B845C0-E7CD-B77A-1BE9-090991F01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Rencontres et débats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Plusieurs territoires organisent des agoras et des débats, notamment sur l'Europe (Loire, Pontoise, Angers).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Des soirées débats et des haltes spirituelles sont organisées (Chartres).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Lyon met en place des échanges avec d'autres mouvements comme le CCFD, Pax Christi, Secours Catholique.</a:t>
            </a:r>
          </a:p>
          <a:p>
            <a:pPr algn="l">
              <a:buFont typeface="+mj-lt"/>
              <a:buAutoNum type="arabicPeriod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Engagement dans la société et politique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Des réflexions sur les élections européennes et la démocratie (Angers, Pontoise).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Une participation active aux débats sur la justice et les enjeux sociétaux (Chambéry, Nevers).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Un basculement politique observé dans certains milieux indépendants (Beauvais).</a:t>
            </a:r>
          </a:p>
          <a:p>
            <a:pPr algn="l">
              <a:buFont typeface="+mj-lt"/>
              <a:buAutoNum type="arabicPeriod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Dynamisme des équipes locales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Certaines équipes montrent une forte vitalité, comme à Saint-Dié et Vannes-Lorient-Pontivy.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Mais des défis apparaissent avec le vieillissement des équipes et la difficulté d'impliquer les jeunes (Loire, Metz, Grenoble-Vienne).</a:t>
            </a:r>
          </a:p>
          <a:p>
            <a:pPr algn="l">
              <a:buFont typeface="+mj-lt"/>
              <a:buAutoNum type="arabicPeriod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Problématiques de société et du monde du travail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Difficultés économiques (Le Havre).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Évolution des modes de management et relations interpersonnelles au travail (Pontoise).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Manque de médecins et transformations du secteur industriel (Bourges).</a:t>
            </a:r>
          </a:p>
          <a:p>
            <a:pPr algn="l">
              <a:buFont typeface="+mj-lt"/>
              <a:buAutoNum type="arabicPeriod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Questions spirituelles et intergénérationnelles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Expériences de relecture et travail sur la transmission intergénérationnelle (Lille et fédérations).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Travail sur l’espérance et la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</a:rPr>
              <a:t>synodalité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 dans certaines régions (Chartres, Meaux).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0AA373-A832-669B-9A14-430E9AF87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200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Aptos" panose="020B0004020202020204" pitchFamily="34" charset="0"/>
                <a:cs typeface="Times New Roman" panose="02020603050405020304" pitchFamily="18" charset="0"/>
              </a:rPr>
              <a:t>Ouvertures de comptes Instagram et </a:t>
            </a:r>
            <a:r>
              <a:rPr lang="fr-FR" sz="1200" err="1">
                <a:latin typeface="Aptos" panose="020B0004020202020204" pitchFamily="34" charset="0"/>
                <a:cs typeface="Times New Roman" panose="02020603050405020304" pitchFamily="18" charset="0"/>
              </a:rPr>
              <a:t>Linkedln</a:t>
            </a:r>
            <a:endParaRPr lang="fr-FR" sz="120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Flyer ACI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34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Structuration de la démarche nationale</a:t>
            </a:r>
          </a:p>
          <a:p>
            <a:pPr marL="171450" indent="-171450">
              <a:buFontTx/>
              <a:buChar char="-"/>
            </a:pPr>
            <a:r>
              <a:rPr lang="fr-FR" dirty="0"/>
              <a:t>recherche-action</a:t>
            </a:r>
          </a:p>
          <a:p>
            <a:pPr marL="171450" indent="-171450">
              <a:buFontTx/>
              <a:buChar char="-"/>
            </a:pPr>
            <a:r>
              <a:rPr lang="fr-FR" dirty="0"/>
              <a:t>A partir du prochain numéro : compte-rendu et monographie</a:t>
            </a:r>
          </a:p>
          <a:p>
            <a:pPr marL="171450" indent="-171450">
              <a:buFontTx/>
              <a:buChar char="-"/>
            </a:pPr>
            <a:r>
              <a:rPr lang="fr-FR" dirty="0"/>
              <a:t>Site rénové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 </a:t>
            </a:r>
            <a:r>
              <a:rPr lang="fr-FR" dirty="0" err="1"/>
              <a:t>IdF</a:t>
            </a:r>
            <a:r>
              <a:rPr lang="fr-FR" dirty="0"/>
              <a:t> de jeunes : cible : trimestrielle</a:t>
            </a:r>
          </a:p>
          <a:p>
            <a:r>
              <a:rPr lang="fr-FR" dirty="0"/>
              <a:t>Témoignage de Lille sur la création d’une équipe jeunes sur la thématique « équilibre de vie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95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axes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Comment on rejoint des personnes non croyantes : travail avec les </a:t>
            </a:r>
            <a:r>
              <a:rPr lang="fr-FR" dirty="0" err="1"/>
              <a:t>aumoneries</a:t>
            </a:r>
            <a:r>
              <a:rPr lang="fr-FR" dirty="0"/>
              <a:t> ACS. Article à venir dans le courrier</a:t>
            </a:r>
          </a:p>
          <a:p>
            <a:pPr marL="171450" indent="-171450">
              <a:buFontTx/>
              <a:buChar char="-"/>
            </a:pPr>
            <a:r>
              <a:rPr lang="fr-FR" dirty="0"/>
              <a:t>Soutien à la formation dans les territoires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Témoignage de Nantes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30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61A57-F112-C41F-F652-DD71A46BB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D7E850-EC73-0A52-2B37-E15BD8443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92CB5E-AA46-789C-15DE-424743D3F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Témoignage du Bas Rhin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21C51C-3286-60C3-433E-4989E6FFD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815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1200">
                <a:latin typeface="Aptos" panose="020B0004020202020204" pitchFamily="34" charset="0"/>
                <a:cs typeface="Times New Roman" panose="02020603050405020304" pitchFamily="18" charset="0"/>
              </a:rPr>
              <a:t>Continuera de conduire une gestion financière rigoureuse pour maintenir le budget de fonctionnement à l’équilibre : dans le rapport financier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1200">
                <a:latin typeface="Aptos" panose="020B0004020202020204" pitchFamily="34" charset="0"/>
                <a:cs typeface="Times New Roman" panose="02020603050405020304" pitchFamily="18" charset="0"/>
              </a:rPr>
              <a:t>Renforcera l’animation des Délégués aux Finances des Territoires pour les aider à la remontée des cotisations, au suivi des adhérents et à la recherche de fonds locaux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120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/>
              <a:t>Témoignage de Toulouse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861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36 territoires ont fait leur rapport d’activité. Merci à eux </a:t>
            </a:r>
          </a:p>
          <a:p>
            <a:endParaRPr lang="fr-FR"/>
          </a:p>
          <a:p>
            <a:r>
              <a:rPr lang="fr-FR"/>
              <a:t>Création d’équipe: Essonne, Saint Etienne, Chartres, </a:t>
            </a:r>
            <a:r>
              <a:rPr lang="fr-FR" b="1"/>
              <a:t>Saint </a:t>
            </a:r>
            <a:r>
              <a:rPr lang="fr-FR" b="1" err="1"/>
              <a:t>Dié</a:t>
            </a:r>
            <a:r>
              <a:rPr lang="fr-FR"/>
              <a:t>, Lyon, Angers, Bourges, Meaux et Versailles</a:t>
            </a:r>
          </a:p>
          <a:p>
            <a:r>
              <a:rPr lang="fr-FR"/>
              <a:t>A voir pour la demande de témoignage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97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b="1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Education et jeunesse</a:t>
            </a:r>
            <a:r>
              <a:rPr lang="fr-FR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 : Développement des infrastructures éducatives, soutien aux jeunes face aux questions d'identité et à la pauvreté.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b="1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Environnement et écologie</a:t>
            </a:r>
            <a:r>
              <a:rPr lang="fr-FR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 : Impact écologique, gestion des ressources naturelles, et sensibilisation aux enjeux climatiques.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b="1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Santé et bien-être</a:t>
            </a:r>
            <a:r>
              <a:rPr lang="fr-FR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 : Accès aux soins, désertification médicale, soutien aux initiatives locales de santé.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b="1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Sécurité et cohésion sociale</a:t>
            </a:r>
            <a:r>
              <a:rPr lang="fr-FR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 : Prévention des violences urbaines, soutien aux associations de migrants, et renforcement de la cohésion sociale.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fr-FR" b="1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Culture et patrimoine</a:t>
            </a:r>
            <a:r>
              <a:rPr lang="fr-FR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 : Soutien aux initiatives culturelles, préservation du patrimoine local, et promotion des événements fédérateurs ( Nantes, Laval, Le Mans, Bourges, Reims)</a:t>
            </a:r>
          </a:p>
          <a:p>
            <a:endParaRPr lang="fr-FR" dirty="0"/>
          </a:p>
          <a:p>
            <a:r>
              <a:rPr lang="fr-FR" dirty="0" err="1"/>
              <a:t>Etre</a:t>
            </a:r>
            <a:r>
              <a:rPr lang="fr-FR" dirty="0"/>
              <a:t> attentif aux faits de société/ les signes de temps  pour répondre aux enjeux de ce monde. Les aspects et la situation du monde qui caractérisent une époque. </a:t>
            </a:r>
          </a:p>
          <a:p>
            <a:r>
              <a:rPr lang="fr-FR" dirty="0" err="1"/>
              <a:t>Etre</a:t>
            </a:r>
            <a:r>
              <a:rPr lang="fr-FR" dirty="0"/>
              <a:t> attentif aux signes du temps, c’est être attentif à la présence de Dieu dans notre monde.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59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fr-FR" dirty="0"/>
              <a:t>Développer notre capacité à regarder pour mieux rejoindre les personnes de notre milieu</a:t>
            </a: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fr-FR" dirty="0">
                <a:latin typeface="Calibri"/>
                <a:ea typeface="Calibri"/>
                <a:cs typeface="Calibri"/>
              </a:rPr>
              <a:t>Formation lors du séminaire des territoires en septembre 25</a:t>
            </a: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Développer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notre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capacité</a:t>
            </a:r>
            <a:r>
              <a:rPr lang="en-US" dirty="0">
                <a:latin typeface="Calibri"/>
                <a:ea typeface="Calibri"/>
                <a:cs typeface="Calibri"/>
              </a:rPr>
              <a:t> à discerner pour </a:t>
            </a:r>
            <a:r>
              <a:rPr lang="en-US" dirty="0" err="1">
                <a:latin typeface="Calibri"/>
                <a:ea typeface="Calibri"/>
                <a:cs typeface="Calibri"/>
              </a:rPr>
              <a:t>convertir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nos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mentalités</a:t>
            </a:r>
            <a:r>
              <a:rPr lang="en-US" dirty="0">
                <a:latin typeface="Calibri"/>
                <a:ea typeface="Calibri"/>
                <a:cs typeface="Calibri"/>
              </a:rPr>
              <a:t> et imaginer comment transformer </a:t>
            </a:r>
            <a:r>
              <a:rPr lang="en-US" dirty="0" err="1">
                <a:latin typeface="Calibri"/>
                <a:ea typeface="Calibri"/>
                <a:cs typeface="Calibri"/>
              </a:rPr>
              <a:t>notre</a:t>
            </a:r>
            <a:r>
              <a:rPr lang="en-US" dirty="0">
                <a:latin typeface="Calibri"/>
                <a:ea typeface="Calibri"/>
                <a:cs typeface="Calibri"/>
              </a:rPr>
              <a:t> regard et transformer le monde</a:t>
            </a: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Formation </a:t>
            </a:r>
            <a:r>
              <a:rPr lang="en-US" dirty="0" err="1">
                <a:latin typeface="Calibri"/>
                <a:ea typeface="Calibri"/>
                <a:cs typeface="Calibri"/>
              </a:rPr>
              <a:t>aujourd’hui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fr-FR" dirty="0">
              <a:latin typeface="Calibri"/>
              <a:ea typeface="Calibri"/>
              <a:cs typeface="Calibri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La transformation </a:t>
            </a:r>
            <a:r>
              <a:rPr lang="en-US" dirty="0" err="1">
                <a:latin typeface="Calibri"/>
                <a:ea typeface="Calibri"/>
                <a:cs typeface="Calibri"/>
              </a:rPr>
              <a:t>c’est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l’action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elle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même</a:t>
            </a:r>
            <a:r>
              <a:rPr lang="en-US" dirty="0">
                <a:latin typeface="Calibri"/>
                <a:ea typeface="Calibri"/>
                <a:cs typeface="Calibri"/>
              </a:rPr>
              <a:t>, reprise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revision de vie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équipe et </a:t>
            </a:r>
            <a:r>
              <a:rPr lang="en-US" dirty="0" err="1">
                <a:latin typeface="Calibri"/>
                <a:ea typeface="Calibri"/>
                <a:cs typeface="Calibri"/>
              </a:rPr>
              <a:t>relu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Formation </a:t>
            </a:r>
            <a:r>
              <a:rPr lang="en-US" dirty="0" err="1">
                <a:latin typeface="Calibri"/>
                <a:ea typeface="Calibri"/>
                <a:cs typeface="Calibri"/>
              </a:rPr>
              <a:t>lors</a:t>
            </a:r>
            <a:r>
              <a:rPr lang="en-US" dirty="0">
                <a:latin typeface="Calibri"/>
                <a:ea typeface="Calibri"/>
                <a:cs typeface="Calibri"/>
              </a:rPr>
              <a:t> du </a:t>
            </a:r>
            <a:r>
              <a:rPr lang="en-US" dirty="0" err="1">
                <a:latin typeface="Calibri"/>
                <a:ea typeface="Calibri"/>
                <a:cs typeface="Calibri"/>
              </a:rPr>
              <a:t>séminaire</a:t>
            </a:r>
            <a:r>
              <a:rPr lang="en-US" dirty="0">
                <a:latin typeface="Calibri"/>
                <a:ea typeface="Calibri"/>
                <a:cs typeface="Calibri"/>
              </a:rPr>
              <a:t> des </a:t>
            </a:r>
            <a:r>
              <a:rPr lang="en-US" dirty="0" err="1">
                <a:latin typeface="Calibri"/>
                <a:ea typeface="Calibri"/>
                <a:cs typeface="Calibri"/>
              </a:rPr>
              <a:t>territoires</a:t>
            </a:r>
            <a:r>
              <a:rPr lang="en-US" dirty="0">
                <a:latin typeface="Calibri"/>
                <a:ea typeface="Calibri"/>
                <a:cs typeface="Calibri"/>
              </a:rPr>
              <a:t> – les 27 et 28 </a:t>
            </a:r>
            <a:r>
              <a:rPr lang="en-US" dirty="0" err="1">
                <a:latin typeface="Calibri"/>
                <a:ea typeface="Calibri"/>
                <a:cs typeface="Calibri"/>
              </a:rPr>
              <a:t>septembre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prochains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Formation à la </a:t>
            </a:r>
            <a:r>
              <a:rPr lang="en-US" dirty="0" err="1">
                <a:latin typeface="Calibri"/>
                <a:ea typeface="Calibri"/>
                <a:cs typeface="Calibri"/>
              </a:rPr>
              <a:t>relecture</a:t>
            </a:r>
            <a:r>
              <a:rPr lang="en-US" dirty="0">
                <a:latin typeface="Calibri"/>
                <a:ea typeface="Calibri"/>
                <a:cs typeface="Calibri"/>
              </a:rPr>
              <a:t> le 14 </a:t>
            </a:r>
            <a:r>
              <a:rPr lang="en-US" dirty="0" err="1">
                <a:latin typeface="Calibri"/>
                <a:ea typeface="Calibri"/>
                <a:cs typeface="Calibri"/>
              </a:rPr>
              <a:t>juin</a:t>
            </a:r>
            <a:r>
              <a:rPr lang="en-US" dirty="0">
                <a:latin typeface="Calibri"/>
                <a:ea typeface="Calibri"/>
                <a:cs typeface="Calibri"/>
              </a:rPr>
              <a:t> prochain</a:t>
            </a: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Mieux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articuler</a:t>
            </a:r>
            <a:r>
              <a:rPr lang="en-US" dirty="0">
                <a:latin typeface="Calibri"/>
                <a:ea typeface="Calibri"/>
                <a:cs typeface="Calibri"/>
              </a:rPr>
              <a:t> les </a:t>
            </a:r>
            <a:r>
              <a:rPr lang="en-US" dirty="0" err="1">
                <a:latin typeface="Calibri"/>
                <a:ea typeface="Calibri"/>
                <a:cs typeface="Calibri"/>
              </a:rPr>
              <a:t>outils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enquête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outil</a:t>
            </a:r>
            <a:r>
              <a:rPr lang="en-US" dirty="0">
                <a:latin typeface="Calibri"/>
                <a:ea typeface="Calibri"/>
                <a:cs typeface="Calibri"/>
              </a:rPr>
              <a:t> de revision de vie</a:t>
            </a:r>
          </a:p>
          <a:p>
            <a:pPr marL="742950" lvl="1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Méditation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vienne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réorienter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nos</a:t>
            </a:r>
            <a:r>
              <a:rPr lang="en-US" dirty="0">
                <a:latin typeface="Calibri"/>
                <a:ea typeface="Calibri"/>
                <a:cs typeface="Calibri"/>
              </a:rPr>
              <a:t> pratiques</a:t>
            </a:r>
          </a:p>
          <a:p>
            <a:pPr marL="1200150" lvl="2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Préparation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comité</a:t>
            </a:r>
            <a:r>
              <a:rPr lang="en-US" dirty="0">
                <a:latin typeface="Calibri"/>
                <a:ea typeface="Calibri"/>
                <a:cs typeface="Calibri"/>
              </a:rPr>
              <a:t> : plan </a:t>
            </a:r>
            <a:r>
              <a:rPr lang="en-US" dirty="0" err="1">
                <a:latin typeface="Calibri"/>
                <a:ea typeface="Calibri"/>
                <a:cs typeface="Calibri"/>
              </a:rPr>
              <a:t>d’action</a:t>
            </a:r>
            <a:r>
              <a:rPr lang="en-US" dirty="0">
                <a:latin typeface="Calibri"/>
                <a:ea typeface="Calibri"/>
                <a:cs typeface="Calibri"/>
              </a:rPr>
              <a:t> pour arriver à </a:t>
            </a:r>
            <a:r>
              <a:rPr lang="en-US" dirty="0" err="1">
                <a:latin typeface="Calibri"/>
                <a:ea typeface="Calibri"/>
                <a:cs typeface="Calibri"/>
              </a:rPr>
              <a:t>mettre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synergie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enquête</a:t>
            </a:r>
            <a:r>
              <a:rPr lang="en-US" dirty="0">
                <a:latin typeface="Calibri"/>
                <a:ea typeface="Calibri"/>
                <a:cs typeface="Calibri"/>
              </a:rPr>
              <a:t> et meditation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2026-2027</a:t>
            </a:r>
          </a:p>
          <a:p>
            <a:pPr marL="1200150" lvl="2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Préparation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latin typeface="Calibri"/>
                <a:ea typeface="Calibri"/>
                <a:cs typeface="Calibri"/>
              </a:rPr>
              <a:t> inter-commission</a:t>
            </a:r>
          </a:p>
          <a:p>
            <a:pPr marL="285750" lvl="0" indent="-28575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Dans </a:t>
            </a:r>
            <a:r>
              <a:rPr lang="en-US" dirty="0" err="1">
                <a:latin typeface="Calibri"/>
                <a:ea typeface="Calibri"/>
                <a:cs typeface="Calibri"/>
              </a:rPr>
              <a:t>cette</a:t>
            </a:r>
            <a:r>
              <a:rPr lang="en-US" dirty="0">
                <a:latin typeface="Calibri"/>
                <a:ea typeface="Calibri"/>
                <a:cs typeface="Calibri"/>
              </a:rPr>
              <a:t> orientation : </a:t>
            </a:r>
            <a:r>
              <a:rPr lang="en-US" dirty="0" err="1">
                <a:latin typeface="Calibri"/>
                <a:ea typeface="Calibri"/>
                <a:cs typeface="Calibri"/>
              </a:rPr>
              <a:t>université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d’été</a:t>
            </a:r>
            <a:r>
              <a:rPr lang="en-US" dirty="0">
                <a:latin typeface="Calibri"/>
                <a:ea typeface="Calibri"/>
                <a:cs typeface="Calibri"/>
              </a:rPr>
              <a:t>, lieu de </a:t>
            </a:r>
            <a:r>
              <a:rPr lang="en-US" dirty="0" err="1">
                <a:latin typeface="Calibri"/>
                <a:ea typeface="Calibri"/>
                <a:cs typeface="Calibri"/>
              </a:rPr>
              <a:t>ressourcement</a:t>
            </a:r>
            <a:r>
              <a:rPr lang="en-US" dirty="0">
                <a:latin typeface="Calibri"/>
                <a:ea typeface="Calibri"/>
                <a:cs typeface="Calibri"/>
              </a:rPr>
              <a:t>, de recherche et </a:t>
            </a:r>
            <a:r>
              <a:rPr lang="en-US" dirty="0" err="1">
                <a:latin typeface="Calibri"/>
                <a:ea typeface="Calibri"/>
                <a:cs typeface="Calibri"/>
              </a:rPr>
              <a:t>d’approfondissement</a:t>
            </a:r>
            <a:r>
              <a:rPr lang="en-US" dirty="0">
                <a:latin typeface="Calibri"/>
                <a:ea typeface="Calibri"/>
                <a:cs typeface="Calibri"/>
              </a:rPr>
              <a:t> : nous </a:t>
            </a:r>
            <a:r>
              <a:rPr lang="en-US" dirty="0" err="1">
                <a:latin typeface="Calibri"/>
                <a:ea typeface="Calibri"/>
                <a:cs typeface="Calibri"/>
              </a:rPr>
              <a:t>l’aborderons</a:t>
            </a:r>
            <a:r>
              <a:rPr lang="en-US" dirty="0">
                <a:latin typeface="Calibri"/>
                <a:ea typeface="Calibri"/>
                <a:cs typeface="Calibri"/>
              </a:rPr>
              <a:t> plus loin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303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1. La révision de vie ancrée dans les équipes ACI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La majorité des territoires considèrent que </a:t>
            </a: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les équipes elles-mêmes sont le premier lieu de révision de vie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. Elles permettent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Un partage de confiance, de temps et d’écoute mutuelle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(Bas-Rhin, Nîmes-Avignon, Rennes, Nantes, Pontoise, Bourges, Toulouse).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Un approfondissement de la démarche par des rencontres régulières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(Bordeaux, Metz, Le Mans, Chambéry).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 dirty="0">
                <a:solidFill>
                  <a:srgbClr val="000000"/>
                </a:solidFill>
                <a:effectLst/>
              </a:rPr>
              <a:t>Un accompagnement et des échanges entre accompagnateurs</a:t>
            </a:r>
            <a:r>
              <a:rPr lang="fr-FR" b="0" i="0" u="none" strike="noStrike" dirty="0">
                <a:solidFill>
                  <a:srgbClr val="000000"/>
                </a:solidFill>
                <a:effectLst/>
              </a:rPr>
              <a:t> pour mieux soutenir ces révisions de vie (Nancy, Metz, Bas-Rhin).</a:t>
            </a:r>
          </a:p>
          <a:p>
            <a:endParaRPr lang="fr-FR" dirty="0"/>
          </a:p>
          <a:p>
            <a:r>
              <a:rPr lang="fr-FR" dirty="0"/>
              <a:t>Des territoires qui proposent de prendre le temps de révision de vie. </a:t>
            </a:r>
          </a:p>
          <a:p>
            <a:r>
              <a:rPr lang="fr-FR" dirty="0"/>
              <a:t>Territoire de Vannes</a:t>
            </a:r>
          </a:p>
          <a:p>
            <a:endParaRPr lang="fr-FR" dirty="0"/>
          </a:p>
          <a:p>
            <a:r>
              <a:rPr lang="fr-FR" dirty="0"/>
              <a:t>La halte spirituelle : Offrir des temps de haltes spirituelles</a:t>
            </a:r>
          </a:p>
          <a:p>
            <a:r>
              <a:rPr lang="fr-FR" b="1" i="0" u="none" strike="noStrike" dirty="0">
                <a:solidFill>
                  <a:srgbClr val="282529"/>
                </a:solidFill>
                <a:effectLst/>
                <a:latin typeface="Open Sans" panose="020F0502020204030204" pitchFamily="34" charset="0"/>
              </a:rPr>
              <a:t>La commission Méditation de la Parole de Dieu vous met à votre disposition le kit de préparation de la halte spirituelle dont le thème d'année est : "Dieu où es-tu ?". Il peut être utilisé partiellement ou en totalité selon les besoins de l’équipe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55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Continuer à contribuer activement au CCFD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L’ACI est cofondatrice et membre du CCFD-Terre Solidaire depuis une soixantaine d’années.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Les Délégués territoriaux, selon les Statuts de l’ACI, sont membres de droit des Equipes de Territoire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Une Fiche « Mission du Délégué Territorial » et une « Lettre-type » d’appel se trouvent dans votre dossier du participant.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Temps sur la dimension internationale de nos vies à 17h</a:t>
            </a:r>
          </a:p>
          <a:p>
            <a:r>
              <a:rPr lang="fr-FR" dirty="0"/>
              <a:t>Retrouver l’action du MIAMSI dans les actes du colloque « pertinence de l’intuition d’Action catholique dans la société et l’Eglise d’aujourd’hui »</a:t>
            </a:r>
          </a:p>
          <a:p>
            <a:endParaRPr lang="fr-FR" dirty="0"/>
          </a:p>
          <a:p>
            <a:br>
              <a:rPr lang="fr-FR" dirty="0"/>
            </a:br>
            <a:endParaRPr lang="fr-FR" dirty="0"/>
          </a:p>
          <a:p>
            <a:endParaRPr lang="fr-FR" dirty="0"/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L’ACI est cofondatrice et membre du CCFD-Terre Solidaire depuis une soixantaine d’années.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Les Délégués territoriaux, selon les Statuts de l’ACI, sont membres de droit des Equipes de Territoire</a:t>
            </a:r>
          </a:p>
          <a:p>
            <a:pPr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Une Fiche « Mission du Délégué Territorial » et une « Lettre-type » d’appel se trouvent dans votre dossier du participant.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64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>
                <a:solidFill>
                  <a:srgbClr val="000000"/>
                </a:solidFill>
                <a:effectLst/>
                <a:latin typeface="-webkit-standard"/>
              </a:rPr>
              <a:t>Ces remontées montrent une Église en pleine mutation, avec des réorganisations diocésaines, un renouveau missionnaire, un engagement actif des mouvements catholiques, et une réflexion approfondie sur les défis de demain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1. Grands événements et jubilés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Essonne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Lancement de l’année jubilaire à la Cathédrale d’Évry (« Essonniens, le Christ est notre espérance ! »).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Chartres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Célébration des 1000 ans de la crypte de la cathédrale avec un parcours jubilaire et renouvellement des vœux de baptême.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Versailles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Lancement du jubilé sur l’Espérance.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Paray-le-Monial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(Autun, Chalon, Mâcon) : Jubilé de Paray-le-Monial.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Angers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Préparation du Grand Jubilé 2025 avec une plaquette proposée par le diocèse.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Nevers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Célébration des 100 ans de la béatification de Bernadette Soubirous (événements prévus de février à septembre 2025).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Vannes-Lorient-Pontivy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400e anniversaire de l’apparition de Sainte Anne à Sainte-Anne d’Auray.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2. Vie des diocèses et renouvellement des évêques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Nouveaux évêques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Bas-Rhin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Nomination de Mgr Delannoy, favorable aux mouvements d’Action Catholique.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Nevers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Mgr Grégoire Drouot, nouvel évêque jeune, accompagné de nouvelles propositions pour la jeunesse.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Pontoise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Nouvel évêque arrivé en septembre, ancien accompagnateur ACI.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Chambéry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Arrivée d’un nouvel évêque.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Versailles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Deux prêtres diocésains nommés évêques : Matthieu Dupont à Laval et Étienne Guillet à Saint-Denis.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Absence d’évêques et périodes de transition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Saint-Dié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En attente d’un nouvel évêque depuis septembre 2023.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Saint-Denis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Absence d’évêque d’avril 2024 à février 2025 (ordination d’Étienne Guillet prévue).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Bourges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Départ annoncé de Mgr Beau en 2025.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3. Réorganisations et restructurations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Tarbes et Lourdes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Assemblée diocésaine en décembre 2024 pour réfléchir aux réorganisations nécessaires face à la diminution du nombre de prêtres.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Amiens-Somme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Regroupement des paroisses en 6 champs missionnaires.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Nantes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Fusion de paroisses et mise en place d’une lettre pastorale pour favoriser une Église plus synodale.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Beauvais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Regroupement programmé des paroisses, manque de visibilité des mouvements d’Action Catholique.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Le Havre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50 ans du diocèse célébrés, malgré un nombre restreint de prêtres.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4. Initiatives missionnaires et engagements locaux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Nancy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Lancement d’une démarche de conversion missionnaire avec la création de fraternités locales missionnaires, inspirées des Actes des Apôtres.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Bas-Rhin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"Mission Noël" en parallèle du marché de Noël de Strasbourg pour interpeller les passants sur le sens de Noël et présenter les mouvements catholiques.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Toulouse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Consécration du diocèse au Cœur Sacré de Jésus par Mgr de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Kerimel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Paris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Réouverture de Notre-Dame et augmentation du nombre de baptêmes et de confirmands adultes.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Metz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Engagement dans les initiatives inter-mouvements, Église verte et Mission rurale.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Bordeaux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Fête de la diaconie avec des rencontres en paroisse et au niveau diocésain.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5. Formation et dialogue interreligieux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Loire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Récollection inter-mouvements sur le thème "L’Action catholique, une expérience ! une espérance ?".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Nîmes-Avignon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Initiatives de dialogue interreligieux, groupes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Fidéo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 et groupes Samarie.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Grenoble-Vienne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Demande du diocèse pour un Synode sur le travail et formation proposée, mais impossibilité pour l’ACI d’y répondre.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Angers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Participation à la préparation de la 2e session du Synode sur la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Synodalité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6. Vie et engagement des mouvements d’Action Catholique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Nancy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Participation active de l’ACI aux temps forts diocésains, notamment sur les "5 essentiels de la vie chrétienne".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Bas-Rhin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Rencontre de l’équipe du Conseil Diocésain à l’Apostolat des Laïcs (CDAL) avec le nouvel évêque, favorable aux mouvements d’Action Catholique.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Saint-Denis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Maintien des rencontres inter-équipes du territoire malgré l’absence d’évêque.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Bourges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Faible visibilité et reconnaissance des mouvements d’Action Catholique.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7. Nouvelles initiatives pour la jeunesse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Nevers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Nouveaux responsables pour la pastorale des jeunes et nouvelles propositions comme le pèlerinage VTT.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Beauvais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Actions diocésaines en faveur de la jeunesse (rassemblements, pèlerinages).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Le Mans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Relations renforcées avec le diocèse de Paderborn via la fraternité Saint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Liboire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, plutôt traditionnelle.</a:t>
            </a:r>
          </a:p>
          <a:p>
            <a:pPr algn="l"/>
            <a:r>
              <a:rPr lang="fr-FR" b="1" i="0" u="none" strike="noStrike">
                <a:solidFill>
                  <a:srgbClr val="000000"/>
                </a:solidFill>
                <a:effectLst/>
              </a:rPr>
              <a:t>8. Autres faits marquants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Le Mans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Relations en croissance avec le diocèse de Paderborn (Allemagne).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Meaux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Pose de la première pierre pour la construction d’une nouvelle église (Sainte Bathilde).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Versailles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Inauguration d’une nouvelle église pour la paroisse de Montigny-Voisins.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Chambéry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Forte demande de baptêmes (35 prévus pour Pâques 2025).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1" i="0" u="none" strike="noStrike">
                <a:solidFill>
                  <a:srgbClr val="000000"/>
                </a:solidFill>
                <a:effectLst/>
              </a:rPr>
              <a:t>Angers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 : Décès accidentel du P. Jean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Joncheray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, engagé dans l’aumônerie ACI du territoire.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u="none" strike="noStrike">
                <a:solidFill>
                  <a:srgbClr val="000000"/>
                </a:solidFill>
                <a:effectLst/>
              </a:rPr>
              <a:t>Les territoires sont appelés discerner dans ces faits marquants / quels </a:t>
            </a:r>
            <a:r>
              <a:rPr lang="fr-FR" b="0" i="0" u="none" strike="noStrike" err="1">
                <a:solidFill>
                  <a:srgbClr val="000000"/>
                </a:solidFill>
                <a:effectLst/>
              </a:rPr>
              <a:t>rapptrochements</a:t>
            </a:r>
            <a:r>
              <a:rPr lang="fr-FR" b="0" i="0" u="none" strike="noStrike">
                <a:solidFill>
                  <a:srgbClr val="000000"/>
                </a:solidFill>
                <a:effectLst/>
              </a:rPr>
              <a:t> et quelles actions à conduire dans l’Eglise pour que ces dernières soient au service de notre mission.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b="0" i="0" u="none" strike="noStrike">
              <a:solidFill>
                <a:srgbClr val="000000"/>
              </a:solidFill>
              <a:effectLst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241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 b="1"/>
              <a:t>Avec d’autres mouvements d’action catholique spécialisée</a:t>
            </a:r>
          </a:p>
          <a:p>
            <a:pPr marL="171450" indent="-171450">
              <a:buFontTx/>
              <a:buChar char="-"/>
            </a:pPr>
            <a:r>
              <a:rPr lang="fr-FR" b="0"/>
              <a:t>Colloque une centaine de personnes. Larges échos dans le courrier. Membres des autres mouvements présents</a:t>
            </a:r>
          </a:p>
          <a:p>
            <a:pPr marL="171450" indent="-171450">
              <a:buFontTx/>
              <a:buChar char="-"/>
            </a:pPr>
            <a:r>
              <a:rPr lang="fr-FR" b="0"/>
              <a:t>Avec l’appui de la CEF, projet de formation des responsables (espérance, handicap, doctrine sociale de l’Eglise)</a:t>
            </a:r>
          </a:p>
          <a:p>
            <a:pPr marL="171450" indent="-171450">
              <a:buFontTx/>
              <a:buChar char="-"/>
            </a:pPr>
            <a:endParaRPr lang="fr-FR" b="0"/>
          </a:p>
          <a:p>
            <a:pPr marL="171450" indent="-171450">
              <a:buFontTx/>
              <a:buChar char="-"/>
            </a:pPr>
            <a:endParaRPr lang="fr-FR" b="0"/>
          </a:p>
          <a:p>
            <a:r>
              <a:rPr lang="fr-FR" b="1"/>
              <a:t>Promesses d’Eglise</a:t>
            </a:r>
            <a:r>
              <a:rPr lang="fr-FR"/>
              <a:t> : échanges sur les axes du synode</a:t>
            </a:r>
          </a:p>
          <a:p>
            <a:pPr marL="285750" indent="-285750">
              <a:buFontTx/>
              <a:buChar char="-"/>
            </a:pPr>
            <a:r>
              <a:rPr lang="fr-FR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Place des Femmes et des Hommes dans l'Église</a:t>
            </a:r>
          </a:p>
          <a:p>
            <a:pPr marL="171450" indent="-171450">
              <a:buFontTx/>
              <a:buChar char="-"/>
            </a:pPr>
            <a:r>
              <a:rPr lang="fr-FR" sz="1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"Écouter, dialoguer, annoncer« </a:t>
            </a:r>
          </a:p>
          <a:p>
            <a:pPr marL="171450" indent="-171450">
              <a:buFontTx/>
              <a:buChar char="-"/>
            </a:pPr>
            <a:r>
              <a:rPr lang="fr-FR" sz="1800">
                <a:effectLst/>
                <a:latin typeface="Aptos" panose="020B0004020202020204" pitchFamily="34" charset="0"/>
              </a:rPr>
              <a:t>Abus et présence dans les diocèses</a:t>
            </a:r>
          </a:p>
          <a:p>
            <a:pPr marL="171450" indent="-171450">
              <a:buFontTx/>
              <a:buChar char="-"/>
            </a:pPr>
            <a:endParaRPr lang="fr-FR" sz="1800">
              <a:effectLst/>
              <a:latin typeface="Aptos" panose="020B0004020202020204" pitchFamily="34" charset="0"/>
            </a:endParaRPr>
          </a:p>
          <a:p>
            <a:pPr marL="171450" indent="-171450">
              <a:buFontTx/>
              <a:buChar char="-"/>
            </a:pPr>
            <a:endParaRPr lang="fr-FR" sz="1800">
              <a:effectLst/>
              <a:latin typeface="Aptos" panose="020B0004020202020204" pitchFamily="34" charset="0"/>
            </a:endParaRPr>
          </a:p>
          <a:p>
            <a:pPr marL="171450" indent="-171450">
              <a:buFontTx/>
              <a:buChar char="-"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50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S’interroger sur ce que vivent les personnes mi pour proposer des lieux de réflexions répondant à leurs préoccupations. </a:t>
            </a:r>
          </a:p>
          <a:p>
            <a:r>
              <a:rPr lang="fr-FR" dirty="0"/>
              <a:t>Rejoindre des gens qui sont en activités professionnelles</a:t>
            </a:r>
          </a:p>
          <a:p>
            <a:endParaRPr lang="fr-FR" dirty="0"/>
          </a:p>
          <a:p>
            <a:r>
              <a:rPr lang="fr-FR" dirty="0"/>
              <a:t>Inviter d’autres à découvrir la richesse d’un partage de vie</a:t>
            </a:r>
          </a:p>
          <a:p>
            <a:endParaRPr lang="fr-FR" dirty="0"/>
          </a:p>
          <a:p>
            <a:r>
              <a:rPr lang="fr-FR" dirty="0"/>
              <a:t>Le courrier consacre un dossier sur 2 à un secteur professionnel. </a:t>
            </a:r>
          </a:p>
          <a:p>
            <a:r>
              <a:rPr lang="fr-FR" dirty="0"/>
              <a:t>	- métiers de l’information</a:t>
            </a:r>
          </a:p>
          <a:p>
            <a:r>
              <a:rPr lang="fr-FR" dirty="0"/>
              <a:t>	- métiers de l’alimentation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2506-4F22-014F-8E45-AF81C451CDA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48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99427-E28F-D0FE-D79A-6BF1E4B97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E26FC3-DDB8-49F9-DD3B-E6C7E8FBF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5EA45F-EF9C-0787-6ACD-CD155E48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AE7072-BC1B-E0EA-7286-48DEDCE8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D25E77-2185-224D-455C-273F8E60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63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5A41C-4C9E-D409-9D84-C6015A80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743E4D-BAE8-72DB-9F21-4174E56CF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31251-83F0-9B7F-32E6-C591F2BD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2EF601-203E-10EB-494A-898C6349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AFE82E-9329-9F3D-2CA8-16296447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54D97B-7039-A05C-CA75-DF3214C6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95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1473F-A621-11B4-E8FA-26FC83E95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D4ED8E-7FB6-6E55-12E5-D240D9620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31C7B9-D0BD-0204-1BDB-37DC65528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DF6C5E-47B3-B566-1AA2-EDE44F6B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5F5923-836E-776A-F301-ABBF0212D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6FAAA2-6EB1-F896-4E85-3374F0AC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32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D4DC7-6AE0-8D99-E82F-BEE33FA5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E7D820-60AC-4CE6-8D5C-8091CE38B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01CDEC-CA65-E5E2-895D-BA3BEFF7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48CDDE-3756-ED93-506C-FC757CA9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4A8EBE-0432-C611-42F7-933F93D7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69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5FB0FA-0D00-C343-248B-A9F31335A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7ABC40-7C12-2B87-D0A6-5339DCECF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97A093-1F53-68D2-6591-D1544236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46763-0B83-6EB2-DB95-DF15F051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B33291-29CA-60DD-587E-74686563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53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BAE9A-7903-05C0-D762-05C5106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E87E4-E523-FA67-CBED-8B872284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C0CCD-6279-9AF1-EC23-F5104B82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D6744-E12F-E33F-591E-7444C8E0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3FA02-E47D-237F-FA3E-80C33995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7A919C8-CEC1-D14E-B5C0-13E32B07722E}"/>
              </a:ext>
            </a:extLst>
          </p:cNvPr>
          <p:cNvGrpSpPr/>
          <p:nvPr userDrawn="1"/>
        </p:nvGrpSpPr>
        <p:grpSpPr>
          <a:xfrm>
            <a:off x="42120" y="-145663"/>
            <a:ext cx="12149880" cy="1525731"/>
            <a:chOff x="42120" y="-111459"/>
            <a:chExt cx="12149880" cy="193708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61CAA-BA65-E86C-0F05-8C74F6857CB8}"/>
                </a:ext>
              </a:extLst>
            </p:cNvPr>
            <p:cNvSpPr/>
            <p:nvPr/>
          </p:nvSpPr>
          <p:spPr>
            <a:xfrm>
              <a:off x="42120" y="-111459"/>
              <a:ext cx="12149880" cy="1937083"/>
            </a:xfrm>
            <a:prstGeom prst="rect">
              <a:avLst/>
            </a:prstGeom>
            <a:solidFill>
              <a:srgbClr val="4D42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60341C-D9FE-B919-613A-9742DA75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9150" t="4074" b="-414"/>
            <a:stretch/>
          </p:blipFill>
          <p:spPr>
            <a:xfrm>
              <a:off x="11002153" y="-111458"/>
              <a:ext cx="1182762" cy="1937083"/>
            </a:xfrm>
            <a:prstGeom prst="rect">
              <a:avLst/>
            </a:prstGeom>
          </p:spPr>
        </p:pic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082BAC80-CA1E-0D57-33E1-80CE49EBB241}"/>
              </a:ext>
            </a:extLst>
          </p:cNvPr>
          <p:cNvSpPr txBox="1">
            <a:spLocks/>
          </p:cNvSpPr>
          <p:nvPr userDrawn="1"/>
        </p:nvSpPr>
        <p:spPr>
          <a:xfrm>
            <a:off x="394856" y="-69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Etre apôtre dans un monde en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54327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BAE9A-7903-05C0-D762-05C5106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E87E4-E523-FA67-CBED-8B872284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C0CCD-6279-9AF1-EC23-F5104B82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D6744-E12F-E33F-591E-7444C8E0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3FA02-E47D-237F-FA3E-80C33995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7A919C8-CEC1-D14E-B5C0-13E32B07722E}"/>
              </a:ext>
            </a:extLst>
          </p:cNvPr>
          <p:cNvGrpSpPr/>
          <p:nvPr userDrawn="1"/>
        </p:nvGrpSpPr>
        <p:grpSpPr>
          <a:xfrm>
            <a:off x="42120" y="-145663"/>
            <a:ext cx="12149880" cy="1525731"/>
            <a:chOff x="42120" y="-111459"/>
            <a:chExt cx="12149880" cy="193708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61CAA-BA65-E86C-0F05-8C74F6857CB8}"/>
                </a:ext>
              </a:extLst>
            </p:cNvPr>
            <p:cNvSpPr/>
            <p:nvPr/>
          </p:nvSpPr>
          <p:spPr>
            <a:xfrm>
              <a:off x="42120" y="-111459"/>
              <a:ext cx="12149880" cy="1937083"/>
            </a:xfrm>
            <a:prstGeom prst="rect">
              <a:avLst/>
            </a:prstGeom>
            <a:solidFill>
              <a:srgbClr val="2489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60341C-D9FE-B919-613A-9742DA75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9150" t="4074" b="-414"/>
            <a:stretch/>
          </p:blipFill>
          <p:spPr>
            <a:xfrm>
              <a:off x="11002153" y="-111458"/>
              <a:ext cx="1182762" cy="1937083"/>
            </a:xfrm>
            <a:prstGeom prst="rect">
              <a:avLst/>
            </a:prstGeom>
          </p:spPr>
        </p:pic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082BAC80-CA1E-0D57-33E1-80CE49EBB241}"/>
              </a:ext>
            </a:extLst>
          </p:cNvPr>
          <p:cNvSpPr txBox="1">
            <a:spLocks/>
          </p:cNvSpPr>
          <p:nvPr userDrawn="1"/>
        </p:nvSpPr>
        <p:spPr>
          <a:xfrm>
            <a:off x="394856" y="-69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Etre apôtre dans un monde en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5990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BAE9A-7903-05C0-D762-05C5106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E87E4-E523-FA67-CBED-8B872284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C0CCD-6279-9AF1-EC23-F5104B82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D6744-E12F-E33F-591E-7444C8E0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3FA02-E47D-237F-FA3E-80C33995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7A919C8-CEC1-D14E-B5C0-13E32B07722E}"/>
              </a:ext>
            </a:extLst>
          </p:cNvPr>
          <p:cNvGrpSpPr/>
          <p:nvPr userDrawn="1"/>
        </p:nvGrpSpPr>
        <p:grpSpPr>
          <a:xfrm>
            <a:off x="42120" y="-145663"/>
            <a:ext cx="12149880" cy="1525731"/>
            <a:chOff x="42120" y="-111459"/>
            <a:chExt cx="12149880" cy="193708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61CAA-BA65-E86C-0F05-8C74F6857CB8}"/>
                </a:ext>
              </a:extLst>
            </p:cNvPr>
            <p:cNvSpPr/>
            <p:nvPr/>
          </p:nvSpPr>
          <p:spPr>
            <a:xfrm>
              <a:off x="42120" y="-111459"/>
              <a:ext cx="12149880" cy="1937083"/>
            </a:xfrm>
            <a:prstGeom prst="rect">
              <a:avLst/>
            </a:prstGeom>
            <a:solidFill>
              <a:srgbClr val="2489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60341C-D9FE-B919-613A-9742DA75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9150" t="4074" b="-414"/>
            <a:stretch/>
          </p:blipFill>
          <p:spPr>
            <a:xfrm>
              <a:off x="11002153" y="-111458"/>
              <a:ext cx="1182762" cy="1937083"/>
            </a:xfrm>
            <a:prstGeom prst="rect">
              <a:avLst/>
            </a:prstGeom>
          </p:spPr>
        </p:pic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082BAC80-CA1E-0D57-33E1-80CE49EBB241}"/>
              </a:ext>
            </a:extLst>
          </p:cNvPr>
          <p:cNvSpPr txBox="1">
            <a:spLocks/>
          </p:cNvSpPr>
          <p:nvPr userDrawn="1"/>
        </p:nvSpPr>
        <p:spPr>
          <a:xfrm>
            <a:off x="394856" y="-69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Etre apôtre dans un monde en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5990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B1FC8-EC59-40E9-0052-6D6DE0A2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C9FBE2-95A7-EE37-B3B4-CCF8435E6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97D0A8-7DA4-E544-C8B9-AA237742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279363-A612-78E3-4BD4-C7E08EB0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3C9646-520F-50ED-CBF5-ED682A5EA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53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6DA4A-DF19-3F11-38C5-5FFB7083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F65D4C-5E4F-3AEB-31C0-BDB4C881C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5FEFFE-5CAC-A02A-E261-C1EEB63AE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04B6A-0566-D5AB-CBB1-A90E9DAE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162F57-F2DC-5558-1AC7-71CCB633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3FE4F7-E8EE-FFD4-4EB5-0367B662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04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6AE5CB-DE94-1D38-C916-E26D3199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82E8C-53CD-13B0-32D7-34E7CC74D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0AD6B1-B6D2-F9E6-97DF-AD4C292BD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A984DC-EFFD-5513-BAC7-1D0B15228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65F9E6B-DD9E-D12D-8603-CD054558E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1F0269-F350-6D4C-A3D1-DB01FAD1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E5FB3E-3005-B937-E31D-8F7C97F9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83267A-7237-E83F-1539-6CD40713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85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A4C3D-0CA7-FA30-ABF1-9F0BB0EB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8DD4B3-6C34-4400-8B09-CB11CB5B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C441DF-592D-C721-EFF0-1C061849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B3F256-FCAB-841C-06D8-1C1DEC77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1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7409AA-E97C-5149-82CB-3AB5C2DA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4066BE-1EB6-62B8-D90F-58085C04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F26A6D-1837-D0D3-B359-986A78BC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64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41967A-E2E0-9D93-1DFA-DE4F6A2F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6C804-55A7-ABE1-B77E-BEEF1A46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D59411-3FA1-ACF5-FB83-DB79ABB22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AFF29-075B-764C-A72C-C672B19D1E78}" type="datetimeFigureOut">
              <a:rPr lang="fr-FR" smtClean="0"/>
              <a:t>14/03/2025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2D28F-0B89-B7E6-5E0C-7DD345D27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02079-67C1-3E41-793C-9895D4DD5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76270-0026-5548-A39D-70B4CC169F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82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A365C65A-D148-E76B-80BA-CEF2DC35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l="13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AA5AB-49A3-F864-3829-E8B686141411}"/>
              </a:ext>
            </a:extLst>
          </p:cNvPr>
          <p:cNvSpPr/>
          <p:nvPr/>
        </p:nvSpPr>
        <p:spPr>
          <a:xfrm>
            <a:off x="84220" y="4920916"/>
            <a:ext cx="12107759" cy="1937084"/>
          </a:xfrm>
          <a:prstGeom prst="rect">
            <a:avLst/>
          </a:prstGeom>
          <a:solidFill>
            <a:srgbClr val="4D4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C87308-738F-8C61-4FF1-701BB3FD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052" y="3429000"/>
            <a:ext cx="11389895" cy="2900518"/>
          </a:xfrm>
        </p:spPr>
        <p:txBody>
          <a:bodyPr>
            <a:normAutofit/>
          </a:bodyPr>
          <a:lstStyle/>
          <a:p>
            <a:r>
              <a:rPr lang="fr-FR" sz="7200" b="1">
                <a:solidFill>
                  <a:srgbClr val="FFFFFF"/>
                </a:solidFill>
              </a:rPr>
              <a:t>Rapport moral et  d’activité</a:t>
            </a:r>
          </a:p>
        </p:txBody>
      </p:sp>
    </p:spTree>
    <p:extLst>
      <p:ext uri="{BB962C8B-B14F-4D97-AF65-F5344CB8AC3E}">
        <p14:creationId xmlns:p14="http://schemas.microsoft.com/office/powerpoint/2010/main" val="78768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5523DE1-000C-ABF4-EE8F-7C593A19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FEF36B6-F9A4-655F-AEB6-E0B96529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832447"/>
            <a:ext cx="119359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Reconnaître les milieux indépendants</a:t>
            </a:r>
            <a:r>
              <a:rPr lang="fr-FR" sz="2000">
                <a:solidFill>
                  <a:srgbClr val="0F47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Aptos"/>
                <a:ea typeface="Aptos" panose="020B0004020202020204" pitchFamily="34" charset="0"/>
                <a:cs typeface="Times New Roman"/>
              </a:rPr>
              <a:t>La vie des MI : évolution des modes de management, la vie de famille, la transmission intergénérationnelle, accompagnement des personnes migrantes, participation des mi à la vie associative et culturelle, maintenir le dialogue, transformation du secteur de l’industrie et arrivée de nouveaux cadres, désertification médicale, l'intelligence artificielle dans notre vie</a:t>
            </a:r>
            <a:endParaRPr lang="fr-FR" sz="2000"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dossier du courrier de l’ACI sur 2 consacré à un secteur professionnel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AAF5F89-3A13-6F58-CB3F-9AE8C45FD98B}"/>
              </a:ext>
            </a:extLst>
          </p:cNvPr>
          <p:cNvSpPr/>
          <p:nvPr/>
        </p:nvSpPr>
        <p:spPr>
          <a:xfrm>
            <a:off x="6431" y="801666"/>
            <a:ext cx="10993565" cy="56227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9304A5-2984-20CE-BAD6-54F02C65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06" y="4465732"/>
            <a:ext cx="1657752" cy="2259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12C248-6570-CE39-3D5B-BCE07B30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14" y="4384276"/>
            <a:ext cx="1838415" cy="24227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12E0D-5A88-B7B7-67EA-096A08900C7D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Concrétiser notre vocation apostolique envers les milieux indépendants</a:t>
            </a:r>
          </a:p>
        </p:txBody>
      </p:sp>
      <p:pic>
        <p:nvPicPr>
          <p:cNvPr id="4" name="Image 3" descr="Une image contenant texte, capture d’écran, personne, Site web&#10;&#10;Description générée automatiquement">
            <a:extLst>
              <a:ext uri="{FF2B5EF4-FFF2-40B4-BE49-F238E27FC236}">
                <a16:creationId xmlns:a16="http://schemas.microsoft.com/office/drawing/2014/main" id="{6B788BF0-0618-8259-2E2E-C8572736B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285" y="4586073"/>
            <a:ext cx="2849973" cy="15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6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96D7-0924-195E-4C50-14E59377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C1830-EF5A-6EAC-9632-3CD310384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Inviter des personnes sur un secteur professionnel donné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Réseaux professionnels : Avocats – Magistrats, Enseignants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venir : Management – Chercheurs – Santé – Ingénieurs –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Artistes – élus politiques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0A25AE-EC0A-800F-0FF3-B1DC8088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67957"/>
            <a:ext cx="2903472" cy="16917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A73813-9B69-0BFC-EB03-22E7B96E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144" y="3502249"/>
            <a:ext cx="2956816" cy="162320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256F04E-D94B-763A-F946-2352C669E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85333"/>
              </p:ext>
            </p:extLst>
          </p:nvPr>
        </p:nvGraphicFramePr>
        <p:xfrm>
          <a:off x="8126964" y="2178247"/>
          <a:ext cx="3689308" cy="4637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8076">
                  <a:extLst>
                    <a:ext uri="{9D8B030D-6E8A-4147-A177-3AD203B41FA5}">
                      <a16:colId xmlns:a16="http://schemas.microsoft.com/office/drawing/2014/main" val="2797808301"/>
                    </a:ext>
                  </a:extLst>
                </a:gridCol>
                <a:gridCol w="711232">
                  <a:extLst>
                    <a:ext uri="{9D8B030D-6E8A-4147-A177-3AD203B41FA5}">
                      <a16:colId xmlns:a16="http://schemas.microsoft.com/office/drawing/2014/main" val="180342980"/>
                    </a:ext>
                  </a:extLst>
                </a:gridCol>
              </a:tblGrid>
              <a:tr h="165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Métier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>
                          <a:effectLst/>
                        </a:rPr>
                        <a:t>Nombre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554637017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Santé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180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2312528909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Enseignant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139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4076260069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Cadre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64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279730426"/>
                  </a:ext>
                </a:extLst>
              </a:tr>
              <a:tr h="15803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ingenieur et cadre technique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933021662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Architecte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581304096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Social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43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2871147149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Chercheur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32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884678689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Conseil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32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108391453"/>
                  </a:ext>
                </a:extLst>
              </a:tr>
              <a:tr h="158936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Information, art et spectacle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30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1125815040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Affaires juridiques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23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4026701581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Cadre du public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4005962487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Agriculture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626226594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Artisans, commerçant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097948554"/>
                  </a:ext>
                </a:extLst>
              </a:tr>
              <a:tr h="16422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Métiers de la banque et de l'assurance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2664826289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Avocat - Magistrat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959448807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technicien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1268692183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Formateur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274813503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Autres métiers du juridique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602861053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Chef d'entreprise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6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398239427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Métiers administratifs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648909442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Cadres supérieurs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802001667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Ouvrier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0" marR="6810" marT="6810" marB="0" anchor="b"/>
                </a:tc>
                <a:extLst>
                  <a:ext uri="{0D108BD9-81ED-4DB2-BD59-A6C34878D82A}">
                    <a16:rowId xmlns:a16="http://schemas.microsoft.com/office/drawing/2014/main" val="1252341460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4AFB6F67-B070-AE01-AAA6-3F91FF964247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Concrétiser notre vocation apostolique envers les milieux indépendants</a:t>
            </a:r>
          </a:p>
        </p:txBody>
      </p:sp>
    </p:spTree>
    <p:extLst>
      <p:ext uri="{BB962C8B-B14F-4D97-AF65-F5344CB8AC3E}">
        <p14:creationId xmlns:p14="http://schemas.microsoft.com/office/powerpoint/2010/main" val="284089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E065-7B6E-44BE-73C0-82D37F53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iversité d’été à Dijon…">
            <a:extLst>
              <a:ext uri="{FF2B5EF4-FFF2-40B4-BE49-F238E27FC236}">
                <a16:creationId xmlns:a16="http://schemas.microsoft.com/office/drawing/2014/main" id="{7AA653CF-6441-160C-1BAE-378579331CDE}"/>
              </a:ext>
            </a:extLst>
          </p:cNvPr>
          <p:cNvSpPr txBox="1"/>
          <p:nvPr/>
        </p:nvSpPr>
        <p:spPr>
          <a:xfrm>
            <a:off x="652847" y="1499820"/>
            <a:ext cx="10832264" cy="106037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algn="ctr">
              <a:defRPr sz="2600" b="1">
                <a:solidFill>
                  <a:srgbClr val="485986"/>
                </a:solidFill>
              </a:defRPr>
            </a:pPr>
            <a:r>
              <a:rPr sz="2400"/>
              <a:t>Université </a:t>
            </a:r>
            <a:r>
              <a:rPr sz="2400" err="1"/>
              <a:t>d’été</a:t>
            </a:r>
            <a:r>
              <a:rPr sz="2400"/>
              <a:t> à </a:t>
            </a:r>
            <a:r>
              <a:rPr lang="fr-FR" sz="2400"/>
              <a:t>Angers</a:t>
            </a:r>
            <a:endParaRPr sz="2400"/>
          </a:p>
          <a:p>
            <a:pPr algn="ctr">
              <a:defRPr sz="1500">
                <a:solidFill>
                  <a:srgbClr val="485986"/>
                </a:solidFill>
              </a:defRPr>
            </a:pPr>
            <a:r>
              <a:rPr lang="fr-FR" b="1"/>
              <a:t>13-16 juillet</a:t>
            </a:r>
            <a:r>
              <a:rPr b="1"/>
              <a:t> 202</a:t>
            </a:r>
            <a:r>
              <a:rPr lang="fr-FR" b="1"/>
              <a:t>4</a:t>
            </a:r>
          </a:p>
          <a:p>
            <a:pPr algn="ctr">
              <a:defRPr sz="2000" b="1">
                <a:solidFill>
                  <a:srgbClr val="485986"/>
                </a:solidFill>
              </a:defRPr>
            </a:pPr>
            <a:r>
              <a:rPr lang="fr-FR" sz="2400"/>
              <a:t>Acteur de démocratie pour bâtir demain</a:t>
            </a:r>
          </a:p>
        </p:txBody>
      </p:sp>
      <p:sp>
        <p:nvSpPr>
          <p:cNvPr id="8" name="Des temps pour jouer">
            <a:extLst>
              <a:ext uri="{FF2B5EF4-FFF2-40B4-BE49-F238E27FC236}">
                <a16:creationId xmlns:a16="http://schemas.microsoft.com/office/drawing/2014/main" id="{DC31C003-7E66-C780-8475-D4C365BD4695}"/>
              </a:ext>
            </a:extLst>
          </p:cNvPr>
          <p:cNvSpPr txBox="1"/>
          <p:nvPr/>
        </p:nvSpPr>
        <p:spPr>
          <a:xfrm>
            <a:off x="979529" y="2729325"/>
            <a:ext cx="806609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r>
              <a:rPr lang="fr-FR" sz="2000" b="1">
                <a:solidFill>
                  <a:schemeClr val="accent2"/>
                </a:solidFill>
              </a:rPr>
              <a:t>Plus de 150 participants, toutes générations présentes</a:t>
            </a:r>
            <a:endParaRPr sz="2000" b="1">
              <a:solidFill>
                <a:schemeClr val="accent2"/>
              </a:solidFill>
            </a:endParaRPr>
          </a:p>
        </p:txBody>
      </p:sp>
      <p:sp>
        <p:nvSpPr>
          <p:cNvPr id="9" name="Restitution">
            <a:extLst>
              <a:ext uri="{FF2B5EF4-FFF2-40B4-BE49-F238E27FC236}">
                <a16:creationId xmlns:a16="http://schemas.microsoft.com/office/drawing/2014/main" id="{B708A427-9197-D459-C2CC-6226CB1DCB81}"/>
              </a:ext>
            </a:extLst>
          </p:cNvPr>
          <p:cNvSpPr txBox="1"/>
          <p:nvPr/>
        </p:nvSpPr>
        <p:spPr>
          <a:xfrm>
            <a:off x="498445" y="3089705"/>
            <a:ext cx="11353585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3 parcours en équipage : </a:t>
            </a:r>
            <a:r>
              <a:rPr lang="fr-FR" sz="2000"/>
              <a:t>vie personnelle et familiale, vie professionnelle, vie sociale</a:t>
            </a:r>
            <a:endParaRPr lang="fr-FR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4 tables rondes et plusieurs conférences débat avec des invités prestigieux (</a:t>
            </a:r>
            <a:r>
              <a:rPr lang="fr-FR" sz="2000"/>
              <a:t>Fred Poché, Cathy Leblanc, Daniel Lenoir, …</a:t>
            </a:r>
            <a:r>
              <a:rPr lang="fr-FR" sz="2400"/>
              <a:t>) et des témoignages passionnants et inspirants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Visite de la ville (Déambulation, musées de la tapisserie, musée Jean Lurçat)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Temps spirituels quotidiens avec </a:t>
            </a:r>
            <a:r>
              <a:rPr lang="fr-FR" sz="2400" err="1"/>
              <a:t>Fondatio</a:t>
            </a:r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Atelier sophrologie, expression artistique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Rencontres d’associations (habitat partagé, territoire zéro chômeur,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Dégustation de vin d’Anjou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4786B0-CC72-A3B9-7A04-0E04D68A094A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Concrétiser notre vocation apostolique envers les milieux indépendants</a:t>
            </a:r>
          </a:p>
        </p:txBody>
      </p:sp>
    </p:spTree>
    <p:extLst>
      <p:ext uri="{BB962C8B-B14F-4D97-AF65-F5344CB8AC3E}">
        <p14:creationId xmlns:p14="http://schemas.microsoft.com/office/powerpoint/2010/main" val="248512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F430F-7111-6672-6B2F-17DCEF52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85EE0063-B0D7-2D3E-5EA3-366D8A5A6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70" y="1856909"/>
            <a:ext cx="6154348" cy="4351338"/>
          </a:xfrm>
        </p:spPr>
      </p:pic>
      <p:pic>
        <p:nvPicPr>
          <p:cNvPr id="8" name="Graphique 7" descr="Repère avec un remplissage uni">
            <a:extLst>
              <a:ext uri="{FF2B5EF4-FFF2-40B4-BE49-F238E27FC236}">
                <a16:creationId xmlns:a16="http://schemas.microsoft.com/office/drawing/2014/main" id="{ADAFF39B-5947-16C1-21E0-3A15F75B2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3167069"/>
            <a:ext cx="523862" cy="5238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EB0EC0-836F-CCAB-C228-847120BBFE5D}"/>
              </a:ext>
            </a:extLst>
          </p:cNvPr>
          <p:cNvSpPr txBox="1"/>
          <p:nvPr/>
        </p:nvSpPr>
        <p:spPr>
          <a:xfrm>
            <a:off x="8050194" y="3133928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Essonne</a:t>
            </a:r>
            <a:r>
              <a:rPr lang="fr-FR" dirty="0"/>
              <a:t>: agora avec des chercheurs du centre </a:t>
            </a:r>
          </a:p>
        </p:txBody>
      </p:sp>
      <p:pic>
        <p:nvPicPr>
          <p:cNvPr id="9" name="Graphique 8" descr="Repère avec un remplissage uni">
            <a:extLst>
              <a:ext uri="{FF2B5EF4-FFF2-40B4-BE49-F238E27FC236}">
                <a16:creationId xmlns:a16="http://schemas.microsoft.com/office/drawing/2014/main" id="{1BC83CEE-517D-652A-84B6-5341FBD65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0452" y="2893122"/>
            <a:ext cx="523862" cy="5238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594689-6AD6-562F-FC4E-06E5F241CA5B}"/>
              </a:ext>
            </a:extLst>
          </p:cNvPr>
          <p:cNvSpPr txBox="1"/>
          <p:nvPr/>
        </p:nvSpPr>
        <p:spPr>
          <a:xfrm>
            <a:off x="7731314" y="4052356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Meaux</a:t>
            </a:r>
            <a:r>
              <a:rPr lang="fr-FR"/>
              <a:t>: agora avec les enseignants en lien avec le 91</a:t>
            </a:r>
          </a:p>
        </p:txBody>
      </p:sp>
      <p:pic>
        <p:nvPicPr>
          <p:cNvPr id="11" name="Graphique 10" descr="Repère avec un remplissage uni">
            <a:extLst>
              <a:ext uri="{FF2B5EF4-FFF2-40B4-BE49-F238E27FC236}">
                <a16:creationId xmlns:a16="http://schemas.microsoft.com/office/drawing/2014/main" id="{416992E9-8475-3478-5BC1-058A106B6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496" y="3081647"/>
            <a:ext cx="523862" cy="5238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5D8C907-F6FC-F2A2-02BC-83B0EB76818D}"/>
              </a:ext>
            </a:extLst>
          </p:cNvPr>
          <p:cNvSpPr txBox="1"/>
          <p:nvPr/>
        </p:nvSpPr>
        <p:spPr>
          <a:xfrm>
            <a:off x="7917398" y="53219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St Etienne</a:t>
            </a:r>
            <a:r>
              <a:rPr lang="fr-FR" dirty="0"/>
              <a:t>: proposition pour les personnes de la santé et du monde de l’entreprise</a:t>
            </a:r>
          </a:p>
        </p:txBody>
      </p:sp>
      <p:pic>
        <p:nvPicPr>
          <p:cNvPr id="14" name="Graphique 13" descr="Repère avec un remplissage uni">
            <a:extLst>
              <a:ext uri="{FF2B5EF4-FFF2-40B4-BE49-F238E27FC236}">
                <a16:creationId xmlns:a16="http://schemas.microsoft.com/office/drawing/2014/main" id="{64E09F00-09A3-4BB0-E9D0-D7E55C66D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3319469"/>
            <a:ext cx="523862" cy="523862"/>
          </a:xfrm>
          <a:prstGeom prst="rect">
            <a:avLst/>
          </a:prstGeom>
        </p:spPr>
      </p:pic>
      <p:pic>
        <p:nvPicPr>
          <p:cNvPr id="15" name="Graphique 14" descr="Repère avec un remplissage uni">
            <a:extLst>
              <a:ext uri="{FF2B5EF4-FFF2-40B4-BE49-F238E27FC236}">
                <a16:creationId xmlns:a16="http://schemas.microsoft.com/office/drawing/2014/main" id="{37F05BB3-0A03-CD50-B769-DFF0C1B4E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1278" y="3081647"/>
            <a:ext cx="523862" cy="523862"/>
          </a:xfrm>
          <a:prstGeom prst="rect">
            <a:avLst/>
          </a:prstGeom>
        </p:spPr>
      </p:pic>
      <p:pic>
        <p:nvPicPr>
          <p:cNvPr id="13" name="Graphique 12" descr="Repère avec un remplissage uni">
            <a:extLst>
              <a:ext uri="{FF2B5EF4-FFF2-40B4-BE49-F238E27FC236}">
                <a16:creationId xmlns:a16="http://schemas.microsoft.com/office/drawing/2014/main" id="{393641FB-7410-EFFA-A30F-9902D3FC4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8137" y="3416151"/>
            <a:ext cx="523862" cy="52386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AACDF71-2EFD-306F-1690-1909C82D6E2F}"/>
              </a:ext>
            </a:extLst>
          </p:cNvPr>
          <p:cNvSpPr txBox="1"/>
          <p:nvPr/>
        </p:nvSpPr>
        <p:spPr>
          <a:xfrm>
            <a:off x="216118" y="4928793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Nantes</a:t>
            </a:r>
            <a:r>
              <a:rPr lang="fr-FR" dirty="0"/>
              <a:t>: Organisation d’un forum sur les immigrés et la solidarité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172043-03A2-7847-D5AD-96BC825EAE66}"/>
              </a:ext>
            </a:extLst>
          </p:cNvPr>
          <p:cNvSpPr txBox="1"/>
          <p:nvPr/>
        </p:nvSpPr>
        <p:spPr>
          <a:xfrm>
            <a:off x="7691860" y="2045837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Bas Rhin</a:t>
            </a:r>
            <a:r>
              <a:rPr lang="fr-FR"/>
              <a:t>: Rencontres autour de la fin de vie, du sens du travail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913ADC-1860-22A6-9A89-779DE292B7F6}"/>
              </a:ext>
            </a:extLst>
          </p:cNvPr>
          <p:cNvSpPr txBox="1"/>
          <p:nvPr/>
        </p:nvSpPr>
        <p:spPr>
          <a:xfrm>
            <a:off x="152400" y="3227252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Rennes</a:t>
            </a:r>
            <a:r>
              <a:rPr lang="fr-FR" dirty="0"/>
              <a:t>: Le logement pour tous comme facteur d’humanité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4B58A6A-04C7-5B56-8A43-1191A4323794}"/>
              </a:ext>
            </a:extLst>
          </p:cNvPr>
          <p:cNvSpPr txBox="1"/>
          <p:nvPr/>
        </p:nvSpPr>
        <p:spPr>
          <a:xfrm>
            <a:off x="8144507" y="471264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Lyon</a:t>
            </a:r>
            <a:r>
              <a:rPr lang="fr-FR"/>
              <a:t>: agora sur l’Europe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2A8045B-0D87-F8AE-73ED-321D9BC15770}"/>
              </a:ext>
            </a:extLst>
          </p:cNvPr>
          <p:cNvSpPr txBox="1"/>
          <p:nvPr/>
        </p:nvSpPr>
        <p:spPr>
          <a:xfrm>
            <a:off x="899814" y="172267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Paris</a:t>
            </a:r>
            <a:r>
              <a:rPr lang="fr-FR" dirty="0"/>
              <a:t>: Agora sur l’utilisation des réseaux sociaux </a:t>
            </a:r>
          </a:p>
        </p:txBody>
      </p:sp>
      <p:pic>
        <p:nvPicPr>
          <p:cNvPr id="23" name="Graphique 22" descr="Repère avec un remplissage uni">
            <a:extLst>
              <a:ext uri="{FF2B5EF4-FFF2-40B4-BE49-F238E27FC236}">
                <a16:creationId xmlns:a16="http://schemas.microsoft.com/office/drawing/2014/main" id="{B675B8CA-68B1-4AE2-5BCD-EFAEEEDBC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4282" y="3057538"/>
            <a:ext cx="523862" cy="52386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4AFEEF3-A8D3-6AB9-950A-76AC41D21F7C}"/>
              </a:ext>
            </a:extLst>
          </p:cNvPr>
          <p:cNvSpPr txBox="1"/>
          <p:nvPr/>
        </p:nvSpPr>
        <p:spPr>
          <a:xfrm>
            <a:off x="216118" y="4035978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Chartes</a:t>
            </a:r>
            <a:r>
              <a:rPr lang="fr-FR" dirty="0"/>
              <a:t>: Soirées débats autour de la justice sociale</a:t>
            </a:r>
          </a:p>
        </p:txBody>
      </p:sp>
      <p:pic>
        <p:nvPicPr>
          <p:cNvPr id="25" name="Graphique 24" descr="Repère avec un remplissage uni">
            <a:extLst>
              <a:ext uri="{FF2B5EF4-FFF2-40B4-BE49-F238E27FC236}">
                <a16:creationId xmlns:a16="http://schemas.microsoft.com/office/drawing/2014/main" id="{35DBA285-0188-DA85-7BC9-E8012ACA0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6544" y="4276463"/>
            <a:ext cx="523862" cy="52386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5D3A402-D0B0-0122-0E02-51210EFE5DD5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Concrétiser notre vocation apostolique envers les milieux indépendants</a:t>
            </a:r>
          </a:p>
        </p:txBody>
      </p:sp>
      <p:pic>
        <p:nvPicPr>
          <p:cNvPr id="28" name="Graphique 27" descr="Repère avec un remplissage uni">
            <a:extLst>
              <a:ext uri="{FF2B5EF4-FFF2-40B4-BE49-F238E27FC236}">
                <a16:creationId xmlns:a16="http://schemas.microsoft.com/office/drawing/2014/main" id="{CDAA8B5C-3989-57B6-4A55-F993A18F1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2262" y="4188778"/>
            <a:ext cx="523862" cy="523862"/>
          </a:xfrm>
          <a:prstGeom prst="rect">
            <a:avLst/>
          </a:prstGeom>
        </p:spPr>
      </p:pic>
      <p:pic>
        <p:nvPicPr>
          <p:cNvPr id="2" name="Graphique 1" descr="Repère avec un remplissage uni">
            <a:extLst>
              <a:ext uri="{FF2B5EF4-FFF2-40B4-BE49-F238E27FC236}">
                <a16:creationId xmlns:a16="http://schemas.microsoft.com/office/drawing/2014/main" id="{686713B7-FB5B-6E9B-C21F-E3ED00AC7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6710" y="3024880"/>
            <a:ext cx="523862" cy="523862"/>
          </a:xfrm>
          <a:prstGeom prst="rect">
            <a:avLst/>
          </a:prstGeom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AE22A1C6-C859-1912-D213-E545B7179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0510" y="3438539"/>
            <a:ext cx="523862" cy="5238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24FBEF-5658-A3FE-C59C-8DFE2DC98D84}"/>
              </a:ext>
            </a:extLst>
          </p:cNvPr>
          <p:cNvSpPr txBox="1"/>
          <p:nvPr/>
        </p:nvSpPr>
        <p:spPr>
          <a:xfrm>
            <a:off x="241562" y="2487597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1A408"/>
                </a:solidFill>
              </a:rPr>
              <a:t>Laval</a:t>
            </a:r>
            <a:r>
              <a:rPr lang="fr-FR" dirty="0"/>
              <a:t>: Fresque du climat suite à une réflexion sur la justice</a:t>
            </a:r>
          </a:p>
        </p:txBody>
      </p:sp>
    </p:spTree>
    <p:extLst>
      <p:ext uri="{BB962C8B-B14F-4D97-AF65-F5344CB8AC3E}">
        <p14:creationId xmlns:p14="http://schemas.microsoft.com/office/powerpoint/2010/main" val="2247743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ECDDA-CCAF-AFE8-64EA-351C73A7B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26F49-0296-3DA3-4B68-86ECE801F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78" y="1604384"/>
            <a:ext cx="11213123" cy="503087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32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rial Unicode MS"/>
                <a:cs typeface="Times New Roman" panose="02020603050405020304" pitchFamily="18" charset="0"/>
              </a:rPr>
              <a:t>Visibilité et communication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2300">
                <a:latin typeface="Aptos" panose="020B0004020202020204" pitchFamily="34" charset="0"/>
                <a:cs typeface="Times New Roman" panose="02020603050405020304" pitchFamily="18" charset="0"/>
              </a:rPr>
              <a:t>Construire une parole d’Eglise à partager dans la société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2000">
                <a:latin typeface="Aptos" panose="020B0004020202020204" pitchFamily="34" charset="0"/>
                <a:cs typeface="Times New Roman" panose="02020603050405020304" pitchFamily="18" charset="0"/>
              </a:rPr>
              <a:t>-   Temps de réflexions : colloque, conférence</a:t>
            </a:r>
          </a:p>
          <a:p>
            <a:pPr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000">
                <a:latin typeface="Aptos" panose="020B0004020202020204" pitchFamily="34" charset="0"/>
                <a:cs typeface="Times New Roman" panose="02020603050405020304" pitchFamily="18" charset="0"/>
              </a:rPr>
              <a:t>Guerre au moyen orient : être et demeurer des artisans de paix</a:t>
            </a:r>
          </a:p>
          <a:p>
            <a:pPr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000"/>
              <a:t>Voter pour défendre les valeurs constitutives de notre République</a:t>
            </a:r>
            <a:r>
              <a:rPr lang="fr-FR" sz="290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000">
                <a:latin typeface="Aptos" panose="020B0004020202020204" pitchFamily="34" charset="0"/>
                <a:cs typeface="Times New Roman" panose="02020603050405020304" pitchFamily="18" charset="0"/>
              </a:rPr>
              <a:t> Loi sur les fins de vie en questions</a:t>
            </a:r>
          </a:p>
          <a:p>
            <a:pPr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fr-FR" sz="2000">
                <a:latin typeface="Aptos" panose="020B0004020202020204" pitchFamily="34" charset="0"/>
                <a:cs typeface="Times New Roman" panose="02020603050405020304" pitchFamily="18" charset="0"/>
              </a:rPr>
              <a:t>Acteurs de démocratie pour bâtir demain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22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Réunion des chargés de communication dans les territoires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200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19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Rénovation du site Internet et création d’un site Intranet 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19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Rénovation du courrier de l’ACI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D5DBE3-B85F-544B-D7F2-B75BBD74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379" y="1953833"/>
            <a:ext cx="899238" cy="5105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94623E-4DFD-BF45-4ACB-382E7BBB1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712" y="1735726"/>
            <a:ext cx="853514" cy="876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951F54-53DD-6255-4CFA-6E4196AB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240" y="2961551"/>
            <a:ext cx="4944675" cy="34914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420B18-9C3B-4EEA-8203-1DA5981C1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78" y="5438980"/>
            <a:ext cx="1712035" cy="10334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216E297-8DE0-99C1-A007-A30B96C52421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Concrétiser notre vocation apostolique envers les milieux indépendants</a:t>
            </a:r>
          </a:p>
        </p:txBody>
      </p:sp>
    </p:spTree>
    <p:extLst>
      <p:ext uri="{BB962C8B-B14F-4D97-AF65-F5344CB8AC3E}">
        <p14:creationId xmlns:p14="http://schemas.microsoft.com/office/powerpoint/2010/main" val="399125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13B077C-C8CC-959B-4B1B-4FD516075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51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1567-0FB2-637B-D68A-50BF14A81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7EEAE2-25B7-08A0-7BF6-11B12802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7" y="1629507"/>
            <a:ext cx="11152291" cy="49119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rial Unicode MS"/>
                <a:cs typeface="Times New Roman" panose="02020603050405020304" pitchFamily="18" charset="0"/>
              </a:rPr>
              <a:t>Structurer une démarche nationale pour soutenir les initiatives sur les territoires</a:t>
            </a:r>
            <a:endParaRPr lang="fr-FR" sz="1800" b="1">
              <a:solidFill>
                <a:srgbClr val="0F4761"/>
              </a:solidFill>
              <a:effectLst/>
              <a:latin typeface="Aptos" panose="020B0004020202020204" pitchFamily="34" charset="0"/>
              <a:ea typeface="Arial Unicode MS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Groupe Recherche : 5 membres qui expérimentent, s’épaulent et proposent des évolutions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Donner la parole aux moins de 50 ans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>
                <a:solidFill>
                  <a:srgbClr val="0F476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Rejoindre les questionnements des jeunes au cœur de nos activités</a:t>
            </a:r>
            <a:endParaRPr lang="fr-FR" sz="1800" b="1">
              <a:solidFill>
                <a:srgbClr val="0F476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>
                <a:latin typeface="Aptos" panose="020B0004020202020204" pitchFamily="34" charset="0"/>
                <a:cs typeface="Times New Roman" panose="02020603050405020304" pitchFamily="18" charset="0"/>
              </a:rPr>
              <a:t>5 territoires ont pris des initiatives pour rejoindre des jeunes adultes.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rial Unicode MS"/>
                <a:cs typeface="Times New Roman" panose="02020603050405020304" pitchFamily="18" charset="0"/>
              </a:rPr>
              <a:t>Lien avec les mouvements jeunes</a:t>
            </a:r>
            <a:r>
              <a:rPr lang="fr-FR" sz="2000" b="1">
                <a:solidFill>
                  <a:srgbClr val="0F476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Formation à l’accompagnement commune</a:t>
            </a: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le 4 octobre de 10h à 17h 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fr-FR" sz="18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 dans les locaux de l’ACI</a:t>
            </a:r>
            <a:endParaRPr lang="fr-FR" sz="16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4581BF-81C0-6B86-8DC2-CC5127C62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24" y="5032377"/>
            <a:ext cx="1425063" cy="9906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41CCD5-6995-E049-912B-D7DF009E2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338" y="4064506"/>
            <a:ext cx="1743867" cy="2793493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C0EEA49-C760-1F11-DE45-72971D2E32B9}"/>
              </a:ext>
            </a:extLst>
          </p:cNvPr>
          <p:cNvSpPr/>
          <p:nvPr/>
        </p:nvSpPr>
        <p:spPr>
          <a:xfrm>
            <a:off x="17634" y="863626"/>
            <a:ext cx="10993565" cy="4949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FA9B6E-01A5-BD1E-5BE0-5565A8BC4266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Une dynamique concrète vis-à-vis des jeunes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7699F0-7FB3-A1A6-FA68-FC0005833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175" y="2532427"/>
            <a:ext cx="676677" cy="9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D7B16C0-1237-45E9-6CB8-35D8BE00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360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81A32-0708-D52C-74CE-97EF655E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6CE1A-9647-235E-3D63-815DD28AC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73" y="147755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>
                <a:solidFill>
                  <a:srgbClr val="0F4761"/>
                </a:solidFill>
                <a:effectLst/>
                <a:latin typeface="Aptos" panose="020B0004020202020204" pitchFamily="34" charset="0"/>
                <a:ea typeface="Arial Unicode MS"/>
                <a:cs typeface="Times New Roman" panose="02020603050405020304" pitchFamily="18" charset="0"/>
              </a:rPr>
              <a:t>Formations 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2000">
                <a:latin typeface="Aptos"/>
                <a:cs typeface="Times New Roman"/>
              </a:rPr>
              <a:t>Une EAD en lien avec les EAD des mouvements d’ACS et en soutien à la formation dans les territoires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DA1A7-19CF-D2E1-8C08-FAFF40D55922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L’accompagnement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100FFA98-590E-D16E-2A67-E413A6A95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89" y="2834641"/>
            <a:ext cx="5380224" cy="3804004"/>
          </a:xfrm>
          <a:prstGeom prst="rect">
            <a:avLst/>
          </a:prstGeom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811D7D30-8A66-C56D-0AEF-A78DA6C38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9973" y="4127728"/>
            <a:ext cx="378827" cy="378827"/>
          </a:xfrm>
          <a:prstGeom prst="rect">
            <a:avLst/>
          </a:prstGeom>
        </p:spPr>
      </p:pic>
      <p:pic>
        <p:nvPicPr>
          <p:cNvPr id="7" name="Graphique 6" descr="Repère avec un remplissage uni">
            <a:extLst>
              <a:ext uri="{FF2B5EF4-FFF2-40B4-BE49-F238E27FC236}">
                <a16:creationId xmlns:a16="http://schemas.microsoft.com/office/drawing/2014/main" id="{EB4865B7-1B02-B9EC-6045-38ADD3E80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0610" y="3632012"/>
            <a:ext cx="378827" cy="378827"/>
          </a:xfrm>
          <a:prstGeom prst="rect">
            <a:avLst/>
          </a:prstGeom>
        </p:spPr>
      </p:pic>
      <p:pic>
        <p:nvPicPr>
          <p:cNvPr id="8" name="Graphique 7" descr="Repère avec un remplissage uni">
            <a:extLst>
              <a:ext uri="{FF2B5EF4-FFF2-40B4-BE49-F238E27FC236}">
                <a16:creationId xmlns:a16="http://schemas.microsoft.com/office/drawing/2014/main" id="{F485F355-39A4-66A4-1DC2-37A5E155F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87" y="3498259"/>
            <a:ext cx="378827" cy="378827"/>
          </a:xfrm>
          <a:prstGeom prst="rect">
            <a:avLst/>
          </a:prstGeom>
        </p:spPr>
      </p:pic>
      <p:pic>
        <p:nvPicPr>
          <p:cNvPr id="10" name="Graphique 9" descr="Repère avec un remplissage uni">
            <a:extLst>
              <a:ext uri="{FF2B5EF4-FFF2-40B4-BE49-F238E27FC236}">
                <a16:creationId xmlns:a16="http://schemas.microsoft.com/office/drawing/2014/main" id="{2EAA8C9F-8A45-06E8-4A76-A7E247A74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8071" y="2912133"/>
            <a:ext cx="378827" cy="3788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8E8F6E5-B309-4C2A-B3C5-00305A632BB8}"/>
              </a:ext>
            </a:extLst>
          </p:cNvPr>
          <p:cNvSpPr txBox="1"/>
          <p:nvPr/>
        </p:nvSpPr>
        <p:spPr>
          <a:xfrm>
            <a:off x="2154343" y="2778380"/>
            <a:ext cx="402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Lille</a:t>
            </a:r>
            <a:r>
              <a:rPr lang="fr-FR"/>
              <a:t>: formation pour les méthodes de méditation</a:t>
            </a:r>
          </a:p>
        </p:txBody>
      </p:sp>
      <p:pic>
        <p:nvPicPr>
          <p:cNvPr id="12" name="Graphique 11" descr="Repère avec un remplissage uni">
            <a:extLst>
              <a:ext uri="{FF2B5EF4-FFF2-40B4-BE49-F238E27FC236}">
                <a16:creationId xmlns:a16="http://schemas.microsoft.com/office/drawing/2014/main" id="{9AFABAF4-0E56-3147-1E41-E8F4F2F45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5428" y="4554885"/>
            <a:ext cx="378827" cy="3788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13D257-C037-35AA-0F7D-1B0570AD19FD}"/>
              </a:ext>
            </a:extLst>
          </p:cNvPr>
          <p:cNvSpPr txBox="1"/>
          <p:nvPr/>
        </p:nvSpPr>
        <p:spPr>
          <a:xfrm>
            <a:off x="8536503" y="5281496"/>
            <a:ext cx="365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Clermont</a:t>
            </a:r>
            <a:r>
              <a:rPr lang="fr-FR"/>
              <a:t>: Inviter la région à une formation accompagnement</a:t>
            </a:r>
          </a:p>
        </p:txBody>
      </p:sp>
      <p:pic>
        <p:nvPicPr>
          <p:cNvPr id="14" name="Graphique 13" descr="Repère avec un remplissage uni">
            <a:extLst>
              <a:ext uri="{FF2B5EF4-FFF2-40B4-BE49-F238E27FC236}">
                <a16:creationId xmlns:a16="http://schemas.microsoft.com/office/drawing/2014/main" id="{578FC62A-C0DD-0B9D-69AE-617B809F5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9573" y="4517872"/>
            <a:ext cx="378827" cy="37882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CDA17FC-D6B5-6E1D-6546-BC489899A2DD}"/>
              </a:ext>
            </a:extLst>
          </p:cNvPr>
          <p:cNvSpPr txBox="1"/>
          <p:nvPr/>
        </p:nvSpPr>
        <p:spPr>
          <a:xfrm>
            <a:off x="518707" y="450252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Nantes</a:t>
            </a:r>
            <a:r>
              <a:rPr lang="fr-FR"/>
              <a:t>: Formation à l’accompagnement en lien avec l’EAD</a:t>
            </a:r>
          </a:p>
        </p:txBody>
      </p:sp>
      <p:pic>
        <p:nvPicPr>
          <p:cNvPr id="16" name="Graphique 15" descr="Repère avec un remplissage uni">
            <a:extLst>
              <a:ext uri="{FF2B5EF4-FFF2-40B4-BE49-F238E27FC236}">
                <a16:creationId xmlns:a16="http://schemas.microsoft.com/office/drawing/2014/main" id="{CB2A4C9E-C24F-97EE-C35C-F80D4AED7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2458" y="3631245"/>
            <a:ext cx="378827" cy="37882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E24B9B1-914B-E989-524B-508244AB6ADF}"/>
              </a:ext>
            </a:extLst>
          </p:cNvPr>
          <p:cNvSpPr txBox="1"/>
          <p:nvPr/>
        </p:nvSpPr>
        <p:spPr>
          <a:xfrm>
            <a:off x="7943667" y="2833868"/>
            <a:ext cx="365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Bas Rhin</a:t>
            </a:r>
            <a:r>
              <a:rPr lang="fr-FR"/>
              <a:t>: Formation sur la Bible «  Comment Dieu se manifeste » </a:t>
            </a:r>
          </a:p>
        </p:txBody>
      </p:sp>
      <p:pic>
        <p:nvPicPr>
          <p:cNvPr id="18" name="Graphique 17" descr="Repère avec un remplissage uni">
            <a:extLst>
              <a:ext uri="{FF2B5EF4-FFF2-40B4-BE49-F238E27FC236}">
                <a16:creationId xmlns:a16="http://schemas.microsoft.com/office/drawing/2014/main" id="{11BCD33B-090A-90FE-4569-20B9EC13E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5726" y="4139045"/>
            <a:ext cx="378827" cy="37882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C3E09C5-F09A-0B75-9A33-1572A75055EC}"/>
              </a:ext>
            </a:extLst>
          </p:cNvPr>
          <p:cNvSpPr txBox="1"/>
          <p:nvPr/>
        </p:nvSpPr>
        <p:spPr>
          <a:xfrm>
            <a:off x="269278" y="365322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Bourges</a:t>
            </a:r>
            <a:r>
              <a:rPr lang="fr-FR"/>
              <a:t>: Formation d’un nouvel aumônier à l’accompagnement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F94EC9-68F0-52A4-1BB7-D2D11F928964}"/>
              </a:ext>
            </a:extLst>
          </p:cNvPr>
          <p:cNvSpPr/>
          <p:nvPr/>
        </p:nvSpPr>
        <p:spPr>
          <a:xfrm>
            <a:off x="47556" y="-137220"/>
            <a:ext cx="10997852" cy="356575"/>
          </a:xfrm>
          <a:prstGeom prst="rect">
            <a:avLst/>
          </a:prstGeom>
          <a:solidFill>
            <a:srgbClr val="412D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52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571DD-9E5C-2E31-50A8-5D44A1373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Contribution des territoires </a:t>
            </a:r>
          </a:p>
        </p:txBody>
      </p:sp>
      <p:pic>
        <p:nvPicPr>
          <p:cNvPr id="13" name="Espace réservé du contenu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C79D0077-1AAB-1FA8-F8BF-863FDBA0F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0760" y="1825625"/>
            <a:ext cx="4630480" cy="435133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566943-63E6-82C4-FFCE-C5799DDDC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226" y="2038401"/>
            <a:ext cx="2041694" cy="21520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AFE3E4-1B2B-1AE7-8C6C-92B16DBD89E8}"/>
              </a:ext>
            </a:extLst>
          </p:cNvPr>
          <p:cNvSpPr txBox="1"/>
          <p:nvPr/>
        </p:nvSpPr>
        <p:spPr>
          <a:xfrm>
            <a:off x="494431" y="3223192"/>
            <a:ext cx="21508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DC424D"/>
                </a:solidFill>
              </a:rPr>
              <a:t>382 équipes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5DA7B8-3839-F24F-F5F9-410852485540}"/>
              </a:ext>
            </a:extLst>
          </p:cNvPr>
          <p:cNvSpPr txBox="1"/>
          <p:nvPr/>
        </p:nvSpPr>
        <p:spPr>
          <a:xfrm>
            <a:off x="9296254" y="4148563"/>
            <a:ext cx="33003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19 commissions relecture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D7D3BA-C204-AD73-EE74-672A73F58225}"/>
              </a:ext>
            </a:extLst>
          </p:cNvPr>
          <p:cNvSpPr txBox="1"/>
          <p:nvPr/>
        </p:nvSpPr>
        <p:spPr>
          <a:xfrm>
            <a:off x="9331333" y="6342513"/>
            <a:ext cx="27776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196 accompagnateurs 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817DADC-90BA-DB7D-6FFD-CF589EADE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80" y="3839044"/>
            <a:ext cx="2472575" cy="26113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C7BA402-8E7B-E306-BBB0-623E33B5DCB4}"/>
              </a:ext>
            </a:extLst>
          </p:cNvPr>
          <p:cNvSpPr txBox="1"/>
          <p:nvPr/>
        </p:nvSpPr>
        <p:spPr>
          <a:xfrm>
            <a:off x="-335897" y="6208990"/>
            <a:ext cx="38114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>
                <a:solidFill>
                  <a:srgbClr val="2489D5"/>
                </a:solidFill>
              </a:rPr>
              <a:t>Plus d1/3 des territoires ont crée de nouvelles équipes </a:t>
            </a:r>
          </a:p>
        </p:txBody>
      </p:sp>
      <p:pic>
        <p:nvPicPr>
          <p:cNvPr id="14" name="Graphique 13" descr="Groupe avec un remplissage uni">
            <a:extLst>
              <a:ext uri="{FF2B5EF4-FFF2-40B4-BE49-F238E27FC236}">
                <a16:creationId xmlns:a16="http://schemas.microsoft.com/office/drawing/2014/main" id="{3860434E-0E2A-22F8-742D-EF53BAB58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079" y="1834717"/>
            <a:ext cx="1594283" cy="1594283"/>
          </a:xfrm>
          <a:prstGeom prst="rect">
            <a:avLst/>
          </a:prstGeom>
        </p:spPr>
      </p:pic>
      <p:pic>
        <p:nvPicPr>
          <p:cNvPr id="16" name="Graphique 15" descr="Utilisateurs avec un remplissage uni">
            <a:extLst>
              <a:ext uri="{FF2B5EF4-FFF2-40B4-BE49-F238E27FC236}">
                <a16:creationId xmlns:a16="http://schemas.microsoft.com/office/drawing/2014/main" id="{B37A9B2D-7AE3-C11E-3F08-B25463DC1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0226" y="4939200"/>
            <a:ext cx="1616089" cy="16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4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7891D-EA3B-2225-A756-4E863E91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B5F36FB1-B506-9177-FF7F-9A707DED6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26" y="1825625"/>
            <a:ext cx="6154348" cy="4351338"/>
          </a:xfrm>
        </p:spPr>
      </p:pic>
      <p:pic>
        <p:nvPicPr>
          <p:cNvPr id="8" name="Graphique 7" descr="Repère avec un remplissage uni">
            <a:extLst>
              <a:ext uri="{FF2B5EF4-FFF2-40B4-BE49-F238E27FC236}">
                <a16:creationId xmlns:a16="http://schemas.microsoft.com/office/drawing/2014/main" id="{289E5D16-8328-7798-6016-18245E929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3796" y="3756531"/>
            <a:ext cx="523862" cy="523862"/>
          </a:xfrm>
          <a:prstGeom prst="rect">
            <a:avLst/>
          </a:prstGeom>
        </p:spPr>
      </p:pic>
      <p:pic>
        <p:nvPicPr>
          <p:cNvPr id="3" name="Graphique 2" descr="Repère avec un remplissage uni">
            <a:extLst>
              <a:ext uri="{FF2B5EF4-FFF2-40B4-BE49-F238E27FC236}">
                <a16:creationId xmlns:a16="http://schemas.microsoft.com/office/drawing/2014/main" id="{0FD82F05-1B91-3C15-ED04-AE3C847FC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524" y="2210717"/>
            <a:ext cx="523862" cy="5238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9CE4B1-6707-549A-095F-00DB480184DA}"/>
              </a:ext>
            </a:extLst>
          </p:cNvPr>
          <p:cNvSpPr txBox="1"/>
          <p:nvPr/>
        </p:nvSpPr>
        <p:spPr>
          <a:xfrm>
            <a:off x="838200" y="2073899"/>
            <a:ext cx="431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Amiens</a:t>
            </a:r>
            <a:r>
              <a:rPr lang="fr-FR"/>
              <a:t>: Formation d’un nouvel aumônier</a:t>
            </a:r>
          </a:p>
        </p:txBody>
      </p:sp>
      <p:pic>
        <p:nvPicPr>
          <p:cNvPr id="10" name="Graphique 9" descr="Repère avec un remplissage uni">
            <a:extLst>
              <a:ext uri="{FF2B5EF4-FFF2-40B4-BE49-F238E27FC236}">
                <a16:creationId xmlns:a16="http://schemas.microsoft.com/office/drawing/2014/main" id="{3133CC34-8682-4655-228E-B3F1F2484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2138" y="2983624"/>
            <a:ext cx="523862" cy="5238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8D872AB-B6A4-D175-5F28-EB2597CCD85B}"/>
              </a:ext>
            </a:extLst>
          </p:cNvPr>
          <p:cNvSpPr txBox="1"/>
          <p:nvPr/>
        </p:nvSpPr>
        <p:spPr>
          <a:xfrm>
            <a:off x="206432" y="2798958"/>
            <a:ext cx="431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Chartres</a:t>
            </a:r>
            <a:r>
              <a:rPr lang="fr-FR"/>
              <a:t>: rencontre en inter territoire</a:t>
            </a:r>
          </a:p>
        </p:txBody>
      </p:sp>
      <p:pic>
        <p:nvPicPr>
          <p:cNvPr id="12" name="Graphique 11" descr="Repère avec un remplissage uni">
            <a:extLst>
              <a:ext uri="{FF2B5EF4-FFF2-40B4-BE49-F238E27FC236}">
                <a16:creationId xmlns:a16="http://schemas.microsoft.com/office/drawing/2014/main" id="{4C7C3C89-1B00-20EE-E8D1-0F7459AE0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9520" y="2721693"/>
            <a:ext cx="523862" cy="5238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A6350A3-EBF3-C964-886D-16C46074E332}"/>
              </a:ext>
            </a:extLst>
          </p:cNvPr>
          <p:cNvSpPr txBox="1"/>
          <p:nvPr/>
        </p:nvSpPr>
        <p:spPr>
          <a:xfrm>
            <a:off x="8233453" y="2819795"/>
            <a:ext cx="431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Bas Rhin</a:t>
            </a:r>
            <a:r>
              <a:rPr lang="fr-FR"/>
              <a:t>: 2 rencontres par an pour les accompagnateurs </a:t>
            </a:r>
          </a:p>
        </p:txBody>
      </p:sp>
      <p:pic>
        <p:nvPicPr>
          <p:cNvPr id="14" name="Graphique 13" descr="Repère avec un remplissage uni">
            <a:extLst>
              <a:ext uri="{FF2B5EF4-FFF2-40B4-BE49-F238E27FC236}">
                <a16:creationId xmlns:a16="http://schemas.microsoft.com/office/drawing/2014/main" id="{66E4578F-C14E-64E4-AB38-7A5B7FD18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1785" y="4907262"/>
            <a:ext cx="523862" cy="5238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1089632-D657-FC2B-B242-4F00B382FFA8}"/>
              </a:ext>
            </a:extLst>
          </p:cNvPr>
          <p:cNvSpPr txBox="1"/>
          <p:nvPr/>
        </p:nvSpPr>
        <p:spPr>
          <a:xfrm>
            <a:off x="7033716" y="5889686"/>
            <a:ext cx="492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Nîmes Avignon</a:t>
            </a:r>
            <a:r>
              <a:rPr lang="fr-FR"/>
              <a:t>: Relecture d’accompagnement entre les accompagnateurs</a:t>
            </a:r>
          </a:p>
        </p:txBody>
      </p:sp>
      <p:pic>
        <p:nvPicPr>
          <p:cNvPr id="17" name="Graphique 16" descr="Repère avec un remplissage uni">
            <a:extLst>
              <a:ext uri="{FF2B5EF4-FFF2-40B4-BE49-F238E27FC236}">
                <a16:creationId xmlns:a16="http://schemas.microsoft.com/office/drawing/2014/main" id="{AA0C1310-65E4-5BD3-8EEE-FF0DF0AD4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5258" y="3624189"/>
            <a:ext cx="523862" cy="52386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BF93603-0981-781B-1417-62ED14BA86C9}"/>
              </a:ext>
            </a:extLst>
          </p:cNvPr>
          <p:cNvSpPr txBox="1"/>
          <p:nvPr/>
        </p:nvSpPr>
        <p:spPr>
          <a:xfrm>
            <a:off x="498639" y="3956975"/>
            <a:ext cx="431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Bourges</a:t>
            </a:r>
            <a:r>
              <a:rPr lang="fr-FR"/>
              <a:t>: Envoi de l’aumônier en formation accompagnement</a:t>
            </a:r>
          </a:p>
        </p:txBody>
      </p:sp>
      <p:pic>
        <p:nvPicPr>
          <p:cNvPr id="19" name="Graphique 18" descr="Repère avec un remplissage uni">
            <a:extLst>
              <a:ext uri="{FF2B5EF4-FFF2-40B4-BE49-F238E27FC236}">
                <a16:creationId xmlns:a16="http://schemas.microsoft.com/office/drawing/2014/main" id="{6BE665C1-CEE1-8574-4564-C0AA00791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660" y="2983624"/>
            <a:ext cx="523862" cy="52386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41B8F1D-B762-4772-F34B-8C4B12D1A697}"/>
              </a:ext>
            </a:extLst>
          </p:cNvPr>
          <p:cNvSpPr txBox="1"/>
          <p:nvPr/>
        </p:nvSpPr>
        <p:spPr>
          <a:xfrm>
            <a:off x="8073382" y="3768127"/>
            <a:ext cx="4315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Meaux</a:t>
            </a:r>
            <a:r>
              <a:rPr lang="fr-FR"/>
              <a:t>: Rencontre annuelle avec les accompagnateurs d’équipe et les veilleurs</a:t>
            </a:r>
          </a:p>
        </p:txBody>
      </p:sp>
      <p:pic>
        <p:nvPicPr>
          <p:cNvPr id="21" name="Graphique 20" descr="Repère avec un remplissage uni">
            <a:extLst>
              <a:ext uri="{FF2B5EF4-FFF2-40B4-BE49-F238E27FC236}">
                <a16:creationId xmlns:a16="http://schemas.microsoft.com/office/drawing/2014/main" id="{A62C1754-D6F7-51A0-3E01-8D4F27C05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660" y="2094014"/>
            <a:ext cx="523862" cy="52386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2D038F5-BEF4-D57D-4867-2422293308A5}"/>
              </a:ext>
            </a:extLst>
          </p:cNvPr>
          <p:cNvSpPr txBox="1"/>
          <p:nvPr/>
        </p:nvSpPr>
        <p:spPr>
          <a:xfrm>
            <a:off x="7139381" y="1850626"/>
            <a:ext cx="505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Lille</a:t>
            </a:r>
            <a:r>
              <a:rPr lang="fr-FR"/>
              <a:t>: Une demi-journée pour les accompagnateurs pour essayer les méthodes de méditation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0434CE4-6D04-4209-D72C-DCA812D2284B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L’accompagnement</a:t>
            </a:r>
          </a:p>
        </p:txBody>
      </p:sp>
    </p:spTree>
    <p:extLst>
      <p:ext uri="{BB962C8B-B14F-4D97-AF65-F5344CB8AC3E}">
        <p14:creationId xmlns:p14="http://schemas.microsoft.com/office/powerpoint/2010/main" val="355400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5794DA3-C969-6D3F-C2DB-A5391C8E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3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FF99C-15B0-28BF-8E5B-349E092C1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3BDF63-03E1-D12F-F4DE-716790BCB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7" y="15732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r-FR" sz="2000">
                <a:latin typeface="Aptos" panose="020B0004020202020204" pitchFamily="34" charset="0"/>
                <a:cs typeface="Times New Roman" panose="02020603050405020304" pitchFamily="18" charset="0"/>
              </a:rPr>
              <a:t>Animation des Délégués aux Finances des Territoires pour les aider à la remontée des cotisations, au suivi des adhérents et à la recherche de fonds locaux</a:t>
            </a:r>
          </a:p>
          <a:p>
            <a:pPr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fr-FR" sz="1800">
                <a:latin typeface="Aptos" panose="020B0004020202020204" pitchFamily="34" charset="0"/>
                <a:cs typeface="Times New Roman" panose="02020603050405020304" pitchFamily="18" charset="0"/>
              </a:rPr>
              <a:t>Octobre 2024 : développer les adhésions</a:t>
            </a:r>
          </a:p>
          <a:p>
            <a:pPr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fr-FR" sz="1800">
                <a:latin typeface="Aptos" panose="020B0004020202020204" pitchFamily="34" charset="0"/>
                <a:cs typeface="Times New Roman" panose="02020603050405020304" pitchFamily="18" charset="0"/>
              </a:rPr>
              <a:t>Février 2025 : échange autour du bilan financier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23C5B9-3D5C-D5B9-DA07-C677EDB6A858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Valoriser le paiement des cotisations</a:t>
            </a:r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E7477879-8AA7-BF03-AD11-3237965F4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63" y="2477305"/>
            <a:ext cx="5480226" cy="3874710"/>
          </a:xfrm>
          <a:prstGeom prst="rect">
            <a:avLst/>
          </a:prstGeom>
        </p:spPr>
      </p:pic>
      <p:pic>
        <p:nvPicPr>
          <p:cNvPr id="11" name="Graphique 10" descr="Repère avec un remplissage uni">
            <a:extLst>
              <a:ext uri="{FF2B5EF4-FFF2-40B4-BE49-F238E27FC236}">
                <a16:creationId xmlns:a16="http://schemas.microsoft.com/office/drawing/2014/main" id="{AD25E2ED-23F7-8363-21E8-E7BC216DA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2982" y="2925920"/>
            <a:ext cx="523862" cy="5238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7E68E4-7BA8-62AF-B339-1605877B1766}"/>
              </a:ext>
            </a:extLst>
          </p:cNvPr>
          <p:cNvSpPr txBox="1"/>
          <p:nvPr/>
        </p:nvSpPr>
        <p:spPr>
          <a:xfrm>
            <a:off x="2483564" y="5613251"/>
            <a:ext cx="487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Nancy</a:t>
            </a:r>
            <a:r>
              <a:rPr lang="fr-FR"/>
              <a:t>: En complément de la relance national, animation et soutien auprès des accompagnateurs et veilleurs d’équipes</a:t>
            </a:r>
          </a:p>
        </p:txBody>
      </p:sp>
      <p:pic>
        <p:nvPicPr>
          <p:cNvPr id="8" name="Graphique 7" descr="Repère avec un remplissage uni">
            <a:extLst>
              <a:ext uri="{FF2B5EF4-FFF2-40B4-BE49-F238E27FC236}">
                <a16:creationId xmlns:a16="http://schemas.microsoft.com/office/drawing/2014/main" id="{2374E895-7028-C120-3304-4FF2DB3F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1762" y="2662685"/>
            <a:ext cx="523862" cy="5238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6F7E1C-CF0C-E3FB-3F39-93820B4E58FC}"/>
              </a:ext>
            </a:extLst>
          </p:cNvPr>
          <p:cNvSpPr txBox="1"/>
          <p:nvPr/>
        </p:nvSpPr>
        <p:spPr>
          <a:xfrm>
            <a:off x="339970" y="3025032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Amiens</a:t>
            </a:r>
            <a:r>
              <a:rPr lang="fr-FR"/>
              <a:t>: Suivi et accompagnement continu par le DTF (96% d’adhérents)</a:t>
            </a:r>
          </a:p>
        </p:txBody>
      </p:sp>
      <p:pic>
        <p:nvPicPr>
          <p:cNvPr id="13" name="Graphique 12" descr="Repère avec un remplissage uni">
            <a:extLst>
              <a:ext uri="{FF2B5EF4-FFF2-40B4-BE49-F238E27FC236}">
                <a16:creationId xmlns:a16="http://schemas.microsoft.com/office/drawing/2014/main" id="{D70E77B5-50BC-BACC-D89B-1027D29AF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9307" y="3313849"/>
            <a:ext cx="523862" cy="5238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3DC301-4706-D7AB-9709-84AD6268B2F0}"/>
              </a:ext>
            </a:extLst>
          </p:cNvPr>
          <p:cNvSpPr txBox="1"/>
          <p:nvPr/>
        </p:nvSpPr>
        <p:spPr>
          <a:xfrm>
            <a:off x="339970" y="3449782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Chartres</a:t>
            </a:r>
            <a:r>
              <a:rPr lang="fr-FR"/>
              <a:t>: Relance auprès des veilleurs </a:t>
            </a:r>
          </a:p>
        </p:txBody>
      </p:sp>
      <p:pic>
        <p:nvPicPr>
          <p:cNvPr id="15" name="Graphique 14" descr="Repère avec un remplissage uni">
            <a:extLst>
              <a:ext uri="{FF2B5EF4-FFF2-40B4-BE49-F238E27FC236}">
                <a16:creationId xmlns:a16="http://schemas.microsoft.com/office/drawing/2014/main" id="{2A9034FB-B09E-9BDD-0680-3DEAF80B0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197" y="3487031"/>
            <a:ext cx="523862" cy="5238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006BBEB-7965-F514-0FE9-5C021026AE64}"/>
              </a:ext>
            </a:extLst>
          </p:cNvPr>
          <p:cNvSpPr txBox="1"/>
          <p:nvPr/>
        </p:nvSpPr>
        <p:spPr>
          <a:xfrm>
            <a:off x="339970" y="3872278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Le Mans</a:t>
            </a:r>
            <a:r>
              <a:rPr lang="fr-FR"/>
              <a:t>: Relance par mail puis par téléphone </a:t>
            </a:r>
          </a:p>
        </p:txBody>
      </p:sp>
      <p:pic>
        <p:nvPicPr>
          <p:cNvPr id="17" name="Graphique 16" descr="Repère avec un remplissage uni">
            <a:extLst>
              <a:ext uri="{FF2B5EF4-FFF2-40B4-BE49-F238E27FC236}">
                <a16:creationId xmlns:a16="http://schemas.microsoft.com/office/drawing/2014/main" id="{316A2290-7894-811F-CF59-8DE3D3A3F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0441" y="3225100"/>
            <a:ext cx="523862" cy="52386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B30E632-5317-DB82-166C-F7F7D1CDFD03}"/>
              </a:ext>
            </a:extLst>
          </p:cNvPr>
          <p:cNvSpPr txBox="1"/>
          <p:nvPr/>
        </p:nvSpPr>
        <p:spPr>
          <a:xfrm>
            <a:off x="339970" y="4299345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Paris</a:t>
            </a:r>
            <a:r>
              <a:rPr lang="fr-FR"/>
              <a:t>: Pédagogie autour de l’inscription en ligne</a:t>
            </a:r>
          </a:p>
        </p:txBody>
      </p:sp>
      <p:pic>
        <p:nvPicPr>
          <p:cNvPr id="19" name="Graphique 18" descr="Repère avec un remplissage uni">
            <a:extLst>
              <a:ext uri="{FF2B5EF4-FFF2-40B4-BE49-F238E27FC236}">
                <a16:creationId xmlns:a16="http://schemas.microsoft.com/office/drawing/2014/main" id="{62C5F823-ACE7-327C-FF71-8660D16D4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2372" y="2358993"/>
            <a:ext cx="523862" cy="52386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0644343-6C44-787A-62EB-7C459F0D9326}"/>
              </a:ext>
            </a:extLst>
          </p:cNvPr>
          <p:cNvSpPr txBox="1"/>
          <p:nvPr/>
        </p:nvSpPr>
        <p:spPr>
          <a:xfrm>
            <a:off x="351984" y="4721809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Lille</a:t>
            </a:r>
            <a:r>
              <a:rPr lang="fr-FR"/>
              <a:t>: Mise en place d’une relance personnalisée par le DTF</a:t>
            </a:r>
          </a:p>
        </p:txBody>
      </p:sp>
      <p:pic>
        <p:nvPicPr>
          <p:cNvPr id="21" name="Graphique 20" descr="Repère avec un remplissage uni">
            <a:extLst>
              <a:ext uri="{FF2B5EF4-FFF2-40B4-BE49-F238E27FC236}">
                <a16:creationId xmlns:a16="http://schemas.microsoft.com/office/drawing/2014/main" id="{8BDDCC9F-34B1-0237-BF3D-5457054EF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4574" y="5578772"/>
            <a:ext cx="523862" cy="52386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FF72CCC-9222-9C05-FF11-19F669A5C09A}"/>
              </a:ext>
            </a:extLst>
          </p:cNvPr>
          <p:cNvSpPr txBox="1"/>
          <p:nvPr/>
        </p:nvSpPr>
        <p:spPr>
          <a:xfrm>
            <a:off x="351984" y="5180409"/>
            <a:ext cx="73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81A408"/>
                </a:solidFill>
              </a:rPr>
              <a:t>Toulouse</a:t>
            </a:r>
            <a:r>
              <a:rPr lang="fr-FR"/>
              <a:t>: Relance faite par le DTF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106387-0AEA-A9D7-446B-7A377E00A613}"/>
              </a:ext>
            </a:extLst>
          </p:cNvPr>
          <p:cNvSpPr/>
          <p:nvPr/>
        </p:nvSpPr>
        <p:spPr>
          <a:xfrm>
            <a:off x="0" y="-148074"/>
            <a:ext cx="10997852" cy="356575"/>
          </a:xfrm>
          <a:prstGeom prst="rect">
            <a:avLst/>
          </a:prstGeom>
          <a:solidFill>
            <a:srgbClr val="412D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65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rmetures des commerces non-essentiels dans 16 départements : &quot;Un ...">
            <a:extLst>
              <a:ext uri="{FF2B5EF4-FFF2-40B4-BE49-F238E27FC236}">
                <a16:creationId xmlns:a16="http://schemas.microsoft.com/office/drawing/2014/main" id="{63060EDE-7AB0-1531-448A-C9E7F469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" y="1941642"/>
            <a:ext cx="2258107" cy="12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A029EA-4B7E-72F3-6628-175308055B43}"/>
              </a:ext>
            </a:extLst>
          </p:cNvPr>
          <p:cNvSpPr txBox="1"/>
          <p:nvPr/>
        </p:nvSpPr>
        <p:spPr>
          <a:xfrm>
            <a:off x="373198" y="3265365"/>
            <a:ext cx="6429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Fermeture des commerces de proximité et d’usines</a:t>
            </a:r>
          </a:p>
        </p:txBody>
      </p:sp>
      <p:pic>
        <p:nvPicPr>
          <p:cNvPr id="10" name="Image 9" descr="Une image contenant texte, bâtiment, plein air, magasin&#10;&#10;Description générée automatiquement">
            <a:extLst>
              <a:ext uri="{FF2B5EF4-FFF2-40B4-BE49-F238E27FC236}">
                <a16:creationId xmlns:a16="http://schemas.microsoft.com/office/drawing/2014/main" id="{286CADBE-4692-7121-2898-2374A500C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29" y="1892616"/>
            <a:ext cx="3111284" cy="17630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0DBAC86-D384-55CD-8BAA-6FE607176DB5}"/>
              </a:ext>
            </a:extLst>
          </p:cNvPr>
          <p:cNvSpPr txBox="1"/>
          <p:nvPr/>
        </p:nvSpPr>
        <p:spPr>
          <a:xfrm>
            <a:off x="9403973" y="3694114"/>
            <a:ext cx="259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Désertification médicale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55B4487-A3EE-2BB7-B2FD-D9BFDDB6F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42" y="5421744"/>
            <a:ext cx="1976252" cy="14436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45C8B7-28ED-6E4A-AC8C-5C8CB393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702" y="2671633"/>
            <a:ext cx="2963569" cy="18966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C9FB1A-2B79-3231-53D6-3DB824815A99}"/>
              </a:ext>
            </a:extLst>
          </p:cNvPr>
          <p:cNvSpPr txBox="1"/>
          <p:nvPr/>
        </p:nvSpPr>
        <p:spPr>
          <a:xfrm>
            <a:off x="4886402" y="4624832"/>
            <a:ext cx="451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Crises viticoles ( Nîmes, Bordeaux, Reims)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2B619C-556F-F694-CFFD-05ECBCEB5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96" y="3655677"/>
            <a:ext cx="2258770" cy="150584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DB268FD-8279-D86D-525F-7FBB63E8BF88}"/>
              </a:ext>
            </a:extLst>
          </p:cNvPr>
          <p:cNvSpPr txBox="1"/>
          <p:nvPr/>
        </p:nvSpPr>
        <p:spPr>
          <a:xfrm>
            <a:off x="235630" y="5163372"/>
            <a:ext cx="341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Aide auprès des migrants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71B0DE-E484-F0AB-33F3-E0419C86C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2987" y="4460906"/>
            <a:ext cx="2962954" cy="167525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1714033-07E3-5639-F9E7-106630B1165D}"/>
              </a:ext>
            </a:extLst>
          </p:cNvPr>
          <p:cNvSpPr txBox="1"/>
          <p:nvPr/>
        </p:nvSpPr>
        <p:spPr>
          <a:xfrm>
            <a:off x="8584062" y="6231265"/>
            <a:ext cx="375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Montée du rassemblement national dans </a:t>
            </a:r>
          </a:p>
          <a:p>
            <a:r>
              <a:rPr lang="fr-FR" sz="1400"/>
              <a:t>les territoires ( péri urbains et ruraux)</a:t>
            </a:r>
          </a:p>
        </p:txBody>
      </p:sp>
      <p:pic>
        <p:nvPicPr>
          <p:cNvPr id="19" name="Image 18" descr="Une image contenant dessin, dessin humoristique, illustration, Dessin animé&#10;&#10;Description générée automatiquement">
            <a:extLst>
              <a:ext uri="{FF2B5EF4-FFF2-40B4-BE49-F238E27FC236}">
                <a16:creationId xmlns:a16="http://schemas.microsoft.com/office/drawing/2014/main" id="{4FCDBA76-F2DF-D13F-FF8B-7B0A8AF68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66" y="5317261"/>
            <a:ext cx="2565751" cy="1444447"/>
          </a:xfrm>
          <a:prstGeom prst="rect">
            <a:avLst/>
          </a:prstGeom>
        </p:spPr>
      </p:pic>
      <p:pic>
        <p:nvPicPr>
          <p:cNvPr id="20" name="Image 1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F79DD72-5986-BA3E-EB6D-84C123287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r="11641"/>
          <a:stretch/>
        </p:blipFill>
        <p:spPr>
          <a:xfrm>
            <a:off x="2440018" y="5226092"/>
            <a:ext cx="2270526" cy="1208024"/>
          </a:xfrm>
          <a:prstGeom prst="rect">
            <a:avLst/>
          </a:prstGeom>
        </p:spPr>
      </p:pic>
      <p:pic>
        <p:nvPicPr>
          <p:cNvPr id="21" name="Image 20" descr="Une image contenant texte, ciel, plein air, nuage&#10;&#10;Description générée automatiquement">
            <a:extLst>
              <a:ext uri="{FF2B5EF4-FFF2-40B4-BE49-F238E27FC236}">
                <a16:creationId xmlns:a16="http://schemas.microsoft.com/office/drawing/2014/main" id="{E7C35810-05B9-1149-DE48-0C9BE2B529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68" y="1917763"/>
            <a:ext cx="1976042" cy="13149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81B7F8-BE89-2639-944D-06FDB2D7B84F}"/>
              </a:ext>
            </a:extLst>
          </p:cNvPr>
          <p:cNvSpPr txBox="1"/>
          <p:nvPr/>
        </p:nvSpPr>
        <p:spPr>
          <a:xfrm>
            <a:off x="4422110" y="1442454"/>
            <a:ext cx="407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latin typeface="+mj-lt"/>
                <a:ea typeface="+mj-ea"/>
                <a:cs typeface="+mj-cs"/>
              </a:rPr>
              <a:t>Faits marquants dans la société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63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AD367A4-5078-1EF3-B6C1-14436D47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E1C5B-7D8E-DB33-0442-BEBEF0731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08C94-C1BD-85C4-8888-483CA85E8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1789376"/>
            <a:ext cx="10914888" cy="36194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>
                <a:latin typeface="Aptos"/>
                <a:ea typeface="Aptos" panose="020B0004020202020204" pitchFamily="34" charset="0"/>
                <a:cs typeface="Times New Roman"/>
              </a:rPr>
              <a:t>Formation Regarder, Discerner, Transformer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/>
              <a:ea typeface="Aptos" panose="020B0004020202020204" pitchFamily="34" charset="0"/>
              <a:cs typeface="Times New Roman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endParaRPr lang="fr-FR" sz="1600">
              <a:latin typeface="Aptos"/>
              <a:ea typeface="Aptos" panose="020B000402020202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400">
              <a:latin typeface="Aptos"/>
              <a:ea typeface="Aptos" panose="020B000402020202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>
                <a:latin typeface="Aptos"/>
                <a:ea typeface="Aptos" panose="020B0004020202020204" pitchFamily="34" charset="0"/>
                <a:cs typeface="Times New Roman"/>
              </a:rPr>
              <a:t>Regarder – Septembre 2024    Discerner - Mars 2025    Transformer - Septembre 2025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Synergie Enquête et Méditation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fr-FR" sz="24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text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6DD32CE-B65C-4D58-9311-E06B4FAF3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40" y="2307171"/>
            <a:ext cx="2050473" cy="1229677"/>
          </a:xfrm>
          <a:prstGeom prst="rect">
            <a:avLst/>
          </a:prstGeom>
        </p:spPr>
      </p:pic>
      <p:pic>
        <p:nvPicPr>
          <p:cNvPr id="8" name="Image 7" descr="Une image contenant texte, capture d’écran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63A15CF8-4A5D-FD6D-875B-D81D8D402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152" y="2360903"/>
            <a:ext cx="2386446" cy="101398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803F8E-6F63-2CFE-D14B-7DEBAE2B7349}"/>
              </a:ext>
            </a:extLst>
          </p:cNvPr>
          <p:cNvGrpSpPr/>
          <p:nvPr/>
        </p:nvGrpSpPr>
        <p:grpSpPr>
          <a:xfrm>
            <a:off x="8197837" y="2325106"/>
            <a:ext cx="1761961" cy="1049777"/>
            <a:chOff x="8044191" y="2832969"/>
            <a:chExt cx="1761961" cy="1049777"/>
          </a:xfrm>
        </p:grpSpPr>
        <p:pic>
          <p:nvPicPr>
            <p:cNvPr id="9" name="Image 8" descr="Une image contenant papillon, texte, arthropode, invertébré&#10;&#10;Le contenu généré par l’IA peut être incorrect.">
              <a:extLst>
                <a:ext uri="{FF2B5EF4-FFF2-40B4-BE49-F238E27FC236}">
                  <a16:creationId xmlns:a16="http://schemas.microsoft.com/office/drawing/2014/main" id="{67AD7943-709B-46ED-1833-097B51FC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4191" y="2832969"/>
              <a:ext cx="1761961" cy="10497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11EF42-E1A5-E0D5-49BD-BADC7A5767EA}"/>
                </a:ext>
              </a:extLst>
            </p:cNvPr>
            <p:cNvSpPr/>
            <p:nvPr/>
          </p:nvSpPr>
          <p:spPr>
            <a:xfrm>
              <a:off x="8044191" y="3673908"/>
              <a:ext cx="1089298" cy="1662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>
                  <a:solidFill>
                    <a:schemeClr val="tx1"/>
                  </a:solidFill>
                </a:rPr>
                <a:t>Par la révision de vie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F60B70B-9093-7475-4DF8-5CE11A2A3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" y="4925706"/>
            <a:ext cx="2872748" cy="15580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C6B232-8DAB-6BDF-C99B-EEA344D12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364" y="4793950"/>
            <a:ext cx="3590767" cy="185559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5518330-40DA-BFC8-498E-D3E34DB8A620}"/>
              </a:ext>
            </a:extLst>
          </p:cNvPr>
          <p:cNvSpPr txBox="1"/>
          <p:nvPr/>
        </p:nvSpPr>
        <p:spPr>
          <a:xfrm>
            <a:off x="1072896" y="907652"/>
            <a:ext cx="978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Approfondir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400" b="1">
                <a:solidFill>
                  <a:schemeClr val="bg1"/>
                </a:solidFill>
              </a:rPr>
              <a:t>la démarche ACI pour accomplir notre mission d’apôtres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, Post-it, Produit en papier, papier&#10;&#10;Description générée automatiquement">
            <a:extLst>
              <a:ext uri="{FF2B5EF4-FFF2-40B4-BE49-F238E27FC236}">
                <a16:creationId xmlns:a16="http://schemas.microsoft.com/office/drawing/2014/main" id="{723CDD72-8CAC-BFB7-3898-BCE271B1A7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03" t="9742" r="1664"/>
          <a:stretch/>
        </p:blipFill>
        <p:spPr>
          <a:xfrm>
            <a:off x="8404942" y="4173277"/>
            <a:ext cx="1888673" cy="260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3B919E-7131-C18F-03DC-736FE85BB778}"/>
              </a:ext>
            </a:extLst>
          </p:cNvPr>
          <p:cNvSpPr txBox="1"/>
          <p:nvPr/>
        </p:nvSpPr>
        <p:spPr>
          <a:xfrm>
            <a:off x="10160926" y="5786234"/>
            <a:ext cx="210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Formation relecture 14 juin 2025</a:t>
            </a:r>
          </a:p>
        </p:txBody>
      </p:sp>
    </p:spTree>
    <p:extLst>
      <p:ext uri="{BB962C8B-B14F-4D97-AF65-F5344CB8AC3E}">
        <p14:creationId xmlns:p14="http://schemas.microsoft.com/office/powerpoint/2010/main" val="219024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F4AA0396-0044-FDC3-B01C-31495ECE8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46" y="2213931"/>
            <a:ext cx="6154348" cy="4351338"/>
          </a:xfrm>
        </p:spPr>
      </p:pic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BF1B8E1-0E68-21F1-0B61-FE11CFE5F411}"/>
              </a:ext>
            </a:extLst>
          </p:cNvPr>
          <p:cNvSpPr txBox="1">
            <a:spLocks/>
          </p:cNvSpPr>
          <p:nvPr/>
        </p:nvSpPr>
        <p:spPr>
          <a:xfrm>
            <a:off x="838200" y="1535668"/>
            <a:ext cx="10549128" cy="464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sz="2400" b="1">
                <a:solidFill>
                  <a:srgbClr val="0F476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Quels lieux pour la révision de vie</a:t>
            </a: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que 7" descr="Repère avec un remplissage uni">
            <a:extLst>
              <a:ext uri="{FF2B5EF4-FFF2-40B4-BE49-F238E27FC236}">
                <a16:creationId xmlns:a16="http://schemas.microsoft.com/office/drawing/2014/main" id="{FD555DA4-3B0D-698A-73F5-4A43458A6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1140" y="4366557"/>
            <a:ext cx="523862" cy="5238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D8BA1E-BE60-10ED-ED79-7154695A40A2}"/>
              </a:ext>
            </a:extLst>
          </p:cNvPr>
          <p:cNvSpPr txBox="1"/>
          <p:nvPr/>
        </p:nvSpPr>
        <p:spPr>
          <a:xfrm>
            <a:off x="7654119" y="4447601"/>
            <a:ext cx="453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Saint Etienne</a:t>
            </a:r>
            <a:r>
              <a:rPr lang="fr-FR" sz="1600"/>
              <a:t>: rencontres des accompagnateurs et veilleurs</a:t>
            </a:r>
          </a:p>
        </p:txBody>
      </p:sp>
      <p:pic>
        <p:nvPicPr>
          <p:cNvPr id="11" name="Graphique 10" descr="Repère avec un remplissage uni">
            <a:extLst>
              <a:ext uri="{FF2B5EF4-FFF2-40B4-BE49-F238E27FC236}">
                <a16:creationId xmlns:a16="http://schemas.microsoft.com/office/drawing/2014/main" id="{E377AD39-CCFF-C31E-151D-07B05B98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1044" y="5681736"/>
            <a:ext cx="523862" cy="5238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B0AD83-B5F7-19B9-E503-A873559B4D58}"/>
              </a:ext>
            </a:extLst>
          </p:cNvPr>
          <p:cNvSpPr txBox="1"/>
          <p:nvPr/>
        </p:nvSpPr>
        <p:spPr>
          <a:xfrm>
            <a:off x="7861110" y="6119578"/>
            <a:ext cx="453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Nîmes Avignon</a:t>
            </a:r>
            <a:r>
              <a:rPr lang="fr-FR" sz="1600"/>
              <a:t>: les équipes aidées par la commission relecture </a:t>
            </a:r>
          </a:p>
        </p:txBody>
      </p:sp>
      <p:pic>
        <p:nvPicPr>
          <p:cNvPr id="13" name="Graphique 12" descr="Repère avec un remplissage uni">
            <a:extLst>
              <a:ext uri="{FF2B5EF4-FFF2-40B4-BE49-F238E27FC236}">
                <a16:creationId xmlns:a16="http://schemas.microsoft.com/office/drawing/2014/main" id="{98426CEA-7170-0F92-6A0C-22E9E3FF1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9466" y="2690157"/>
            <a:ext cx="523862" cy="5238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F480449-97AB-4E45-65AF-BEC868093827}"/>
              </a:ext>
            </a:extLst>
          </p:cNvPr>
          <p:cNvSpPr txBox="1"/>
          <p:nvPr/>
        </p:nvSpPr>
        <p:spPr>
          <a:xfrm>
            <a:off x="7861110" y="1997994"/>
            <a:ext cx="4537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Reims </a:t>
            </a:r>
            <a:r>
              <a:rPr lang="fr-FR" sz="1600"/>
              <a:t>: Les réunions de rentrée</a:t>
            </a:r>
          </a:p>
        </p:txBody>
      </p:sp>
      <p:pic>
        <p:nvPicPr>
          <p:cNvPr id="15" name="Graphique 14" descr="Repère avec un remplissage uni">
            <a:extLst>
              <a:ext uri="{FF2B5EF4-FFF2-40B4-BE49-F238E27FC236}">
                <a16:creationId xmlns:a16="http://schemas.microsoft.com/office/drawing/2014/main" id="{A3FD302E-F964-20EE-B8BD-521106FF6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6484" y="3429000"/>
            <a:ext cx="523862" cy="5238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F73775-4F53-5588-507F-821DC66E4B93}"/>
              </a:ext>
            </a:extLst>
          </p:cNvPr>
          <p:cNvSpPr txBox="1"/>
          <p:nvPr/>
        </p:nvSpPr>
        <p:spPr>
          <a:xfrm>
            <a:off x="566327" y="3614308"/>
            <a:ext cx="319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81A408"/>
                </a:solidFill>
              </a:rPr>
              <a:t>Vannes</a:t>
            </a:r>
            <a:r>
              <a:rPr lang="fr-FR" sz="1600" dirty="0"/>
              <a:t>: 3 rencontres annuelles</a:t>
            </a:r>
          </a:p>
        </p:txBody>
      </p:sp>
      <p:pic>
        <p:nvPicPr>
          <p:cNvPr id="17" name="Graphique 16" descr="Repère avec un remplissage uni">
            <a:extLst>
              <a:ext uri="{FF2B5EF4-FFF2-40B4-BE49-F238E27FC236}">
                <a16:creationId xmlns:a16="http://schemas.microsoft.com/office/drawing/2014/main" id="{0D561215-0BB9-2253-784C-99E6DD399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0239" y="4216126"/>
            <a:ext cx="523862" cy="52386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91FCBE5-7EE0-6ADD-DC2E-93D9D0F468D6}"/>
              </a:ext>
            </a:extLst>
          </p:cNvPr>
          <p:cNvSpPr txBox="1"/>
          <p:nvPr/>
        </p:nvSpPr>
        <p:spPr>
          <a:xfrm>
            <a:off x="7647034" y="4028003"/>
            <a:ext cx="4537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Lyon</a:t>
            </a:r>
            <a:r>
              <a:rPr lang="fr-FR" sz="1600"/>
              <a:t>: rencontre sur les élections européennes</a:t>
            </a:r>
          </a:p>
        </p:txBody>
      </p:sp>
      <p:pic>
        <p:nvPicPr>
          <p:cNvPr id="19" name="Graphique 18" descr="Repère avec un remplissage uni">
            <a:extLst>
              <a:ext uri="{FF2B5EF4-FFF2-40B4-BE49-F238E27FC236}">
                <a16:creationId xmlns:a16="http://schemas.microsoft.com/office/drawing/2014/main" id="{E1230091-83FA-9CF1-6C41-5F9E0D3FB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9969" y="3059264"/>
            <a:ext cx="523862" cy="52386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1A62CC1-8580-8F9E-BB5A-2EEB73EC8887}"/>
              </a:ext>
            </a:extLst>
          </p:cNvPr>
          <p:cNvSpPr txBox="1"/>
          <p:nvPr/>
        </p:nvSpPr>
        <p:spPr>
          <a:xfrm>
            <a:off x="8173050" y="3059264"/>
            <a:ext cx="453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Meaux: </a:t>
            </a:r>
            <a:r>
              <a:rPr lang="fr-FR" sz="1600"/>
              <a:t>Halte spirituelle organisée par les équipes </a:t>
            </a:r>
          </a:p>
        </p:txBody>
      </p:sp>
      <p:pic>
        <p:nvPicPr>
          <p:cNvPr id="21" name="Graphique 20" descr="Repère avec un remplissage uni">
            <a:extLst>
              <a:ext uri="{FF2B5EF4-FFF2-40B4-BE49-F238E27FC236}">
                <a16:creationId xmlns:a16="http://schemas.microsoft.com/office/drawing/2014/main" id="{68D5BBB9-B642-F400-7B7E-05D74E37F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2836" y="2797333"/>
            <a:ext cx="523862" cy="52386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49D45A9-85D8-111B-502E-4FAD08DDA095}"/>
              </a:ext>
            </a:extLst>
          </p:cNvPr>
          <p:cNvSpPr txBox="1"/>
          <p:nvPr/>
        </p:nvSpPr>
        <p:spPr>
          <a:xfrm>
            <a:off x="317283" y="2477197"/>
            <a:ext cx="449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Beauvais</a:t>
            </a:r>
            <a:r>
              <a:rPr lang="fr-FR" sz="1600"/>
              <a:t>: Rencontre territorial et travail avec la relecture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519E33B-5B17-E203-8EBE-82F40E146BA4}"/>
              </a:ext>
            </a:extLst>
          </p:cNvPr>
          <p:cNvSpPr txBox="1"/>
          <p:nvPr/>
        </p:nvSpPr>
        <p:spPr>
          <a:xfrm>
            <a:off x="7788686" y="2464020"/>
            <a:ext cx="4537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Nancy  et St </a:t>
            </a:r>
            <a:r>
              <a:rPr lang="fr-FR" sz="1600" b="1" err="1">
                <a:solidFill>
                  <a:srgbClr val="81A408"/>
                </a:solidFill>
              </a:rPr>
              <a:t>Dié</a:t>
            </a:r>
            <a:r>
              <a:rPr lang="fr-FR" sz="1600" b="1">
                <a:solidFill>
                  <a:srgbClr val="81A408"/>
                </a:solidFill>
              </a:rPr>
              <a:t>:  </a:t>
            </a:r>
            <a:r>
              <a:rPr lang="fr-FR" sz="1600"/>
              <a:t>rencontre commune</a:t>
            </a:r>
          </a:p>
        </p:txBody>
      </p:sp>
      <p:pic>
        <p:nvPicPr>
          <p:cNvPr id="24" name="Graphique 23" descr="Repère avec un remplissage uni">
            <a:extLst>
              <a:ext uri="{FF2B5EF4-FFF2-40B4-BE49-F238E27FC236}">
                <a16:creationId xmlns:a16="http://schemas.microsoft.com/office/drawing/2014/main" id="{60F91CA8-2D36-01AD-32E1-B946FC3A2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0810" y="3061393"/>
            <a:ext cx="523862" cy="52386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6BB5B85-47AC-4C3C-435D-50447A82DC5E}"/>
              </a:ext>
            </a:extLst>
          </p:cNvPr>
          <p:cNvSpPr txBox="1"/>
          <p:nvPr/>
        </p:nvSpPr>
        <p:spPr>
          <a:xfrm>
            <a:off x="345352" y="3108623"/>
            <a:ext cx="319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Chartes</a:t>
            </a:r>
            <a:r>
              <a:rPr lang="fr-FR" sz="1600"/>
              <a:t>: 24h dans une abbaye</a:t>
            </a:r>
          </a:p>
        </p:txBody>
      </p:sp>
      <p:pic>
        <p:nvPicPr>
          <p:cNvPr id="26" name="Graphique 25" descr="Repère avec un remplissage uni">
            <a:extLst>
              <a:ext uri="{FF2B5EF4-FFF2-40B4-BE49-F238E27FC236}">
                <a16:creationId xmlns:a16="http://schemas.microsoft.com/office/drawing/2014/main" id="{DDE85646-1087-8248-F35E-7856913A6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1968" y="4767002"/>
            <a:ext cx="523862" cy="52386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F8D6FB3-7CC8-8E2A-36AA-78156281B47A}"/>
              </a:ext>
            </a:extLst>
          </p:cNvPr>
          <p:cNvSpPr txBox="1"/>
          <p:nvPr/>
        </p:nvSpPr>
        <p:spPr>
          <a:xfrm>
            <a:off x="1462239" y="4570711"/>
            <a:ext cx="319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Bordeaux</a:t>
            </a:r>
            <a:r>
              <a:rPr lang="fr-FR" sz="1600"/>
              <a:t>: les réunions de rentrée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C6FAD20-1E91-F4F5-4474-1D80858879B4}"/>
              </a:ext>
            </a:extLst>
          </p:cNvPr>
          <p:cNvSpPr txBox="1"/>
          <p:nvPr/>
        </p:nvSpPr>
        <p:spPr>
          <a:xfrm>
            <a:off x="3200053" y="6481681"/>
            <a:ext cx="3794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81A408"/>
                </a:solidFill>
              </a:rPr>
              <a:t>Tarbes</a:t>
            </a:r>
            <a:r>
              <a:rPr lang="fr-FR" sz="1600"/>
              <a:t>: Reprise de partages d’équipes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637571-1731-D282-3DBD-1CCF0380DC9C}"/>
              </a:ext>
            </a:extLst>
          </p:cNvPr>
          <p:cNvSpPr txBox="1"/>
          <p:nvPr/>
        </p:nvSpPr>
        <p:spPr>
          <a:xfrm>
            <a:off x="47479" y="852425"/>
            <a:ext cx="1077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Approfondir la démarche ACI pour accomplir notre mission d’apôtres</a:t>
            </a:r>
          </a:p>
        </p:txBody>
      </p:sp>
      <p:pic>
        <p:nvPicPr>
          <p:cNvPr id="3" name="Image 2" descr="Une image contenant Visage humain, habits, personne, mouton&#10;&#10;Description générée automatiquement">
            <a:extLst>
              <a:ext uri="{FF2B5EF4-FFF2-40B4-BE49-F238E27FC236}">
                <a16:creationId xmlns:a16="http://schemas.microsoft.com/office/drawing/2014/main" id="{F2004CAD-A01C-E0D5-A538-DDD708E47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0" y="5135670"/>
            <a:ext cx="2487734" cy="16334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98050F-E091-52DF-4BEC-020D0FA7E2FB}"/>
              </a:ext>
            </a:extLst>
          </p:cNvPr>
          <p:cNvSpPr txBox="1"/>
          <p:nvPr/>
        </p:nvSpPr>
        <p:spPr>
          <a:xfrm>
            <a:off x="112867" y="4109047"/>
            <a:ext cx="3932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81A408"/>
                </a:solidFill>
              </a:rPr>
              <a:t>Laval et Le Mans</a:t>
            </a:r>
            <a:r>
              <a:rPr lang="fr-FR" sz="1600" dirty="0"/>
              <a:t>: rencontre commune</a:t>
            </a:r>
          </a:p>
        </p:txBody>
      </p:sp>
    </p:spTree>
    <p:extLst>
      <p:ext uri="{BB962C8B-B14F-4D97-AF65-F5344CB8AC3E}">
        <p14:creationId xmlns:p14="http://schemas.microsoft.com/office/powerpoint/2010/main" val="373044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148B1-B6EE-2F31-E1B9-FDA3EB76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C0011-D6B7-9DA7-AD11-DDDD1695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b="1">
                <a:solidFill>
                  <a:srgbClr val="0F476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Prêter attention à la dimension internationale de nos vies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7310CE-4CE8-07FA-DA69-B6D75B86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1" y="2534194"/>
            <a:ext cx="5498940" cy="31407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D83A42-A12B-F943-7FF9-B1A580FEA519}"/>
              </a:ext>
            </a:extLst>
          </p:cNvPr>
          <p:cNvSpPr txBox="1"/>
          <p:nvPr/>
        </p:nvSpPr>
        <p:spPr>
          <a:xfrm>
            <a:off x="2472612" y="6176962"/>
            <a:ext cx="436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Témoignage d’Anne-Marie Bruneau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158436-35B9-1C80-71CB-9881D9DB70B4}"/>
              </a:ext>
            </a:extLst>
          </p:cNvPr>
          <p:cNvSpPr txBox="1"/>
          <p:nvPr/>
        </p:nvSpPr>
        <p:spPr>
          <a:xfrm>
            <a:off x="47479" y="852425"/>
            <a:ext cx="1077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Approfondir la démarche ACI pour accomplir notre mission d’apôtres</a:t>
            </a:r>
          </a:p>
        </p:txBody>
      </p:sp>
      <p:pic>
        <p:nvPicPr>
          <p:cNvPr id="5" name="Image 4" descr="Une image contenant Graphique, carte&#10;&#10;Description générée automatiquement">
            <a:extLst>
              <a:ext uri="{FF2B5EF4-FFF2-40B4-BE49-F238E27FC236}">
                <a16:creationId xmlns:a16="http://schemas.microsoft.com/office/drawing/2014/main" id="{EEB2D599-F4B4-3093-4720-78298A385D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247" r="4731"/>
          <a:stretch/>
        </p:blipFill>
        <p:spPr>
          <a:xfrm>
            <a:off x="9703836" y="2179926"/>
            <a:ext cx="2488163" cy="3825649"/>
          </a:xfrm>
          <a:prstGeom prst="rect">
            <a:avLst/>
          </a:prstGeom>
        </p:spPr>
      </p:pic>
      <p:pic>
        <p:nvPicPr>
          <p:cNvPr id="4" name="Image 3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9724050D-8A21-5B2E-3128-FF107C01E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521" y="2448330"/>
            <a:ext cx="3543094" cy="33124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77A080-657E-5DD6-DE03-ECFCDFF9A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457" y="6246281"/>
            <a:ext cx="1719630" cy="3920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403C7A-324D-FA32-FE59-A8260716E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213" y="5056633"/>
            <a:ext cx="1022779" cy="10528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A1C691-E89E-C28F-825E-C3D95381E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1094" y="6110746"/>
            <a:ext cx="900238" cy="70018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545950-EB59-6893-EC22-6A41CDDD7227}"/>
              </a:ext>
            </a:extLst>
          </p:cNvPr>
          <p:cNvSpPr txBox="1"/>
          <p:nvPr/>
        </p:nvSpPr>
        <p:spPr>
          <a:xfrm>
            <a:off x="10259179" y="563241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MIAMSI</a:t>
            </a:r>
          </a:p>
        </p:txBody>
      </p:sp>
    </p:spTree>
    <p:extLst>
      <p:ext uri="{BB962C8B-B14F-4D97-AF65-F5344CB8AC3E}">
        <p14:creationId xmlns:p14="http://schemas.microsoft.com/office/powerpoint/2010/main" val="216952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8B791573-C00E-4030-C493-55C33766A68C}"/>
              </a:ext>
            </a:extLst>
          </p:cNvPr>
          <p:cNvSpPr txBox="1"/>
          <p:nvPr/>
        </p:nvSpPr>
        <p:spPr>
          <a:xfrm>
            <a:off x="1212209" y="1472117"/>
            <a:ext cx="9562454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fr-FR" sz="2400" b="1">
                <a:solidFill>
                  <a:srgbClr val="0F476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Faits marquants dans la vie de l’Eglise</a:t>
            </a:r>
          </a:p>
        </p:txBody>
      </p:sp>
      <p:pic>
        <p:nvPicPr>
          <p:cNvPr id="9" name="Image 8" descr="Une image contenant Graphique, logo, graphisme, Police&#10;&#10;Description générée automatiquement">
            <a:extLst>
              <a:ext uri="{FF2B5EF4-FFF2-40B4-BE49-F238E27FC236}">
                <a16:creationId xmlns:a16="http://schemas.microsoft.com/office/drawing/2014/main" id="{CCEE322D-BE07-DA92-63C5-BD37385B2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8" y="2061858"/>
            <a:ext cx="1367142" cy="13671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AA5093-BB8B-3247-736F-8B27540676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686"/>
          <a:stretch/>
        </p:blipFill>
        <p:spPr>
          <a:xfrm>
            <a:off x="10300937" y="4282353"/>
            <a:ext cx="1102405" cy="2294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BE6778-E54E-CB2D-301B-54ADD30CC076}"/>
              </a:ext>
            </a:extLst>
          </p:cNvPr>
          <p:cNvSpPr txBox="1"/>
          <p:nvPr/>
        </p:nvSpPr>
        <p:spPr>
          <a:xfrm>
            <a:off x="8223549" y="6444493"/>
            <a:ext cx="4354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2 Vie des diocèses et renouvellement des évêques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A699B5-0481-3DC2-FAC3-BB1F50BC3295}"/>
              </a:ext>
            </a:extLst>
          </p:cNvPr>
          <p:cNvSpPr txBox="1"/>
          <p:nvPr/>
        </p:nvSpPr>
        <p:spPr>
          <a:xfrm>
            <a:off x="7279411" y="3882837"/>
            <a:ext cx="4123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5 Formation et dialogue interreligieux</a:t>
            </a:r>
          </a:p>
        </p:txBody>
      </p:sp>
      <p:pic>
        <p:nvPicPr>
          <p:cNvPr id="14" name="Image 13" descr="Une image contenant bâtiment, plein air, Architecture médiévale, ciel&#10;&#10;Description générée automatiquement">
            <a:extLst>
              <a:ext uri="{FF2B5EF4-FFF2-40B4-BE49-F238E27FC236}">
                <a16:creationId xmlns:a16="http://schemas.microsoft.com/office/drawing/2014/main" id="{8D990BCC-0164-6C90-1946-545A9FC51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8" y="4729662"/>
            <a:ext cx="1367142" cy="1367142"/>
          </a:xfrm>
          <a:prstGeom prst="rect">
            <a:avLst/>
          </a:prstGeom>
        </p:spPr>
      </p:pic>
      <p:pic>
        <p:nvPicPr>
          <p:cNvPr id="15" name="Image 1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7D8174C-925C-58C4-3E6F-BB9F461A5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/>
          <a:stretch/>
        </p:blipFill>
        <p:spPr>
          <a:xfrm>
            <a:off x="4887932" y="4485671"/>
            <a:ext cx="2458255" cy="154698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426A3D8-651E-14DD-DFB5-50DFD5770D8F}"/>
              </a:ext>
            </a:extLst>
          </p:cNvPr>
          <p:cNvSpPr txBox="1"/>
          <p:nvPr/>
        </p:nvSpPr>
        <p:spPr>
          <a:xfrm>
            <a:off x="1212209" y="3725742"/>
            <a:ext cx="321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1 Des grands évènements et jubilés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335FE4-5C61-080E-B566-E7DD1D6A8024}"/>
              </a:ext>
            </a:extLst>
          </p:cNvPr>
          <p:cNvSpPr txBox="1"/>
          <p:nvPr/>
        </p:nvSpPr>
        <p:spPr>
          <a:xfrm>
            <a:off x="42120" y="6550223"/>
            <a:ext cx="452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4 Initiatives missionnaires et engagements locaux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A0CDCB-CBCF-A6EF-AFB9-3B7E17BDD958}"/>
              </a:ext>
            </a:extLst>
          </p:cNvPr>
          <p:cNvSpPr txBox="1"/>
          <p:nvPr/>
        </p:nvSpPr>
        <p:spPr>
          <a:xfrm>
            <a:off x="4844031" y="6032659"/>
            <a:ext cx="331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3 Réorganisation et restructurations</a:t>
            </a:r>
          </a:p>
        </p:txBody>
      </p:sp>
      <p:pic>
        <p:nvPicPr>
          <p:cNvPr id="1026" name="Picture 2" descr="L'histoire des apparitions de sainte Anne à Yvon Nicolazic">
            <a:extLst>
              <a:ext uri="{FF2B5EF4-FFF2-40B4-BE49-F238E27FC236}">
                <a16:creationId xmlns:a16="http://schemas.microsoft.com/office/drawing/2014/main" id="{8811704F-6F2D-4E7F-077A-6A121C75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06" y="2063770"/>
            <a:ext cx="2458255" cy="1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jeunesse de Bernadette Soubirous à Lourdes - Lourdes-Fr.com">
            <a:extLst>
              <a:ext uri="{FF2B5EF4-FFF2-40B4-BE49-F238E27FC236}">
                <a16:creationId xmlns:a16="http://schemas.microsoft.com/office/drawing/2014/main" id="{B4B3C9AC-B23D-8CF5-772E-8F787C91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54" y="1997026"/>
            <a:ext cx="1130300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 label « Église verte » - Diocèse de Marseille">
            <a:extLst>
              <a:ext uri="{FF2B5EF4-FFF2-40B4-BE49-F238E27FC236}">
                <a16:creationId xmlns:a16="http://schemas.microsoft.com/office/drawing/2014/main" id="{9EA483D7-AC04-DCCE-9D00-1A45FAA4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72" y="4441112"/>
            <a:ext cx="2019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ête de la diaconie - Rendez-vous les 1er et 2 juin 2024 - Diocèse de  Bordeaux - Église catholique en Gironde">
            <a:extLst>
              <a:ext uri="{FF2B5EF4-FFF2-40B4-BE49-F238E27FC236}">
                <a16:creationId xmlns:a16="http://schemas.microsoft.com/office/drawing/2014/main" id="{DA72F1F5-2D51-4A78-FD36-E7555A1C9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r="19725" b="5667"/>
          <a:stretch/>
        </p:blipFill>
        <p:spPr bwMode="auto">
          <a:xfrm>
            <a:off x="1947478" y="5447470"/>
            <a:ext cx="1463079" cy="101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alogue interreligieux - GrandEst">
            <a:extLst>
              <a:ext uri="{FF2B5EF4-FFF2-40B4-BE49-F238E27FC236}">
                <a16:creationId xmlns:a16="http://schemas.microsoft.com/office/drawing/2014/main" id="{F4589AE2-DB04-964E-66A6-F9BCD77C5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"/>
          <a:stretch/>
        </p:blipFill>
        <p:spPr bwMode="auto">
          <a:xfrm>
            <a:off x="9813899" y="1921074"/>
            <a:ext cx="2371016" cy="11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ynode sur la synodalité : la Conférence des évêques transmet à Rome sa  dernière synthèse - Corref">
            <a:extLst>
              <a:ext uri="{FF2B5EF4-FFF2-40B4-BE49-F238E27FC236}">
                <a16:creationId xmlns:a16="http://schemas.microsoft.com/office/drawing/2014/main" id="{98E845CA-780C-6347-C5DE-9C1DFA42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93" y="1921074"/>
            <a:ext cx="2017902" cy="12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es objectifs du Synode exposés aux participants – Portail catholique suisse">
            <a:extLst>
              <a:ext uri="{FF2B5EF4-FFF2-40B4-BE49-F238E27FC236}">
                <a16:creationId xmlns:a16="http://schemas.microsoft.com/office/drawing/2014/main" id="{5E31BEDB-2A11-347C-E72B-2E8AA2E0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43" y="2545050"/>
            <a:ext cx="2198356" cy="12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E024E91-4966-391C-5D29-3721C0233540}"/>
              </a:ext>
            </a:extLst>
          </p:cNvPr>
          <p:cNvSpPr txBox="1"/>
          <p:nvPr/>
        </p:nvSpPr>
        <p:spPr>
          <a:xfrm>
            <a:off x="47479" y="852425"/>
            <a:ext cx="1077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Approfondir la démarche ACI pour accomplir notre mission d’apôtres</a:t>
            </a:r>
          </a:p>
        </p:txBody>
      </p:sp>
    </p:spTree>
    <p:extLst>
      <p:ext uri="{BB962C8B-B14F-4D97-AF65-F5344CB8AC3E}">
        <p14:creationId xmlns:p14="http://schemas.microsoft.com/office/powerpoint/2010/main" val="92266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67AC7-0122-A69F-C025-E6AF9E5B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9CAF6A-0DAA-22F7-E22D-B73F8A48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b="1">
                <a:solidFill>
                  <a:srgbClr val="0F47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Eglise</a:t>
            </a:r>
            <a:r>
              <a:rPr lang="fr-FR" sz="2000">
                <a:solidFill>
                  <a:srgbClr val="0F47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24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formation commune à l’accompagnement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24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octobre de 10h à 17h 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24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les locaux de l’ACI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Réunions des aumôneries des mouvements d’ACS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Liens avec la CEF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E151D0-4A09-DCF5-98D9-4DD5E642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49" y="2165451"/>
            <a:ext cx="3713930" cy="44304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97EA8D-22F9-57EA-989B-6C4BC60CB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1" y="2275013"/>
            <a:ext cx="1756289" cy="12209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BAC6491-A781-F2AE-F1D2-63DD8209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16" y="3796758"/>
            <a:ext cx="3077882" cy="8399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B5C846F-FD23-304F-6DE5-E765C16CD4FF}"/>
              </a:ext>
            </a:extLst>
          </p:cNvPr>
          <p:cNvSpPr txBox="1"/>
          <p:nvPr/>
        </p:nvSpPr>
        <p:spPr>
          <a:xfrm>
            <a:off x="652847" y="902277"/>
            <a:ext cx="1016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</a:rPr>
              <a:t>Approfondir la démarche ACI pour accomplir notre mission d’apôtres</a:t>
            </a:r>
          </a:p>
        </p:txBody>
      </p:sp>
    </p:spTree>
    <p:extLst>
      <p:ext uri="{BB962C8B-B14F-4D97-AF65-F5344CB8AC3E}">
        <p14:creationId xmlns:p14="http://schemas.microsoft.com/office/powerpoint/2010/main" val="27129792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3160</Words>
  <Application>Microsoft Macintosh PowerPoint</Application>
  <PresentationFormat>Grand écran</PresentationFormat>
  <Paragraphs>375</Paragraphs>
  <Slides>22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-webkit-standard</vt:lpstr>
      <vt:lpstr>Aptos</vt:lpstr>
      <vt:lpstr>Aptos Display</vt:lpstr>
      <vt:lpstr>Arial</vt:lpstr>
      <vt:lpstr>Arial</vt:lpstr>
      <vt:lpstr>Calibri</vt:lpstr>
      <vt:lpstr>Courier New</vt:lpstr>
      <vt:lpstr>Open Sans</vt:lpstr>
      <vt:lpstr>Segoe UI</vt:lpstr>
      <vt:lpstr>Thème Office</vt:lpstr>
      <vt:lpstr>Rapport moral et  d’activité</vt:lpstr>
      <vt:lpstr>Contribution des territoires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Moulins</dc:creator>
  <cp:lastModifiedBy>Marie Moulins</cp:lastModifiedBy>
  <cp:revision>1</cp:revision>
  <dcterms:created xsi:type="dcterms:W3CDTF">2025-03-03T08:35:33Z</dcterms:created>
  <dcterms:modified xsi:type="dcterms:W3CDTF">2025-03-14T11:35:58Z</dcterms:modified>
</cp:coreProperties>
</file>