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257" r:id="rId3"/>
    <p:sldId id="275" r:id="rId4"/>
    <p:sldId id="258" r:id="rId5"/>
    <p:sldId id="260" r:id="rId6"/>
    <p:sldId id="276" r:id="rId7"/>
    <p:sldId id="287" r:id="rId8"/>
    <p:sldId id="277" r:id="rId9"/>
    <p:sldId id="261" r:id="rId10"/>
    <p:sldId id="278" r:id="rId11"/>
    <p:sldId id="269" r:id="rId12"/>
    <p:sldId id="274" r:id="rId13"/>
    <p:sldId id="259" r:id="rId14"/>
    <p:sldId id="263" r:id="rId15"/>
    <p:sldId id="280" r:id="rId16"/>
    <p:sldId id="265" r:id="rId17"/>
    <p:sldId id="279" r:id="rId18"/>
    <p:sldId id="288" r:id="rId19"/>
    <p:sldId id="281" r:id="rId20"/>
    <p:sldId id="264" r:id="rId21"/>
    <p:sldId id="282" r:id="rId22"/>
    <p:sldId id="262" r:id="rId23"/>
    <p:sldId id="266" r:id="rId24"/>
    <p:sldId id="283" r:id="rId25"/>
    <p:sldId id="289" r:id="rId26"/>
    <p:sldId id="284" r:id="rId27"/>
    <p:sldId id="267" r:id="rId28"/>
    <p:sldId id="285" r:id="rId29"/>
    <p:sldId id="268" r:id="rId30"/>
    <p:sldId id="286" r:id="rId31"/>
    <p:sldId id="270" r:id="rId32"/>
    <p:sldId id="272" r:id="rId33"/>
    <p:sldId id="271" r:id="rId34"/>
    <p:sldId id="27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çois DESMOULIERE" initials="FD" lastIdx="1" clrIdx="0">
    <p:extLst>
      <p:ext uri="{19B8F6BF-5375-455C-9EA6-DF929625EA0E}">
        <p15:presenceInfo xmlns:p15="http://schemas.microsoft.com/office/powerpoint/2012/main" userId="c7942ece4489d1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F7F5"/>
    <a:srgbClr val="FAEBE6"/>
    <a:srgbClr val="A9A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3537"/>
  </p:normalViewPr>
  <p:slideViewPr>
    <p:cSldViewPr snapToGrid="0">
      <p:cViewPr varScale="1">
        <p:scale>
          <a:sx n="107" d="100"/>
          <a:sy n="107" d="100"/>
        </p:scale>
        <p:origin x="176" y="33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FC1D1-8048-E14C-90B6-96F4F58A2BBC}" type="datetimeFigureOut">
              <a:rPr lang="fr-FR" smtClean="0"/>
              <a:t>14/05/2020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5DBF3-7C45-2C49-9094-C89EAEFE0DD9}" type="slidenum">
              <a:rPr lang="fr-FR" smtClean="0"/>
              <a:t>‹N°›</a:t>
            </a:fld>
            <a:endParaRPr lang="fr-FR"/>
          </a:p>
        </p:txBody>
      </p:sp>
    </p:spTree>
    <p:extLst>
      <p:ext uri="{BB962C8B-B14F-4D97-AF65-F5344CB8AC3E}">
        <p14:creationId xmlns:p14="http://schemas.microsoft.com/office/powerpoint/2010/main" val="353598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Présentation de la méditation de la parole de Dieu pour la session 2020-2021</a:t>
            </a:r>
          </a:p>
        </p:txBody>
      </p:sp>
      <p:sp>
        <p:nvSpPr>
          <p:cNvPr id="4" name="Espace réservé du numéro de diapositive 3"/>
          <p:cNvSpPr>
            <a:spLocks noGrp="1"/>
          </p:cNvSpPr>
          <p:nvPr>
            <p:ph type="sldNum" sz="quarter" idx="5"/>
          </p:nvPr>
        </p:nvSpPr>
        <p:spPr/>
        <p:txBody>
          <a:bodyPr/>
          <a:lstStyle/>
          <a:p>
            <a:fld id="{1DC5DBF3-7C45-2C49-9094-C89EAEFE0DD9}" type="slidenum">
              <a:rPr lang="fr-FR" smtClean="0"/>
              <a:t>1</a:t>
            </a:fld>
            <a:endParaRPr lang="fr-FR"/>
          </a:p>
        </p:txBody>
      </p:sp>
    </p:spTree>
    <p:extLst>
      <p:ext uri="{BB962C8B-B14F-4D97-AF65-F5344CB8AC3E}">
        <p14:creationId xmlns:p14="http://schemas.microsoft.com/office/powerpoint/2010/main" val="424393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constats sont réels, moins présents à notre esprit qu’il y a quelques mois, mais tout aussi impactant dans notre vie de baptisé.</a:t>
            </a:r>
          </a:p>
        </p:txBody>
      </p:sp>
      <p:sp>
        <p:nvSpPr>
          <p:cNvPr id="4" name="Espace réservé du numéro de diapositive 3"/>
          <p:cNvSpPr>
            <a:spLocks noGrp="1"/>
          </p:cNvSpPr>
          <p:nvPr>
            <p:ph type="sldNum" sz="quarter" idx="5"/>
          </p:nvPr>
        </p:nvSpPr>
        <p:spPr/>
        <p:txBody>
          <a:bodyPr/>
          <a:lstStyle/>
          <a:p>
            <a:fld id="{1DC5DBF3-7C45-2C49-9094-C89EAEFE0DD9}" type="slidenum">
              <a:rPr lang="fr-FR" smtClean="0"/>
              <a:t>2</a:t>
            </a:fld>
            <a:endParaRPr lang="fr-FR"/>
          </a:p>
        </p:txBody>
      </p:sp>
    </p:spTree>
    <p:extLst>
      <p:ext uri="{BB962C8B-B14F-4D97-AF65-F5344CB8AC3E}">
        <p14:creationId xmlns:p14="http://schemas.microsoft.com/office/powerpoint/2010/main" val="367173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L’orientation des choix du thème est en fonction des faits marquants de l’actualité et des comptes rendus.</a:t>
            </a:r>
          </a:p>
          <a:p>
            <a:endParaRPr lang="fr-FR" dirty="0"/>
          </a:p>
        </p:txBody>
      </p:sp>
      <p:sp>
        <p:nvSpPr>
          <p:cNvPr id="4" name="Espace réservé du numéro de diapositive 3"/>
          <p:cNvSpPr>
            <a:spLocks noGrp="1"/>
          </p:cNvSpPr>
          <p:nvPr>
            <p:ph type="sldNum" sz="quarter" idx="5"/>
          </p:nvPr>
        </p:nvSpPr>
        <p:spPr/>
        <p:txBody>
          <a:bodyPr/>
          <a:lstStyle/>
          <a:p>
            <a:fld id="{1DC5DBF3-7C45-2C49-9094-C89EAEFE0DD9}" type="slidenum">
              <a:rPr lang="fr-FR" smtClean="0"/>
              <a:t>3</a:t>
            </a:fld>
            <a:endParaRPr lang="fr-FR"/>
          </a:p>
        </p:txBody>
      </p:sp>
    </p:spTree>
    <p:extLst>
      <p:ext uri="{BB962C8B-B14F-4D97-AF65-F5344CB8AC3E}">
        <p14:creationId xmlns:p14="http://schemas.microsoft.com/office/powerpoint/2010/main" val="106925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livre des Actes des Apôtres est connu de beaucoup et a été étudié de différentes manières. Les trois axes ont été choisis par rapport à nos préoccupations de laïcs en ACI.</a:t>
            </a:r>
          </a:p>
        </p:txBody>
      </p:sp>
      <p:sp>
        <p:nvSpPr>
          <p:cNvPr id="4" name="Espace réservé du numéro de diapositive 3"/>
          <p:cNvSpPr>
            <a:spLocks noGrp="1"/>
          </p:cNvSpPr>
          <p:nvPr>
            <p:ph type="sldNum" sz="quarter" idx="5"/>
          </p:nvPr>
        </p:nvSpPr>
        <p:spPr/>
        <p:txBody>
          <a:bodyPr/>
          <a:lstStyle/>
          <a:p>
            <a:fld id="{1DC5DBF3-7C45-2C49-9094-C89EAEFE0DD9}" type="slidenum">
              <a:rPr lang="fr-FR" smtClean="0"/>
              <a:t>4</a:t>
            </a:fld>
            <a:endParaRPr lang="fr-FR"/>
          </a:p>
        </p:txBody>
      </p:sp>
    </p:spTree>
    <p:extLst>
      <p:ext uri="{BB962C8B-B14F-4D97-AF65-F5344CB8AC3E}">
        <p14:creationId xmlns:p14="http://schemas.microsoft.com/office/powerpoint/2010/main" val="269399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communauté, la communion fraternelle, comment la vivre au milieu de l’Eglise attaquée, délaissée, devenue minorité au milieu de l’archipel de propositions variées. Nos communautés, comment sont-elles, comment vivent-elles, quels rôles pour qui ?</a:t>
            </a:r>
          </a:p>
        </p:txBody>
      </p:sp>
      <p:sp>
        <p:nvSpPr>
          <p:cNvPr id="4" name="Espace réservé du numéro de diapositive 3"/>
          <p:cNvSpPr>
            <a:spLocks noGrp="1"/>
          </p:cNvSpPr>
          <p:nvPr>
            <p:ph type="sldNum" sz="quarter" idx="5"/>
          </p:nvPr>
        </p:nvSpPr>
        <p:spPr/>
        <p:txBody>
          <a:bodyPr/>
          <a:lstStyle/>
          <a:p>
            <a:fld id="{1DC5DBF3-7C45-2C49-9094-C89EAEFE0DD9}" type="slidenum">
              <a:rPr lang="fr-FR" smtClean="0"/>
              <a:t>5</a:t>
            </a:fld>
            <a:endParaRPr lang="fr-FR"/>
          </a:p>
        </p:txBody>
      </p:sp>
    </p:spTree>
    <p:extLst>
      <p:ext uri="{BB962C8B-B14F-4D97-AF65-F5344CB8AC3E}">
        <p14:creationId xmlns:p14="http://schemas.microsoft.com/office/powerpoint/2010/main" val="41085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texte nous montre une communauté que l’on pourrait qualifier d’idéale où tout baigne.</a:t>
            </a:r>
          </a:p>
        </p:txBody>
      </p:sp>
      <p:sp>
        <p:nvSpPr>
          <p:cNvPr id="4" name="Espace réservé du numéro de diapositive 3"/>
          <p:cNvSpPr>
            <a:spLocks noGrp="1"/>
          </p:cNvSpPr>
          <p:nvPr>
            <p:ph type="sldNum" sz="quarter" idx="5"/>
          </p:nvPr>
        </p:nvSpPr>
        <p:spPr/>
        <p:txBody>
          <a:bodyPr/>
          <a:lstStyle/>
          <a:p>
            <a:fld id="{1DC5DBF3-7C45-2C49-9094-C89EAEFE0DD9}" type="slidenum">
              <a:rPr lang="fr-FR" smtClean="0"/>
              <a:t>6</a:t>
            </a:fld>
            <a:endParaRPr lang="fr-FR"/>
          </a:p>
        </p:txBody>
      </p:sp>
    </p:spTree>
    <p:extLst>
      <p:ext uri="{BB962C8B-B14F-4D97-AF65-F5344CB8AC3E}">
        <p14:creationId xmlns:p14="http://schemas.microsoft.com/office/powerpoint/2010/main" val="4016794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Bien des différences entre les premières communautés chrétiennes et les nôtres, mais le cœur de notre foi, </a:t>
            </a:r>
            <a:r>
              <a:rPr lang="fr-FR"/>
              <a:t>peut être  </a:t>
            </a:r>
            <a:r>
              <a:rPr lang="fr-FR" dirty="0"/>
              <a:t>pouvons </a:t>
            </a:r>
            <a:r>
              <a:rPr lang="fr-FR"/>
              <a:t>nous nous y </a:t>
            </a:r>
            <a:r>
              <a:rPr lang="fr-FR" dirty="0"/>
              <a:t>interroger, ainsi que sur ce qui la fait vivre. </a:t>
            </a:r>
          </a:p>
        </p:txBody>
      </p:sp>
      <p:sp>
        <p:nvSpPr>
          <p:cNvPr id="4" name="Espace réservé du numéro de diapositive 3"/>
          <p:cNvSpPr>
            <a:spLocks noGrp="1"/>
          </p:cNvSpPr>
          <p:nvPr>
            <p:ph type="sldNum" sz="quarter" idx="5"/>
          </p:nvPr>
        </p:nvSpPr>
        <p:spPr/>
        <p:txBody>
          <a:bodyPr/>
          <a:lstStyle/>
          <a:p>
            <a:fld id="{1DC5DBF3-7C45-2C49-9094-C89EAEFE0DD9}" type="slidenum">
              <a:rPr lang="fr-FR" smtClean="0"/>
              <a:t>7</a:t>
            </a:fld>
            <a:endParaRPr lang="fr-FR"/>
          </a:p>
        </p:txBody>
      </p:sp>
    </p:spTree>
    <p:extLst>
      <p:ext uri="{BB962C8B-B14F-4D97-AF65-F5344CB8AC3E}">
        <p14:creationId xmlns:p14="http://schemas.microsoft.com/office/powerpoint/2010/main" val="269050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apôtres sont interpelés par les frères de langue grecque. Ils écoute, discernent et agissent, faisant confiance à l’Esprit Saint. Ils envoient les sept.</a:t>
            </a:r>
          </a:p>
        </p:txBody>
      </p:sp>
      <p:sp>
        <p:nvSpPr>
          <p:cNvPr id="4" name="Espace réservé du numéro de diapositive 3"/>
          <p:cNvSpPr>
            <a:spLocks noGrp="1"/>
          </p:cNvSpPr>
          <p:nvPr>
            <p:ph type="sldNum" sz="quarter" idx="5"/>
          </p:nvPr>
        </p:nvSpPr>
        <p:spPr/>
        <p:txBody>
          <a:bodyPr/>
          <a:lstStyle/>
          <a:p>
            <a:fld id="{1DC5DBF3-7C45-2C49-9094-C89EAEFE0DD9}" type="slidenum">
              <a:rPr lang="fr-FR" smtClean="0"/>
              <a:t>8</a:t>
            </a:fld>
            <a:endParaRPr lang="fr-FR"/>
          </a:p>
        </p:txBody>
      </p:sp>
    </p:spTree>
    <p:extLst>
      <p:ext uri="{BB962C8B-B14F-4D97-AF65-F5344CB8AC3E}">
        <p14:creationId xmlns:p14="http://schemas.microsoft.com/office/powerpoint/2010/main" val="175049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Là encore les apôtres sont à l’écoute. Ils apportent le bon sens et un ordonnancement  ainsi qu’une décision prise avec l’Esprit Saint.</a:t>
            </a:r>
          </a:p>
        </p:txBody>
      </p:sp>
      <p:sp>
        <p:nvSpPr>
          <p:cNvPr id="4" name="Espace réservé du numéro de diapositive 3"/>
          <p:cNvSpPr>
            <a:spLocks noGrp="1"/>
          </p:cNvSpPr>
          <p:nvPr>
            <p:ph type="sldNum" sz="quarter" idx="5"/>
          </p:nvPr>
        </p:nvSpPr>
        <p:spPr/>
        <p:txBody>
          <a:bodyPr/>
          <a:lstStyle/>
          <a:p>
            <a:fld id="{1DC5DBF3-7C45-2C49-9094-C89EAEFE0DD9}" type="slidenum">
              <a:rPr lang="fr-FR" smtClean="0"/>
              <a:t>10</a:t>
            </a:fld>
            <a:endParaRPr lang="fr-FR"/>
          </a:p>
        </p:txBody>
      </p:sp>
    </p:spTree>
    <p:extLst>
      <p:ext uri="{BB962C8B-B14F-4D97-AF65-F5344CB8AC3E}">
        <p14:creationId xmlns:p14="http://schemas.microsoft.com/office/powerpoint/2010/main" val="3472260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5/14/20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1002274"/>
            <a:ext cx="9601196" cy="1303867"/>
          </a:xfrm>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1042" y="642274"/>
            <a:ext cx="1755555" cy="36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5/14/20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vangile-et-peinture.org/" TargetMode="External"/><Relationship Id="rId2" Type="http://schemas.openxmlformats.org/officeDocument/2006/relationships/hyperlink" Target="https://www.1jour1actu.com/info-animee/cest-quoi-la-solidarit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Méditation de la</a:t>
            </a:r>
            <a:br>
              <a:rPr lang="fr-FR" dirty="0"/>
            </a:br>
            <a:r>
              <a:rPr lang="fr-FR" dirty="0"/>
              <a:t>Parole de Dieu </a:t>
            </a:r>
          </a:p>
        </p:txBody>
      </p:sp>
      <p:grpSp>
        <p:nvGrpSpPr>
          <p:cNvPr id="6" name="Groupe 5"/>
          <p:cNvGrpSpPr/>
          <p:nvPr/>
        </p:nvGrpSpPr>
        <p:grpSpPr>
          <a:xfrm>
            <a:off x="7214968" y="5720676"/>
            <a:ext cx="4248546" cy="864000"/>
            <a:chOff x="7401399" y="5773942"/>
            <a:chExt cx="4248546" cy="86400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r="64751"/>
            <a:stretch/>
          </p:blipFill>
          <p:spPr>
            <a:xfrm>
              <a:off x="7401399" y="5773942"/>
              <a:ext cx="1485150" cy="864000"/>
            </a:xfrm>
            <a:prstGeom prst="rect">
              <a:avLst/>
            </a:prstGeom>
          </p:spPr>
        </p:pic>
        <p:pic>
          <p:nvPicPr>
            <p:cNvPr id="5" name="Image 4"/>
            <p:cNvPicPr/>
            <p:nvPr/>
          </p:nvPicPr>
          <p:blipFill rotWithShape="1">
            <a:blip r:embed="rId3">
              <a:biLevel thresh="75000"/>
              <a:extLst>
                <a:ext uri="{28A0092B-C50C-407E-A947-70E740481C1C}">
                  <a14:useLocalDpi xmlns:a14="http://schemas.microsoft.com/office/drawing/2010/main" val="0"/>
                </a:ext>
              </a:extLst>
            </a:blip>
            <a:srcRect l="37273"/>
            <a:stretch/>
          </p:blipFill>
          <p:spPr bwMode="auto">
            <a:xfrm>
              <a:off x="8975325" y="5773942"/>
              <a:ext cx="2674620" cy="86296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74482296"/>
      </p:ext>
    </p:extLst>
  </p:cSld>
  <p:clrMapOvr>
    <a:masterClrMapping/>
  </p:clrMapOvr>
  <mc:AlternateContent xmlns:mc="http://schemas.openxmlformats.org/markup-compatibility/2006" xmlns:p14="http://schemas.microsoft.com/office/powerpoint/2010/main">
    <mc:Choice Requires="p14">
      <p:transition spd="slow" p14:dur="2000" advTm="5034"/>
    </mc:Choice>
    <mc:Fallback xmlns="">
      <p:transition spd="slow" advTm="50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399" y="1153194"/>
            <a:ext cx="10603634" cy="1303867"/>
          </a:xfrm>
          <a:solidFill>
            <a:schemeClr val="accent5">
              <a:lumMod val="20000"/>
              <a:lumOff val="80000"/>
            </a:schemeClr>
          </a:solidFill>
        </p:spPr>
        <p:txBody>
          <a:bodyPr>
            <a:normAutofit fontScale="90000"/>
          </a:bodyPr>
          <a:lstStyle/>
          <a:p>
            <a:br>
              <a:rPr lang="fr-FR" dirty="0">
                <a:solidFill>
                  <a:schemeClr val="accent2">
                    <a:lumMod val="50000"/>
                  </a:schemeClr>
                </a:solidFill>
                <a:effectLst>
                  <a:outerShdw blurRad="38100" dist="38100" dir="2700000" algn="tl">
                    <a:srgbClr val="000000">
                      <a:alpha val="43137"/>
                    </a:srgbClr>
                  </a:outerShdw>
                </a:effectLst>
              </a:rPr>
            </a:br>
            <a:r>
              <a:rPr lang="fr-FR" sz="5300" b="1" dirty="0">
                <a:solidFill>
                  <a:schemeClr val="accent2">
                    <a:lumMod val="50000"/>
                  </a:schemeClr>
                </a:solidFill>
                <a:effectLst>
                  <a:outerShdw blurRad="38100" dist="38100" dir="2700000" algn="tl">
                    <a:srgbClr val="000000">
                      <a:alpha val="43137"/>
                    </a:srgbClr>
                  </a:outerShdw>
                </a:effectLst>
              </a:rPr>
              <a:t>La communauté</a:t>
            </a:r>
            <a:br>
              <a:rPr lang="fr-FR" dirty="0">
                <a:solidFill>
                  <a:schemeClr val="accent2">
                    <a:lumMod val="50000"/>
                  </a:schemeClr>
                </a:solidFill>
                <a:effectLst>
                  <a:outerShdw blurRad="38100" dist="38100" dir="2700000" algn="tl">
                    <a:srgbClr val="000000">
                      <a:alpha val="43137"/>
                    </a:srgbClr>
                  </a:outerShdw>
                </a:effectLst>
              </a:rPr>
            </a:br>
            <a:r>
              <a:rPr lang="fr-FR" dirty="0">
                <a:solidFill>
                  <a:schemeClr val="accent2">
                    <a:lumMod val="50000"/>
                  </a:schemeClr>
                </a:solidFill>
                <a:effectLst>
                  <a:outerShdw blurRad="38100" dist="38100" dir="2700000" algn="tl">
                    <a:srgbClr val="000000">
                      <a:alpha val="43137"/>
                    </a:srgbClr>
                  </a:outerShdw>
                </a:effectLst>
              </a:rPr>
              <a:t> Concertation ecclésiale : </a:t>
            </a:r>
            <a:r>
              <a:rPr lang="fr-FR" dirty="0" err="1">
                <a:solidFill>
                  <a:schemeClr val="accent2">
                    <a:lumMod val="50000"/>
                  </a:schemeClr>
                </a:solidFill>
                <a:effectLst>
                  <a:outerShdw blurRad="38100" dist="38100" dir="2700000" algn="tl">
                    <a:srgbClr val="000000">
                      <a:alpha val="43137"/>
                    </a:srgbClr>
                  </a:outerShdw>
                </a:effectLst>
              </a:rPr>
              <a:t>Ac</a:t>
            </a:r>
            <a:r>
              <a:rPr lang="fr-FR" dirty="0">
                <a:solidFill>
                  <a:schemeClr val="accent2">
                    <a:lumMod val="50000"/>
                  </a:schemeClr>
                </a:solidFill>
                <a:effectLst>
                  <a:outerShdw blurRad="38100" dist="38100" dir="2700000" algn="tl">
                    <a:srgbClr val="000000">
                      <a:alpha val="43137"/>
                    </a:srgbClr>
                  </a:outerShdw>
                </a:effectLst>
              </a:rPr>
              <a:t> 15, 5-29</a:t>
            </a:r>
            <a:br>
              <a:rPr lang="fr-FR" dirty="0"/>
            </a:br>
            <a:endParaRPr lang="fr-FR" dirty="0"/>
          </a:p>
        </p:txBody>
      </p:sp>
      <p:sp>
        <p:nvSpPr>
          <p:cNvPr id="3" name="Espace réservé du contenu 2"/>
          <p:cNvSpPr>
            <a:spLocks noGrp="1"/>
          </p:cNvSpPr>
          <p:nvPr>
            <p:ph idx="1"/>
          </p:nvPr>
        </p:nvSpPr>
        <p:spPr>
          <a:xfrm>
            <a:off x="614406" y="5211356"/>
            <a:ext cx="11043822" cy="807704"/>
          </a:xfrm>
        </p:spPr>
        <p:txBody>
          <a:bodyPr/>
          <a:lstStyle/>
          <a:p>
            <a:pPr marL="0" indent="0" algn="ctr">
              <a:buNone/>
            </a:pPr>
            <a:r>
              <a:rPr lang="fr-FR" sz="3200" dirty="0"/>
              <a:t>Comment vivre la fraternité dans le respect mutuel de nos identités ?</a:t>
            </a:r>
          </a:p>
          <a:p>
            <a:pPr algn="ct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888" y="1805127"/>
            <a:ext cx="5438858" cy="306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75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399" y="1153194"/>
            <a:ext cx="10603634" cy="1303867"/>
          </a:xfrm>
          <a:solidFill>
            <a:schemeClr val="accent5">
              <a:lumMod val="20000"/>
              <a:lumOff val="80000"/>
            </a:schemeClr>
          </a:solidFill>
        </p:spPr>
        <p:txBody>
          <a:bodyPr>
            <a:normAutofit fontScale="90000"/>
          </a:bodyPr>
          <a:lstStyle/>
          <a:p>
            <a:br>
              <a:rPr lang="fr-FR" dirty="0">
                <a:solidFill>
                  <a:schemeClr val="accent2">
                    <a:lumMod val="50000"/>
                  </a:schemeClr>
                </a:solidFill>
                <a:effectLst>
                  <a:outerShdw blurRad="38100" dist="38100" dir="2700000" algn="tl">
                    <a:srgbClr val="000000">
                      <a:alpha val="43137"/>
                    </a:srgbClr>
                  </a:outerShdw>
                </a:effectLst>
              </a:rPr>
            </a:br>
            <a:r>
              <a:rPr lang="fr-FR" sz="3600" b="1" dirty="0">
                <a:solidFill>
                  <a:schemeClr val="accent2">
                    <a:lumMod val="50000"/>
                  </a:schemeClr>
                </a:solidFill>
                <a:effectLst>
                  <a:outerShdw blurRad="38100" dist="38100" dir="2700000" algn="tl">
                    <a:srgbClr val="000000">
                      <a:alpha val="43137"/>
                    </a:srgbClr>
                  </a:outerShdw>
                </a:effectLst>
              </a:rPr>
              <a:t>La communauté, </a:t>
            </a:r>
            <a:r>
              <a:rPr lang="fr-FR" sz="3600" dirty="0">
                <a:solidFill>
                  <a:schemeClr val="accent2">
                    <a:lumMod val="50000"/>
                  </a:schemeClr>
                </a:solidFill>
                <a:effectLst>
                  <a:outerShdw blurRad="38100" dist="38100" dir="2700000" algn="tl">
                    <a:srgbClr val="000000">
                      <a:alpha val="43137"/>
                    </a:srgbClr>
                  </a:outerShdw>
                </a:effectLst>
              </a:rPr>
              <a:t> Concertation ecclésiale : </a:t>
            </a:r>
            <a:r>
              <a:rPr lang="fr-FR" sz="3600" dirty="0" err="1">
                <a:solidFill>
                  <a:schemeClr val="accent2">
                    <a:lumMod val="50000"/>
                  </a:schemeClr>
                </a:solidFill>
                <a:effectLst>
                  <a:outerShdw blurRad="38100" dist="38100" dir="2700000" algn="tl">
                    <a:srgbClr val="000000">
                      <a:alpha val="43137"/>
                    </a:srgbClr>
                  </a:outerShdw>
                </a:effectLst>
              </a:rPr>
              <a:t>Ac</a:t>
            </a:r>
            <a:r>
              <a:rPr lang="fr-FR" sz="3600" dirty="0">
                <a:solidFill>
                  <a:schemeClr val="accent2">
                    <a:lumMod val="50000"/>
                  </a:schemeClr>
                </a:solidFill>
                <a:effectLst>
                  <a:outerShdw blurRad="38100" dist="38100" dir="2700000" algn="tl">
                    <a:srgbClr val="000000">
                      <a:alpha val="43137"/>
                    </a:srgbClr>
                  </a:outerShdw>
                </a:effectLst>
              </a:rPr>
              <a:t> 15, 5-29</a:t>
            </a:r>
            <a:br>
              <a:rPr lang="fr-FR" dirty="0"/>
            </a:br>
            <a:endParaRPr lang="fr-FR" dirty="0"/>
          </a:p>
        </p:txBody>
      </p:sp>
      <p:sp>
        <p:nvSpPr>
          <p:cNvPr id="7" name="Rectangle 6">
            <a:extLst>
              <a:ext uri="{FF2B5EF4-FFF2-40B4-BE49-F238E27FC236}">
                <a16:creationId xmlns:a16="http://schemas.microsoft.com/office/drawing/2014/main" id="{D68AEB38-C272-9748-9DC3-0C230DFB5865}"/>
              </a:ext>
            </a:extLst>
          </p:cNvPr>
          <p:cNvSpPr/>
          <p:nvPr/>
        </p:nvSpPr>
        <p:spPr>
          <a:xfrm>
            <a:off x="1208281" y="3544515"/>
            <a:ext cx="10015869" cy="2308324"/>
          </a:xfrm>
          <a:prstGeom prst="rect">
            <a:avLst/>
          </a:prstGeom>
        </p:spPr>
        <p:txBody>
          <a:bodyPr wrap="square">
            <a:spAutoFit/>
          </a:bodyPr>
          <a:lstStyle/>
          <a:p>
            <a:pPr algn="just"/>
            <a:r>
              <a:rPr lang="fr-FR" sz="2400" b="1" dirty="0">
                <a:solidFill>
                  <a:srgbClr val="000000"/>
                </a:solidFill>
              </a:rPr>
              <a:t>Ils sentent qu’ils ne peuvent pas dire «je» seuls, ce sont des hommes décentrés d’eux-mêmes. Forts de cette alliance, les apôtres ne se laissent intimider par personne. Nous pensons qu’ils étaient lâches: tous se sont enfuis, ils ont tous fui quand Jésus fut arrêté. Mais de lâches, ils sont devenus courageux. Pourquoi? Parce que c’était l’Esprit Saint qui était avec eux. </a:t>
            </a:r>
            <a:r>
              <a:rPr lang="fr-FR" sz="2400" dirty="0">
                <a:solidFill>
                  <a:srgbClr val="000000"/>
                </a:solidFill>
              </a:rPr>
              <a:t>(Pape François, Audience du 18 septembre 2019)</a:t>
            </a:r>
            <a:endParaRPr lang="fr-FR" sz="2400" dirty="0">
              <a:solidFill>
                <a:srgbClr val="000000"/>
              </a:solidFill>
              <a:effectLst/>
            </a:endParaRPr>
          </a:p>
        </p:txBody>
      </p:sp>
      <p:sp>
        <p:nvSpPr>
          <p:cNvPr id="3" name="Rectangle 2">
            <a:extLst>
              <a:ext uri="{FF2B5EF4-FFF2-40B4-BE49-F238E27FC236}">
                <a16:creationId xmlns:a16="http://schemas.microsoft.com/office/drawing/2014/main" id="{354E86C6-5FCD-B949-A116-03A808FAC4AA}"/>
              </a:ext>
            </a:extLst>
          </p:cNvPr>
          <p:cNvSpPr/>
          <p:nvPr/>
        </p:nvSpPr>
        <p:spPr>
          <a:xfrm>
            <a:off x="914399" y="2816122"/>
            <a:ext cx="10603634" cy="369332"/>
          </a:xfrm>
          <a:prstGeom prst="rect">
            <a:avLst/>
          </a:prstGeom>
        </p:spPr>
        <p:txBody>
          <a:bodyPr wrap="square">
            <a:spAutoFit/>
          </a:bodyPr>
          <a:lstStyle/>
          <a:p>
            <a:pPr algn="ctr"/>
            <a:r>
              <a:rPr lang="fr-FR" dirty="0">
                <a:latin typeface="Gentium Basic"/>
              </a:rPr>
              <a:t>« nous avons pris la décision, à l’unanimité, de choisir des hommes que nous envoyons chez vous… » (15, 25)</a:t>
            </a:r>
            <a:endParaRPr lang="fr-FR" b="0" i="0" dirty="0">
              <a:effectLst/>
            </a:endParaRPr>
          </a:p>
        </p:txBody>
      </p:sp>
    </p:spTree>
    <p:extLst>
      <p:ext uri="{BB962C8B-B14F-4D97-AF65-F5344CB8AC3E}">
        <p14:creationId xmlns:p14="http://schemas.microsoft.com/office/powerpoint/2010/main" val="3788696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064417"/>
            <a:ext cx="9601196" cy="1303867"/>
          </a:xfrm>
          <a:solidFill>
            <a:schemeClr val="accent5">
              <a:lumMod val="20000"/>
              <a:lumOff val="80000"/>
            </a:schemeClr>
          </a:solidFill>
        </p:spPr>
        <p:txBody>
          <a:bodyPr>
            <a:noAutofit/>
          </a:bodyPr>
          <a:lstStyle/>
          <a:p>
            <a:r>
              <a:rPr lang="fr-FR" sz="4800" b="1" dirty="0">
                <a:effectLst>
                  <a:outerShdw blurRad="38100" dist="38100" dir="2700000" algn="tl">
                    <a:srgbClr val="000000">
                      <a:alpha val="43137"/>
                    </a:srgbClr>
                  </a:outerShdw>
                </a:effectLst>
              </a:rPr>
              <a:t>La communauté </a:t>
            </a:r>
            <a:br>
              <a:rPr lang="fr-FR" sz="4800" dirty="0">
                <a:effectLst>
                  <a:outerShdw blurRad="38100" dist="38100" dir="2700000" algn="tl">
                    <a:srgbClr val="000000">
                      <a:alpha val="43137"/>
                    </a:srgbClr>
                  </a:outerShdw>
                </a:effectLst>
              </a:rPr>
            </a:br>
            <a:r>
              <a:rPr lang="fr-FR" sz="4000" dirty="0">
                <a:effectLst>
                  <a:outerShdw blurRad="38100" dist="38100" dir="2700000" algn="tl">
                    <a:srgbClr val="000000">
                      <a:alpha val="43137"/>
                    </a:srgbClr>
                  </a:outerShdw>
                </a:effectLst>
              </a:rPr>
              <a:t>Don de l’Esprit au Douze : </a:t>
            </a:r>
            <a:r>
              <a:rPr lang="fr-FR" sz="4000" dirty="0" err="1">
                <a:effectLst>
                  <a:outerShdw blurRad="38100" dist="38100" dir="2700000" algn="tl">
                    <a:srgbClr val="000000">
                      <a:alpha val="43137"/>
                    </a:srgbClr>
                  </a:outerShdw>
                </a:effectLst>
              </a:rPr>
              <a:t>Ac</a:t>
            </a:r>
            <a:r>
              <a:rPr lang="fr-FR" sz="4000" dirty="0">
                <a:effectLst>
                  <a:outerShdw blurRad="38100" dist="38100" dir="2700000" algn="tl">
                    <a:srgbClr val="000000">
                      <a:alpha val="43137"/>
                    </a:srgbClr>
                  </a:outerShdw>
                </a:effectLst>
              </a:rPr>
              <a:t> 2,1-11</a:t>
            </a:r>
            <a:endParaRPr lang="fr-FR" sz="4800" dirty="0">
              <a:effectLst>
                <a:outerShdw blurRad="38100" dist="38100" dir="2700000" algn="tl">
                  <a:srgbClr val="000000">
                    <a:alpha val="43137"/>
                  </a:srgbClr>
                </a:outerShdw>
              </a:effectLst>
            </a:endParaRPr>
          </a:p>
        </p:txBody>
      </p:sp>
      <p:pic>
        <p:nvPicPr>
          <p:cNvPr id="4" name="Image1"/>
          <p:cNvPicPr>
            <a:picLocks noGrp="1" noChangeAspect="1"/>
          </p:cNvPicPr>
          <p:nvPr>
            <p:ph idx="1"/>
          </p:nvPr>
        </p:nvPicPr>
        <p:blipFill>
          <a:blip r:embed="rId2"/>
          <a:stretch>
            <a:fillRect/>
          </a:stretch>
        </p:blipFill>
        <p:spPr bwMode="auto">
          <a:xfrm>
            <a:off x="6179800" y="2472667"/>
            <a:ext cx="4944000" cy="3708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30315" y="3249449"/>
            <a:ext cx="5007006" cy="1569660"/>
          </a:xfrm>
          <a:prstGeom prst="rect">
            <a:avLst/>
          </a:prstGeom>
        </p:spPr>
        <p:txBody>
          <a:bodyPr wrap="square">
            <a:spAutoFit/>
          </a:bodyPr>
          <a:lstStyle/>
          <a:p>
            <a:pPr algn="ctr"/>
            <a:r>
              <a:rPr lang="fr-FR" sz="3200" dirty="0">
                <a:solidFill>
                  <a:schemeClr val="tx1">
                    <a:lumMod val="85000"/>
                    <a:lumOff val="15000"/>
                  </a:schemeClr>
                </a:solidFill>
              </a:rPr>
              <a:t>Que dit l’œuvre de Giotto </a:t>
            </a:r>
          </a:p>
          <a:p>
            <a:pPr algn="ctr"/>
            <a:r>
              <a:rPr lang="fr-FR" sz="3200" dirty="0">
                <a:solidFill>
                  <a:schemeClr val="tx1">
                    <a:lumMod val="85000"/>
                    <a:lumOff val="15000"/>
                  </a:schemeClr>
                </a:solidFill>
              </a:rPr>
              <a:t>aux Chrétiens </a:t>
            </a:r>
          </a:p>
          <a:p>
            <a:pPr algn="ctr"/>
            <a:r>
              <a:rPr lang="fr-FR" sz="3200" dirty="0">
                <a:solidFill>
                  <a:schemeClr val="tx1">
                    <a:lumMod val="85000"/>
                    <a:lumOff val="15000"/>
                  </a:schemeClr>
                </a:solidFill>
              </a:rPr>
              <a:t>du 21</a:t>
            </a:r>
            <a:r>
              <a:rPr lang="fr-FR" sz="3200" baseline="30000" dirty="0">
                <a:solidFill>
                  <a:schemeClr val="tx1">
                    <a:lumMod val="85000"/>
                    <a:lumOff val="15000"/>
                  </a:schemeClr>
                </a:solidFill>
              </a:rPr>
              <a:t>ème</a:t>
            </a:r>
            <a:r>
              <a:rPr lang="fr-FR" sz="3200" dirty="0">
                <a:solidFill>
                  <a:schemeClr val="tx1">
                    <a:lumMod val="85000"/>
                    <a:lumOff val="15000"/>
                  </a:schemeClr>
                </a:solidFill>
              </a:rPr>
              <a:t> siècle ?</a:t>
            </a:r>
          </a:p>
        </p:txBody>
      </p:sp>
    </p:spTree>
    <p:extLst>
      <p:ext uri="{BB962C8B-B14F-4D97-AF65-F5344CB8AC3E}">
        <p14:creationId xmlns:p14="http://schemas.microsoft.com/office/powerpoint/2010/main" val="79691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064417"/>
            <a:ext cx="9601196" cy="1303867"/>
          </a:xfrm>
          <a:solidFill>
            <a:schemeClr val="accent5">
              <a:lumMod val="20000"/>
              <a:lumOff val="80000"/>
            </a:schemeClr>
          </a:solidFill>
        </p:spPr>
        <p:txBody>
          <a:bodyPr>
            <a:noAutofit/>
          </a:bodyPr>
          <a:lstStyle/>
          <a:p>
            <a:r>
              <a:rPr lang="fr-FR" sz="3200" b="1" dirty="0">
                <a:effectLst>
                  <a:outerShdw blurRad="38100" dist="38100" dir="2700000" algn="tl">
                    <a:srgbClr val="000000">
                      <a:alpha val="43137"/>
                    </a:srgbClr>
                  </a:outerShdw>
                </a:effectLst>
              </a:rPr>
              <a:t>La communauté , </a:t>
            </a:r>
            <a:r>
              <a:rPr lang="fr-FR" sz="3200" dirty="0">
                <a:effectLst>
                  <a:outerShdw blurRad="38100" dist="38100" dir="2700000" algn="tl">
                    <a:srgbClr val="000000">
                      <a:alpha val="43137"/>
                    </a:srgbClr>
                  </a:outerShdw>
                </a:effectLst>
              </a:rPr>
              <a:t>Don de l’Esprit au Douze : </a:t>
            </a:r>
            <a:r>
              <a:rPr lang="fr-FR" sz="3200" dirty="0" err="1">
                <a:effectLst>
                  <a:outerShdw blurRad="38100" dist="38100" dir="2700000" algn="tl">
                    <a:srgbClr val="000000">
                      <a:alpha val="43137"/>
                    </a:srgbClr>
                  </a:outerShdw>
                </a:effectLst>
              </a:rPr>
              <a:t>Ac</a:t>
            </a:r>
            <a:r>
              <a:rPr lang="fr-FR" sz="3200" dirty="0">
                <a:effectLst>
                  <a:outerShdw blurRad="38100" dist="38100" dir="2700000" algn="tl">
                    <a:srgbClr val="000000">
                      <a:alpha val="43137"/>
                    </a:srgbClr>
                  </a:outerShdw>
                </a:effectLst>
              </a:rPr>
              <a:t> 2,1-11</a:t>
            </a:r>
          </a:p>
        </p:txBody>
      </p:sp>
      <p:sp>
        <p:nvSpPr>
          <p:cNvPr id="6" name="Espace réservé du contenu 5">
            <a:extLst>
              <a:ext uri="{FF2B5EF4-FFF2-40B4-BE49-F238E27FC236}">
                <a16:creationId xmlns:a16="http://schemas.microsoft.com/office/drawing/2014/main" id="{36C504E2-56C5-FE4F-ABF2-C11BF66E198C}"/>
              </a:ext>
            </a:extLst>
          </p:cNvPr>
          <p:cNvSpPr>
            <a:spLocks noGrp="1"/>
          </p:cNvSpPr>
          <p:nvPr>
            <p:ph idx="1"/>
          </p:nvPr>
        </p:nvSpPr>
        <p:spPr>
          <a:xfrm>
            <a:off x="1295401" y="3267030"/>
            <a:ext cx="9601196" cy="2445374"/>
          </a:xfrm>
        </p:spPr>
        <p:txBody>
          <a:bodyPr/>
          <a:lstStyle/>
          <a:p>
            <a:pPr marL="0" indent="0">
              <a:buNone/>
            </a:pPr>
            <a:r>
              <a:rPr lang="fr-FR" b="1" dirty="0"/>
              <a:t>L’Eglise naît donc du feu de l’amour et d’un «incendie» qui éclate à la Pentecôte et qui manifeste la force de la Parole du Ressuscité imprégnée d’Esprit Saint. L’Alliance nouvelle et définitive est fondée non plus sur une loi écrite sur des tables de pierre, mais sur l’action de l’Esprit de Dieu qui fait toutes choses nouvelles et qui se grave dans des cœurs de chair.</a:t>
            </a:r>
            <a:r>
              <a:rPr lang="fr-FR" b="1" i="1" dirty="0"/>
              <a:t> </a:t>
            </a:r>
            <a:r>
              <a:rPr lang="fr-FR" i="1" dirty="0"/>
              <a:t>(Pape François, Audience du 19 juin 2019)</a:t>
            </a:r>
            <a:endParaRPr lang="fr-FR" dirty="0"/>
          </a:p>
          <a:p>
            <a:endParaRPr lang="fr-FR" dirty="0"/>
          </a:p>
        </p:txBody>
      </p:sp>
    </p:spTree>
    <p:extLst>
      <p:ext uri="{BB962C8B-B14F-4D97-AF65-F5344CB8AC3E}">
        <p14:creationId xmlns:p14="http://schemas.microsoft.com/office/powerpoint/2010/main" val="31249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2034" y="1082173"/>
            <a:ext cx="9601196" cy="1303867"/>
          </a:xfrm>
          <a:solidFill>
            <a:srgbClr val="FAEBE6"/>
          </a:solidFill>
        </p:spPr>
        <p:txBody>
          <a:bodyPr>
            <a:normAutofit fontScale="90000"/>
          </a:bodyPr>
          <a:lstStyle/>
          <a:p>
            <a:br>
              <a:rPr lang="fr-FR" dirty="0">
                <a:solidFill>
                  <a:schemeClr val="tx2">
                    <a:lumMod val="75000"/>
                  </a:schemeClr>
                </a:solidFill>
              </a:rPr>
            </a:br>
            <a:r>
              <a:rPr lang="fr-FR" sz="5300" b="1" dirty="0">
                <a:solidFill>
                  <a:schemeClr val="tx2">
                    <a:lumMod val="75000"/>
                  </a:schemeClr>
                </a:solidFill>
                <a:effectLst>
                  <a:outerShdw blurRad="38100" dist="38100" dir="2700000" algn="tl">
                    <a:srgbClr val="000000">
                      <a:alpha val="43137"/>
                    </a:srgbClr>
                  </a:outerShdw>
                </a:effectLst>
              </a:rPr>
              <a:t>Le témoignage</a:t>
            </a:r>
            <a:br>
              <a:rPr lang="fr-FR" dirty="0">
                <a:solidFill>
                  <a:schemeClr val="tx2">
                    <a:lumMod val="75000"/>
                  </a:schemeClr>
                </a:solidFill>
                <a:effectLst>
                  <a:outerShdw blurRad="38100" dist="38100" dir="2700000" algn="tl">
                    <a:srgbClr val="000000">
                      <a:alpha val="43137"/>
                    </a:srgbClr>
                  </a:outerShdw>
                </a:effectLst>
              </a:rPr>
            </a:br>
            <a:endParaRPr lang="fr-FR" dirty="0">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F03CECFC-DA9B-2C44-9A78-003311B62E17}"/>
              </a:ext>
            </a:extLst>
          </p:cNvPr>
          <p:cNvSpPr txBox="1"/>
          <p:nvPr/>
        </p:nvSpPr>
        <p:spPr>
          <a:xfrm>
            <a:off x="724396" y="2373264"/>
            <a:ext cx="10913422" cy="4154984"/>
          </a:xfrm>
          <a:prstGeom prst="rect">
            <a:avLst/>
          </a:prstGeom>
          <a:noFill/>
        </p:spPr>
        <p:txBody>
          <a:bodyPr wrap="square" rtlCol="0">
            <a:spAutoFit/>
          </a:bodyPr>
          <a:lstStyle/>
          <a:p>
            <a:r>
              <a:rPr lang="fr-FR" sz="2400" dirty="0"/>
              <a:t>Des gens ordinaires, d’horizons différents, ayant reçu l’Esprit Saint, deviennent témoins de la Bonne Nouvelle</a:t>
            </a:r>
          </a:p>
          <a:p>
            <a:pPr marL="342900" indent="-342900">
              <a:buFont typeface="Arial" panose="020B0604020202020204" pitchFamily="34" charset="0"/>
              <a:buChar char="•"/>
            </a:pPr>
            <a:r>
              <a:rPr lang="fr-FR" sz="2400" dirty="0"/>
              <a:t>Le martyre -martyr et témoin ont la même racine grec- à l’image d’Etienne; </a:t>
            </a:r>
          </a:p>
          <a:p>
            <a:pPr marL="342900" indent="-342900">
              <a:buFont typeface="Arial" panose="020B0604020202020204" pitchFamily="34" charset="0"/>
              <a:buChar char="•"/>
            </a:pPr>
            <a:r>
              <a:rPr lang="fr-FR" sz="2400" dirty="0"/>
              <a:t>Ce qu’il ne faut pas faire tels </a:t>
            </a:r>
            <a:r>
              <a:rPr lang="fr-FR" sz="2400" dirty="0" err="1"/>
              <a:t>Ananie</a:t>
            </a:r>
            <a:r>
              <a:rPr lang="fr-FR" sz="2400" dirty="0"/>
              <a:t> et </a:t>
            </a:r>
            <a:r>
              <a:rPr lang="fr-FR" sz="2400" dirty="0" err="1"/>
              <a:t>Saphira</a:t>
            </a:r>
            <a:r>
              <a:rPr lang="fr-FR" sz="2400" dirty="0"/>
              <a:t> qui mettent en danger l’Église naissante; </a:t>
            </a:r>
          </a:p>
          <a:p>
            <a:pPr marL="342900" indent="-342900">
              <a:buFont typeface="Arial" panose="020B0604020202020204" pitchFamily="34" charset="0"/>
              <a:buChar char="•"/>
            </a:pPr>
            <a:r>
              <a:rPr lang="fr-FR" sz="2400" dirty="0"/>
              <a:t>Par l’extraordinaire de la vision de Pierre et de la guérison par Paul.</a:t>
            </a:r>
          </a:p>
          <a:p>
            <a:endParaRPr lang="fr-FR" sz="2400" dirty="0"/>
          </a:p>
          <a:p>
            <a:r>
              <a:rPr lang="fr-FR" sz="2400" dirty="0"/>
              <a:t>Ceci nous posera questions sur le martyre, encore d’actualité, sur nos accommodements de confort, sur nos certitudes et retournements; tout ce qui traduit la présence de l’Esprit dans nos vie.</a:t>
            </a:r>
          </a:p>
          <a:p>
            <a:r>
              <a:rPr lang="fr-FR" sz="2400" dirty="0"/>
              <a:t>La prière, les responsabilités, l’ouverture, l’écoute… des enjeux et défis aussi pour notre mouvement</a:t>
            </a:r>
          </a:p>
        </p:txBody>
      </p:sp>
    </p:spTree>
    <p:extLst>
      <p:ext uri="{BB962C8B-B14F-4D97-AF65-F5344CB8AC3E}">
        <p14:creationId xmlns:p14="http://schemas.microsoft.com/office/powerpoint/2010/main" val="106685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7646" y="1108806"/>
            <a:ext cx="9601196" cy="1303867"/>
          </a:xfrm>
          <a:solidFill>
            <a:srgbClr val="FAEBE6"/>
          </a:solidFill>
        </p:spPr>
        <p:txBody>
          <a:bodyPr>
            <a:normAutofit fontScale="90000"/>
          </a:bodyPr>
          <a:lstStyle/>
          <a:p>
            <a:br>
              <a:rPr lang="fr-FR" dirty="0">
                <a:solidFill>
                  <a:schemeClr val="tx2">
                    <a:lumMod val="75000"/>
                  </a:schemeClr>
                </a:solidFill>
              </a:rPr>
            </a:br>
            <a:r>
              <a:rPr lang="fr-FR" sz="5300" b="1" dirty="0">
                <a:solidFill>
                  <a:schemeClr val="tx2">
                    <a:lumMod val="75000"/>
                  </a:schemeClr>
                </a:solidFill>
                <a:effectLst>
                  <a:outerShdw blurRad="38100" dist="38100" dir="2700000" algn="tl">
                    <a:srgbClr val="000000">
                      <a:alpha val="43137"/>
                    </a:srgbClr>
                  </a:outerShdw>
                </a:effectLst>
              </a:rPr>
              <a:t>Le (contre-) témoignage</a:t>
            </a:r>
            <a:br>
              <a:rPr lang="fr-FR" dirty="0">
                <a:solidFill>
                  <a:schemeClr val="tx2">
                    <a:lumMod val="75000"/>
                  </a:schemeClr>
                </a:solidFill>
                <a:effectLst>
                  <a:outerShdw blurRad="38100" dist="38100" dir="2700000" algn="tl">
                    <a:srgbClr val="000000">
                      <a:alpha val="43137"/>
                    </a:srgbClr>
                  </a:outerShdw>
                </a:effectLst>
              </a:rPr>
            </a:br>
            <a:r>
              <a:rPr lang="fr-FR" dirty="0">
                <a:solidFill>
                  <a:schemeClr val="tx2">
                    <a:lumMod val="75000"/>
                  </a:schemeClr>
                </a:solidFill>
                <a:effectLst>
                  <a:outerShdw blurRad="38100" dist="38100" dir="2700000" algn="tl">
                    <a:srgbClr val="000000">
                      <a:alpha val="43137"/>
                    </a:srgbClr>
                  </a:outerShdw>
                </a:effectLst>
              </a:rPr>
              <a:t>le mensonge d’</a:t>
            </a:r>
            <a:r>
              <a:rPr lang="fr-FR" dirty="0" err="1">
                <a:solidFill>
                  <a:schemeClr val="tx2">
                    <a:lumMod val="75000"/>
                  </a:schemeClr>
                </a:solidFill>
                <a:effectLst>
                  <a:outerShdw blurRad="38100" dist="38100" dir="2700000" algn="tl">
                    <a:srgbClr val="000000">
                      <a:alpha val="43137"/>
                    </a:srgbClr>
                  </a:outerShdw>
                </a:effectLst>
              </a:rPr>
              <a:t>Ananias</a:t>
            </a:r>
            <a:r>
              <a:rPr lang="fr-FR" dirty="0">
                <a:solidFill>
                  <a:schemeClr val="tx2">
                    <a:lumMod val="75000"/>
                  </a:schemeClr>
                </a:solidFill>
                <a:effectLst>
                  <a:outerShdw blurRad="38100" dist="38100" dir="2700000" algn="tl">
                    <a:srgbClr val="000000">
                      <a:alpha val="43137"/>
                    </a:srgbClr>
                  </a:outerShdw>
                </a:effectLst>
              </a:rPr>
              <a:t> et </a:t>
            </a:r>
            <a:r>
              <a:rPr lang="fr-FR" dirty="0" err="1">
                <a:solidFill>
                  <a:schemeClr val="tx2">
                    <a:lumMod val="75000"/>
                  </a:schemeClr>
                </a:solidFill>
                <a:effectLst>
                  <a:outerShdw blurRad="38100" dist="38100" dir="2700000" algn="tl">
                    <a:srgbClr val="000000">
                      <a:alpha val="43137"/>
                    </a:srgbClr>
                  </a:outerShdw>
                </a:effectLst>
              </a:rPr>
              <a:t>Saphira</a:t>
            </a:r>
            <a:r>
              <a:rPr lang="fr-FR" dirty="0">
                <a:solidFill>
                  <a:schemeClr val="tx2">
                    <a:lumMod val="75000"/>
                  </a:schemeClr>
                </a:solidFill>
                <a:effectLst>
                  <a:outerShdw blurRad="38100" dist="38100" dir="2700000" algn="tl">
                    <a:srgbClr val="000000">
                      <a:alpha val="43137"/>
                    </a:srgbClr>
                  </a:outerShdw>
                </a:effectLst>
              </a:rPr>
              <a:t> (</a:t>
            </a:r>
            <a:r>
              <a:rPr lang="fr-FR" dirty="0" err="1">
                <a:solidFill>
                  <a:schemeClr val="tx2">
                    <a:lumMod val="75000"/>
                  </a:schemeClr>
                </a:solidFill>
                <a:effectLst>
                  <a:outerShdw blurRad="38100" dist="38100" dir="2700000" algn="tl">
                    <a:srgbClr val="000000">
                      <a:alpha val="43137"/>
                    </a:srgbClr>
                  </a:outerShdw>
                </a:effectLst>
              </a:rPr>
              <a:t>Ac</a:t>
            </a:r>
            <a:r>
              <a:rPr lang="fr-FR" dirty="0">
                <a:solidFill>
                  <a:schemeClr val="tx2">
                    <a:lumMod val="75000"/>
                  </a:schemeClr>
                </a:solidFill>
                <a:effectLst>
                  <a:outerShdw blurRad="38100" dist="38100" dir="2700000" algn="tl">
                    <a:srgbClr val="000000">
                      <a:alpha val="43137"/>
                    </a:srgbClr>
                  </a:outerShdw>
                </a:effectLst>
              </a:rPr>
              <a:t> 5,1-11)</a:t>
            </a:r>
            <a:br>
              <a:rPr lang="fr-FR" dirty="0">
                <a:effectLst>
                  <a:outerShdw blurRad="38100" dist="38100" dir="2700000" algn="tl">
                    <a:srgbClr val="000000">
                      <a:alpha val="43137"/>
                    </a:srgbClr>
                  </a:outerShdw>
                </a:effectLst>
              </a:rPr>
            </a:b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929809" y="3069383"/>
            <a:ext cx="5949033" cy="2500389"/>
          </a:xfrm>
        </p:spPr>
        <p:txBody>
          <a:bodyPr/>
          <a:lstStyle/>
          <a:p>
            <a:pPr marL="0" indent="0" algn="ctr">
              <a:spcBef>
                <a:spcPts val="0"/>
              </a:spcBef>
              <a:spcAft>
                <a:spcPts val="0"/>
              </a:spcAft>
              <a:buNone/>
            </a:pPr>
            <a:r>
              <a:rPr lang="fr-FR" sz="3000" dirty="0"/>
              <a:t>Quels sont mes « petits arrangements »</a:t>
            </a:r>
            <a:r>
              <a:rPr lang="fr-FR" sz="1800" dirty="0"/>
              <a:t> </a:t>
            </a:r>
          </a:p>
          <a:p>
            <a:pPr marL="0" indent="0" algn="ctr">
              <a:spcBef>
                <a:spcPts val="0"/>
              </a:spcBef>
              <a:spcAft>
                <a:spcPts val="0"/>
              </a:spcAft>
              <a:buNone/>
            </a:pPr>
            <a:endParaRPr lang="fr-FR" sz="1800" dirty="0"/>
          </a:p>
          <a:p>
            <a:pPr marL="0" indent="0" algn="ctr">
              <a:spcBef>
                <a:spcPts val="0"/>
              </a:spcBef>
              <a:spcAft>
                <a:spcPts val="0"/>
              </a:spcAft>
              <a:buNone/>
            </a:pPr>
            <a:r>
              <a:rPr lang="fr-FR" sz="3000" dirty="0"/>
              <a:t>vis-à-vis de ma/mes communautés</a:t>
            </a:r>
            <a:endParaRPr lang="fr-FR" sz="1800" dirty="0"/>
          </a:p>
          <a:p>
            <a:pPr marL="0" indent="0" algn="ctr">
              <a:spcBef>
                <a:spcPts val="0"/>
              </a:spcBef>
              <a:spcAft>
                <a:spcPts val="0"/>
              </a:spcAft>
              <a:buNone/>
            </a:pPr>
            <a:endParaRPr lang="fr-FR" sz="1800" dirty="0"/>
          </a:p>
          <a:p>
            <a:pPr marL="0" indent="0" algn="ctr">
              <a:spcBef>
                <a:spcPts val="0"/>
              </a:spcBef>
              <a:spcAft>
                <a:spcPts val="0"/>
              </a:spcAft>
              <a:buNone/>
            </a:pPr>
            <a:r>
              <a:rPr lang="fr-FR" sz="1800" dirty="0"/>
              <a:t> </a:t>
            </a:r>
            <a:r>
              <a:rPr lang="fr-FR" sz="3000" dirty="0"/>
              <a:t>d’Eglise : ACI, paroisse… ?</a:t>
            </a:r>
          </a:p>
          <a:p>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5758" r="2671" b="5239"/>
          <a:stretch/>
        </p:blipFill>
        <p:spPr>
          <a:xfrm>
            <a:off x="1313158" y="3052271"/>
            <a:ext cx="3206415" cy="219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016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7646" y="1108806"/>
            <a:ext cx="9601196" cy="1303867"/>
          </a:xfrm>
          <a:solidFill>
            <a:srgbClr val="FAEBE6"/>
          </a:solidFill>
        </p:spPr>
        <p:txBody>
          <a:bodyPr>
            <a:noAutofit/>
          </a:bodyPr>
          <a:lstStyle/>
          <a:p>
            <a:br>
              <a:rPr lang="fr-FR" sz="3200" dirty="0">
                <a:solidFill>
                  <a:schemeClr val="tx2">
                    <a:lumMod val="75000"/>
                  </a:schemeClr>
                </a:solidFill>
              </a:rPr>
            </a:br>
            <a:r>
              <a:rPr lang="fr-FR" sz="3000" b="1" dirty="0">
                <a:solidFill>
                  <a:schemeClr val="tx2">
                    <a:lumMod val="75000"/>
                  </a:schemeClr>
                </a:solidFill>
                <a:effectLst>
                  <a:outerShdw blurRad="38100" dist="38100" dir="2700000" algn="tl">
                    <a:srgbClr val="000000">
                      <a:alpha val="43137"/>
                    </a:srgbClr>
                  </a:outerShdw>
                </a:effectLst>
              </a:rPr>
              <a:t>Le (contre-) témoignage, </a:t>
            </a:r>
            <a:r>
              <a:rPr lang="fr-FR" sz="3000" dirty="0">
                <a:solidFill>
                  <a:schemeClr val="tx2">
                    <a:lumMod val="75000"/>
                  </a:schemeClr>
                </a:solidFill>
                <a:effectLst>
                  <a:outerShdw blurRad="38100" dist="38100" dir="2700000" algn="tl">
                    <a:srgbClr val="000000">
                      <a:alpha val="43137"/>
                    </a:srgbClr>
                  </a:outerShdw>
                </a:effectLst>
              </a:rPr>
              <a:t>le mensonge d’</a:t>
            </a:r>
            <a:r>
              <a:rPr lang="fr-FR" sz="3000" dirty="0" err="1">
                <a:solidFill>
                  <a:schemeClr val="tx2">
                    <a:lumMod val="75000"/>
                  </a:schemeClr>
                </a:solidFill>
                <a:effectLst>
                  <a:outerShdw blurRad="38100" dist="38100" dir="2700000" algn="tl">
                    <a:srgbClr val="000000">
                      <a:alpha val="43137"/>
                    </a:srgbClr>
                  </a:outerShdw>
                </a:effectLst>
              </a:rPr>
              <a:t>Ananias</a:t>
            </a:r>
            <a:r>
              <a:rPr lang="fr-FR" sz="3000" dirty="0">
                <a:solidFill>
                  <a:schemeClr val="tx2">
                    <a:lumMod val="75000"/>
                  </a:schemeClr>
                </a:solidFill>
                <a:effectLst>
                  <a:outerShdw blurRad="38100" dist="38100" dir="2700000" algn="tl">
                    <a:srgbClr val="000000">
                      <a:alpha val="43137"/>
                    </a:srgbClr>
                  </a:outerShdw>
                </a:effectLst>
              </a:rPr>
              <a:t> et </a:t>
            </a:r>
            <a:r>
              <a:rPr lang="fr-FR" sz="3000" dirty="0" err="1">
                <a:solidFill>
                  <a:schemeClr val="tx2">
                    <a:lumMod val="75000"/>
                  </a:schemeClr>
                </a:solidFill>
                <a:effectLst>
                  <a:outerShdw blurRad="38100" dist="38100" dir="2700000" algn="tl">
                    <a:srgbClr val="000000">
                      <a:alpha val="43137"/>
                    </a:srgbClr>
                  </a:outerShdw>
                </a:effectLst>
              </a:rPr>
              <a:t>Saphira</a:t>
            </a:r>
            <a:r>
              <a:rPr lang="fr-FR" sz="3000" dirty="0">
                <a:solidFill>
                  <a:schemeClr val="tx2">
                    <a:lumMod val="75000"/>
                  </a:schemeClr>
                </a:solidFill>
                <a:effectLst>
                  <a:outerShdw blurRad="38100" dist="38100" dir="2700000" algn="tl">
                    <a:srgbClr val="000000">
                      <a:alpha val="43137"/>
                    </a:srgbClr>
                  </a:outerShdw>
                </a:effectLst>
              </a:rPr>
              <a:t> (</a:t>
            </a:r>
            <a:r>
              <a:rPr lang="fr-FR" sz="3000" dirty="0" err="1">
                <a:solidFill>
                  <a:schemeClr val="tx2">
                    <a:lumMod val="75000"/>
                  </a:schemeClr>
                </a:solidFill>
                <a:effectLst>
                  <a:outerShdw blurRad="38100" dist="38100" dir="2700000" algn="tl">
                    <a:srgbClr val="000000">
                      <a:alpha val="43137"/>
                    </a:srgbClr>
                  </a:outerShdw>
                </a:effectLst>
              </a:rPr>
              <a:t>Ac</a:t>
            </a:r>
            <a:r>
              <a:rPr lang="fr-FR" sz="3000" dirty="0">
                <a:solidFill>
                  <a:schemeClr val="tx2">
                    <a:lumMod val="75000"/>
                  </a:schemeClr>
                </a:solidFill>
                <a:effectLst>
                  <a:outerShdw blurRad="38100" dist="38100" dir="2700000" algn="tl">
                    <a:srgbClr val="000000">
                      <a:alpha val="43137"/>
                    </a:srgbClr>
                  </a:outerShdw>
                </a:effectLst>
              </a:rPr>
              <a:t> 5,1-11)</a:t>
            </a:r>
            <a:br>
              <a:rPr lang="fr-FR" sz="3200" dirty="0">
                <a:effectLst>
                  <a:outerShdw blurRad="38100" dist="38100" dir="2700000" algn="tl">
                    <a:srgbClr val="000000">
                      <a:alpha val="43137"/>
                    </a:srgbClr>
                  </a:outerShdw>
                </a:effectLst>
              </a:rPr>
            </a:br>
            <a:endParaRPr lang="fr-FR" sz="3200"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CB3BD083-31CD-E645-9503-F950BE03BB29}"/>
              </a:ext>
            </a:extLst>
          </p:cNvPr>
          <p:cNvSpPr/>
          <p:nvPr/>
        </p:nvSpPr>
        <p:spPr>
          <a:xfrm>
            <a:off x="1295402" y="3853491"/>
            <a:ext cx="9601196" cy="1569660"/>
          </a:xfrm>
          <a:prstGeom prst="rect">
            <a:avLst/>
          </a:prstGeom>
        </p:spPr>
        <p:txBody>
          <a:bodyPr wrap="square">
            <a:spAutoFit/>
          </a:bodyPr>
          <a:lstStyle/>
          <a:p>
            <a:pPr algn="just"/>
            <a:r>
              <a:rPr lang="fr-FR" sz="2400" b="1" dirty="0"/>
              <a:t>Manquer de sincérité dans le partage, en effet, ou manquer de sincérité dans l’amour, signifie cultiver l’hypocrisie, s’éloigner de la vérité, devenir égoïstes, éteindre le feu de la communion et se destiner au gel de la mort intérieure. </a:t>
            </a:r>
            <a:r>
              <a:rPr lang="fr-FR" sz="2400" dirty="0"/>
              <a:t>(Pape François, Audience générale, 21 aout 2019)</a:t>
            </a:r>
            <a:endParaRPr lang="fr-FR" sz="2400" dirty="0">
              <a:effectLst/>
            </a:endParaRPr>
          </a:p>
        </p:txBody>
      </p:sp>
      <p:sp>
        <p:nvSpPr>
          <p:cNvPr id="9" name="Rectangle 8">
            <a:extLst>
              <a:ext uri="{FF2B5EF4-FFF2-40B4-BE49-F238E27FC236}">
                <a16:creationId xmlns:a16="http://schemas.microsoft.com/office/drawing/2014/main" id="{FA0C8488-B4FE-7E41-AFD1-E7CA315B9588}"/>
              </a:ext>
            </a:extLst>
          </p:cNvPr>
          <p:cNvSpPr/>
          <p:nvPr/>
        </p:nvSpPr>
        <p:spPr>
          <a:xfrm>
            <a:off x="1277646" y="3059668"/>
            <a:ext cx="9601196" cy="369332"/>
          </a:xfrm>
          <a:prstGeom prst="rect">
            <a:avLst/>
          </a:prstGeom>
        </p:spPr>
        <p:txBody>
          <a:bodyPr wrap="square">
            <a:spAutoFit/>
          </a:bodyPr>
          <a:lstStyle/>
          <a:p>
            <a:pPr algn="ctr"/>
            <a:r>
              <a:rPr lang="fr-FR" dirty="0">
                <a:latin typeface="Gentium Basic"/>
              </a:rPr>
              <a:t> « …Tu n’as pas menti aux hommes, mais à Dieu. » (5, 4)</a:t>
            </a:r>
            <a:endParaRPr lang="fr-FR" b="0" i="0" dirty="0">
              <a:effectLst/>
            </a:endParaRPr>
          </a:p>
        </p:txBody>
      </p:sp>
    </p:spTree>
    <p:extLst>
      <p:ext uri="{BB962C8B-B14F-4D97-AF65-F5344CB8AC3E}">
        <p14:creationId xmlns:p14="http://schemas.microsoft.com/office/powerpoint/2010/main" val="219057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2034" y="1082173"/>
            <a:ext cx="9601196" cy="1303867"/>
          </a:xfrm>
          <a:solidFill>
            <a:srgbClr val="FAEBE6"/>
          </a:solidFill>
        </p:spPr>
        <p:txBody>
          <a:bodyPr>
            <a:normAutofit fontScale="90000"/>
          </a:bodyPr>
          <a:lstStyle/>
          <a:p>
            <a:br>
              <a:rPr lang="fr-FR" dirty="0">
                <a:solidFill>
                  <a:schemeClr val="tx2">
                    <a:lumMod val="75000"/>
                  </a:schemeClr>
                </a:solidFill>
              </a:rPr>
            </a:br>
            <a:r>
              <a:rPr lang="fr-FR" sz="5300" b="1" dirty="0">
                <a:solidFill>
                  <a:schemeClr val="tx2">
                    <a:lumMod val="75000"/>
                  </a:schemeClr>
                </a:solidFill>
                <a:effectLst>
                  <a:outerShdw blurRad="38100" dist="38100" dir="2700000" algn="tl">
                    <a:srgbClr val="000000">
                      <a:alpha val="43137"/>
                    </a:srgbClr>
                  </a:outerShdw>
                </a:effectLst>
              </a:rPr>
              <a:t>Le témoignage</a:t>
            </a:r>
            <a:br>
              <a:rPr lang="fr-FR" dirty="0">
                <a:solidFill>
                  <a:schemeClr val="tx2">
                    <a:lumMod val="75000"/>
                  </a:schemeClr>
                </a:solidFill>
                <a:effectLst>
                  <a:outerShdw blurRad="38100" dist="38100" dir="2700000" algn="tl">
                    <a:srgbClr val="000000">
                      <a:alpha val="43137"/>
                    </a:srgbClr>
                  </a:outerShdw>
                </a:effectLst>
              </a:rPr>
            </a:br>
            <a:r>
              <a:rPr lang="fr-FR" dirty="0">
                <a:solidFill>
                  <a:schemeClr val="tx2">
                    <a:lumMod val="75000"/>
                  </a:schemeClr>
                </a:solidFill>
                <a:effectLst>
                  <a:outerShdw blurRad="38100" dist="38100" dir="2700000" algn="tl">
                    <a:srgbClr val="000000">
                      <a:alpha val="43137"/>
                    </a:srgbClr>
                  </a:outerShdw>
                </a:effectLst>
              </a:rPr>
              <a:t>La lapidation d’Etienne : </a:t>
            </a:r>
            <a:r>
              <a:rPr lang="fr-FR" dirty="0" err="1">
                <a:solidFill>
                  <a:schemeClr val="tx2">
                    <a:lumMod val="75000"/>
                  </a:schemeClr>
                </a:solidFill>
                <a:effectLst>
                  <a:outerShdw blurRad="38100" dist="38100" dir="2700000" algn="tl">
                    <a:srgbClr val="000000">
                      <a:alpha val="43137"/>
                    </a:srgbClr>
                  </a:outerShdw>
                </a:effectLst>
              </a:rPr>
              <a:t>Ac</a:t>
            </a:r>
            <a:r>
              <a:rPr lang="fr-FR" dirty="0">
                <a:solidFill>
                  <a:schemeClr val="tx2">
                    <a:lumMod val="75000"/>
                  </a:schemeClr>
                </a:solidFill>
                <a:effectLst>
                  <a:outerShdw blurRad="38100" dist="38100" dir="2700000" algn="tl">
                    <a:srgbClr val="000000">
                      <a:alpha val="43137"/>
                    </a:srgbClr>
                  </a:outerShdw>
                </a:effectLst>
              </a:rPr>
              <a:t> 7, 55 - 8, 5</a:t>
            </a:r>
            <a:br>
              <a:rPr lang="fr-FR" dirty="0">
                <a:effectLst>
                  <a:outerShdw blurRad="38100" dist="38100" dir="2700000" algn="tl">
                    <a:srgbClr val="000000">
                      <a:alpha val="43137"/>
                    </a:srgbClr>
                  </a:outerShdw>
                </a:effectLst>
              </a:rPr>
            </a:b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597983" y="2991940"/>
            <a:ext cx="4110360" cy="2396806"/>
          </a:xfrm>
        </p:spPr>
        <p:txBody>
          <a:bodyPr>
            <a:normAutofit lnSpcReduction="10000"/>
          </a:bodyPr>
          <a:lstStyle/>
          <a:p>
            <a:pPr marL="0" indent="0" algn="ctr">
              <a:spcBef>
                <a:spcPts val="0"/>
              </a:spcBef>
              <a:spcAft>
                <a:spcPts val="0"/>
              </a:spcAft>
              <a:buNone/>
            </a:pPr>
            <a:endParaRPr lang="fr-FR" sz="3200" dirty="0">
              <a:solidFill>
                <a:schemeClr val="tx2">
                  <a:lumMod val="75000"/>
                </a:schemeClr>
              </a:solidFill>
            </a:endParaRPr>
          </a:p>
          <a:p>
            <a:pPr marL="0" indent="0" algn="ctr">
              <a:spcBef>
                <a:spcPts val="0"/>
              </a:spcBef>
              <a:spcAft>
                <a:spcPts val="0"/>
              </a:spcAft>
              <a:buNone/>
            </a:pPr>
            <a:r>
              <a:rPr lang="fr-FR" sz="3200" dirty="0">
                <a:solidFill>
                  <a:schemeClr val="tx2">
                    <a:lumMod val="75000"/>
                  </a:schemeClr>
                </a:solidFill>
              </a:rPr>
              <a:t>Comment témoigner que Dieu </a:t>
            </a:r>
          </a:p>
          <a:p>
            <a:pPr marL="0" indent="0" algn="ctr">
              <a:spcBef>
                <a:spcPts val="0"/>
              </a:spcBef>
              <a:spcAft>
                <a:spcPts val="0"/>
              </a:spcAft>
              <a:buNone/>
            </a:pPr>
            <a:r>
              <a:rPr lang="fr-FR" sz="3200" dirty="0">
                <a:solidFill>
                  <a:schemeClr val="tx2">
                    <a:lumMod val="75000"/>
                  </a:schemeClr>
                </a:solidFill>
              </a:rPr>
              <a:t>est vital pour moi ?</a:t>
            </a:r>
            <a:br>
              <a:rPr lang="fr-FR" sz="3200" dirty="0">
                <a:solidFill>
                  <a:schemeClr val="tx2">
                    <a:lumMod val="75000"/>
                  </a:schemeClr>
                </a:solidFill>
              </a:rPr>
            </a:br>
            <a:endParaRPr lang="fr-FR" sz="32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3661" y="2590089"/>
            <a:ext cx="3123131" cy="356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4035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2034" y="1082173"/>
            <a:ext cx="9601196" cy="1303867"/>
          </a:xfrm>
          <a:solidFill>
            <a:srgbClr val="FAEBE6"/>
          </a:solidFill>
        </p:spPr>
        <p:txBody>
          <a:bodyPr>
            <a:noAutofit/>
          </a:bodyPr>
          <a:lstStyle/>
          <a:p>
            <a:br>
              <a:rPr lang="fr-FR" sz="3200" dirty="0">
                <a:solidFill>
                  <a:schemeClr val="tx2">
                    <a:lumMod val="75000"/>
                  </a:schemeClr>
                </a:solidFill>
              </a:rPr>
            </a:br>
            <a:r>
              <a:rPr lang="fr-FR" sz="3200" b="1" dirty="0">
                <a:solidFill>
                  <a:schemeClr val="tx2">
                    <a:lumMod val="75000"/>
                  </a:schemeClr>
                </a:solidFill>
                <a:effectLst>
                  <a:outerShdw blurRad="38100" dist="38100" dir="2700000" algn="tl">
                    <a:srgbClr val="000000">
                      <a:alpha val="43137"/>
                    </a:srgbClr>
                  </a:outerShdw>
                </a:effectLst>
              </a:rPr>
              <a:t>Le témoignage, </a:t>
            </a:r>
            <a:r>
              <a:rPr lang="fr-FR" sz="3200" dirty="0">
                <a:solidFill>
                  <a:schemeClr val="tx2">
                    <a:lumMod val="75000"/>
                  </a:schemeClr>
                </a:solidFill>
                <a:effectLst>
                  <a:outerShdw blurRad="38100" dist="38100" dir="2700000" algn="tl">
                    <a:srgbClr val="000000">
                      <a:alpha val="43137"/>
                    </a:srgbClr>
                  </a:outerShdw>
                </a:effectLst>
              </a:rPr>
              <a:t>La lapidation d’Etienne : </a:t>
            </a:r>
            <a:r>
              <a:rPr lang="fr-FR" sz="3200" dirty="0" err="1">
                <a:solidFill>
                  <a:schemeClr val="tx2">
                    <a:lumMod val="75000"/>
                  </a:schemeClr>
                </a:solidFill>
                <a:effectLst>
                  <a:outerShdw blurRad="38100" dist="38100" dir="2700000" algn="tl">
                    <a:srgbClr val="000000">
                      <a:alpha val="43137"/>
                    </a:srgbClr>
                  </a:outerShdw>
                </a:effectLst>
              </a:rPr>
              <a:t>Ac</a:t>
            </a:r>
            <a:r>
              <a:rPr lang="fr-FR" sz="3200" dirty="0">
                <a:solidFill>
                  <a:schemeClr val="tx2">
                    <a:lumMod val="75000"/>
                  </a:schemeClr>
                </a:solidFill>
                <a:effectLst>
                  <a:outerShdw blurRad="38100" dist="38100" dir="2700000" algn="tl">
                    <a:srgbClr val="000000">
                      <a:alpha val="43137"/>
                    </a:srgbClr>
                  </a:outerShdw>
                </a:effectLst>
              </a:rPr>
              <a:t> 7, 55 - 8, 5</a:t>
            </a:r>
            <a:br>
              <a:rPr lang="fr-FR" sz="3200" dirty="0">
                <a:solidFill>
                  <a:schemeClr val="tx2">
                    <a:lumMod val="75000"/>
                  </a:schemeClr>
                </a:solidFill>
                <a:effectLst>
                  <a:outerShdw blurRad="38100" dist="38100" dir="2700000" algn="tl">
                    <a:srgbClr val="000000">
                      <a:alpha val="43137"/>
                    </a:srgbClr>
                  </a:outerShdw>
                </a:effectLst>
              </a:rPr>
            </a:br>
            <a:endParaRPr lang="fr-FR" sz="3200"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53FEA5B9-1335-4743-AAF7-FC508F8BEBBB}"/>
              </a:ext>
            </a:extLst>
          </p:cNvPr>
          <p:cNvSpPr/>
          <p:nvPr/>
        </p:nvSpPr>
        <p:spPr>
          <a:xfrm>
            <a:off x="1295400" y="3843924"/>
            <a:ext cx="9601195" cy="1569660"/>
          </a:xfrm>
          <a:prstGeom prst="rect">
            <a:avLst/>
          </a:prstGeom>
        </p:spPr>
        <p:txBody>
          <a:bodyPr wrap="square">
            <a:spAutoFit/>
          </a:bodyPr>
          <a:lstStyle/>
          <a:p>
            <a:pPr algn="just"/>
            <a:r>
              <a:rPr lang="fr-FR" sz="2400" b="1" dirty="0"/>
              <a:t>« Etienne, par ses paroles, nous enseigne que ce ne sont pas les beaux discours qui révèlent notre identité d’enfants de Dieu mais seulement l’abandon de notre vie dans les mains du Père et le pardon pour qui nous offense. »</a:t>
            </a:r>
            <a:r>
              <a:rPr lang="fr-FR" sz="2400" dirty="0"/>
              <a:t> (Pape François, Audience générale du 25 septembre 2019)</a:t>
            </a:r>
            <a:endParaRPr lang="fr-FR" sz="2400" dirty="0">
              <a:effectLst/>
            </a:endParaRPr>
          </a:p>
        </p:txBody>
      </p:sp>
      <p:sp>
        <p:nvSpPr>
          <p:cNvPr id="8" name="Rectangle 7">
            <a:extLst>
              <a:ext uri="{FF2B5EF4-FFF2-40B4-BE49-F238E27FC236}">
                <a16:creationId xmlns:a16="http://schemas.microsoft.com/office/drawing/2014/main" id="{BDDC081A-7996-384B-A213-11AA80146AB2}"/>
              </a:ext>
            </a:extLst>
          </p:cNvPr>
          <p:cNvSpPr/>
          <p:nvPr/>
        </p:nvSpPr>
        <p:spPr>
          <a:xfrm>
            <a:off x="1308717" y="3096693"/>
            <a:ext cx="9574563" cy="369332"/>
          </a:xfrm>
          <a:prstGeom prst="rect">
            <a:avLst/>
          </a:prstGeom>
        </p:spPr>
        <p:txBody>
          <a:bodyPr wrap="square">
            <a:spAutoFit/>
          </a:bodyPr>
          <a:lstStyle/>
          <a:p>
            <a:pPr algn="ctr"/>
            <a:r>
              <a:rPr lang="fr-FR" dirty="0">
                <a:latin typeface="Gentium Basic"/>
              </a:rPr>
              <a:t>« Voici que je contemple les cieux ouverts et le Fils de l’homme debout à la droite de Dieu. » (7, 56)</a:t>
            </a:r>
            <a:endParaRPr lang="fr-FR" b="0" i="0" dirty="0">
              <a:effectLst/>
            </a:endParaRPr>
          </a:p>
        </p:txBody>
      </p:sp>
    </p:spTree>
    <p:extLst>
      <p:ext uri="{BB962C8B-B14F-4D97-AF65-F5344CB8AC3E}">
        <p14:creationId xmlns:p14="http://schemas.microsoft.com/office/powerpoint/2010/main" val="2360207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012" y="1099928"/>
            <a:ext cx="9601196" cy="1303867"/>
          </a:xfrm>
          <a:solidFill>
            <a:srgbClr val="FAEBE6"/>
          </a:solidFill>
        </p:spPr>
        <p:txBody>
          <a:bodyPr>
            <a:normAutofit fontScale="90000"/>
          </a:bodyPr>
          <a:lstStyle/>
          <a:p>
            <a:br>
              <a:rPr lang="fr-FR" sz="5300" dirty="0">
                <a:solidFill>
                  <a:schemeClr val="tx2">
                    <a:lumMod val="75000"/>
                  </a:schemeClr>
                </a:solidFill>
                <a:effectLst>
                  <a:outerShdw blurRad="38100" dist="38100" dir="2700000" algn="tl">
                    <a:srgbClr val="000000">
                      <a:alpha val="43137"/>
                    </a:srgbClr>
                  </a:outerShdw>
                </a:effectLst>
              </a:rPr>
            </a:br>
            <a:r>
              <a:rPr lang="fr-FR" sz="5300" b="1" dirty="0">
                <a:solidFill>
                  <a:schemeClr val="tx2">
                    <a:lumMod val="75000"/>
                  </a:schemeClr>
                </a:solidFill>
                <a:effectLst>
                  <a:outerShdw blurRad="38100" dist="38100" dir="2700000" algn="tl">
                    <a:srgbClr val="000000">
                      <a:alpha val="43137"/>
                    </a:srgbClr>
                  </a:outerShdw>
                </a:effectLst>
              </a:rPr>
              <a:t>Le témoignage</a:t>
            </a:r>
            <a:br>
              <a:rPr lang="fr-FR" dirty="0">
                <a:solidFill>
                  <a:schemeClr val="tx2">
                    <a:lumMod val="75000"/>
                  </a:schemeClr>
                </a:solidFill>
                <a:effectLst>
                  <a:outerShdw blurRad="38100" dist="38100" dir="2700000" algn="tl">
                    <a:srgbClr val="000000">
                      <a:alpha val="43137"/>
                    </a:srgbClr>
                  </a:outerShdw>
                </a:effectLst>
              </a:rPr>
            </a:br>
            <a:r>
              <a:rPr lang="fr-FR" dirty="0">
                <a:solidFill>
                  <a:schemeClr val="tx2">
                    <a:lumMod val="75000"/>
                  </a:schemeClr>
                </a:solidFill>
                <a:effectLst>
                  <a:outerShdw blurRad="38100" dist="38100" dir="2700000" algn="tl">
                    <a:srgbClr val="000000">
                      <a:alpha val="43137"/>
                    </a:srgbClr>
                  </a:outerShdw>
                </a:effectLst>
              </a:rPr>
              <a:t>Pierre, l’ouverture du cœur : </a:t>
            </a:r>
            <a:r>
              <a:rPr lang="fr-FR" dirty="0" err="1">
                <a:solidFill>
                  <a:schemeClr val="tx2">
                    <a:lumMod val="75000"/>
                  </a:schemeClr>
                </a:solidFill>
                <a:effectLst>
                  <a:outerShdw blurRad="38100" dist="38100" dir="2700000" algn="tl">
                    <a:srgbClr val="000000">
                      <a:alpha val="43137"/>
                    </a:srgbClr>
                  </a:outerShdw>
                </a:effectLst>
              </a:rPr>
              <a:t>Ac</a:t>
            </a:r>
            <a:r>
              <a:rPr lang="fr-FR" dirty="0">
                <a:solidFill>
                  <a:schemeClr val="tx2">
                    <a:lumMod val="75000"/>
                  </a:schemeClr>
                </a:solidFill>
                <a:effectLst>
                  <a:outerShdw blurRad="38100" dist="38100" dir="2700000" algn="tl">
                    <a:srgbClr val="000000">
                      <a:alpha val="43137"/>
                    </a:srgbClr>
                  </a:outerShdw>
                </a:effectLst>
              </a:rPr>
              <a:t> 11,1-18</a:t>
            </a:r>
            <a:br>
              <a:rPr lang="fr-FR" dirty="0"/>
            </a:br>
            <a:endParaRPr lang="fr-FR" dirty="0"/>
          </a:p>
        </p:txBody>
      </p:sp>
      <p:sp>
        <p:nvSpPr>
          <p:cNvPr id="3" name="Espace réservé du contenu 2"/>
          <p:cNvSpPr>
            <a:spLocks noGrp="1"/>
          </p:cNvSpPr>
          <p:nvPr>
            <p:ph idx="1"/>
          </p:nvPr>
        </p:nvSpPr>
        <p:spPr>
          <a:xfrm>
            <a:off x="1251012" y="2914645"/>
            <a:ext cx="7084606" cy="3079121"/>
          </a:xfrm>
        </p:spPr>
        <p:txBody>
          <a:bodyPr>
            <a:noAutofit/>
          </a:bodyPr>
          <a:lstStyle/>
          <a:p>
            <a:pPr marL="0" indent="0" algn="ctr">
              <a:lnSpc>
                <a:spcPct val="120000"/>
              </a:lnSpc>
              <a:spcBef>
                <a:spcPts val="0"/>
              </a:spcBef>
              <a:spcAft>
                <a:spcPts val="0"/>
              </a:spcAft>
              <a:buNone/>
            </a:pPr>
            <a:r>
              <a:rPr lang="fr-FR" sz="3200" dirty="0"/>
              <a:t>Nous-mêmes, sommes-nous tenus par des certitudes au point de refuser de nous ouvrir à d’autres qui nous déroutent, de fermer les portes de l’Eglise à certains ?</a:t>
            </a:r>
            <a:br>
              <a:rPr lang="fr-FR" sz="3200" dirty="0"/>
            </a:br>
            <a:endParaRPr lang="fr-FR" sz="3200"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b="20434"/>
          <a:stretch/>
        </p:blipFill>
        <p:spPr>
          <a:xfrm rot="601938">
            <a:off x="8651677" y="3856660"/>
            <a:ext cx="3079534" cy="18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603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3610" y="2966224"/>
            <a:ext cx="10459844" cy="2988526"/>
          </a:xfrm>
        </p:spPr>
        <p:txBody>
          <a:bodyPr>
            <a:noAutofit/>
          </a:bodyPr>
          <a:lstStyle/>
          <a:p>
            <a:pPr marL="22225" indent="-22225">
              <a:tabLst>
                <a:tab pos="10204450" algn="l"/>
              </a:tabLst>
            </a:pPr>
            <a:r>
              <a:rPr lang="fr-FR" sz="5400" dirty="0">
                <a:effectLst>
                  <a:outerShdw blurRad="38100" dist="38100" dir="2700000" algn="tl">
                    <a:srgbClr val="000000">
                      <a:alpha val="43137"/>
                    </a:srgbClr>
                  </a:outerShdw>
                </a:effectLst>
              </a:rPr>
              <a:t>L’aujourd’hui de l’Eglise est bouleversé</a:t>
            </a:r>
            <a:br>
              <a:rPr lang="fr-FR" sz="5400" dirty="0">
                <a:effectLst>
                  <a:outerShdw blurRad="38100" dist="38100" dir="2700000" algn="tl">
                    <a:srgbClr val="000000">
                      <a:alpha val="43137"/>
                    </a:srgbClr>
                  </a:outerShdw>
                </a:effectLst>
              </a:rPr>
            </a:br>
            <a:r>
              <a:rPr lang="fr-FR" sz="5400" dirty="0">
                <a:effectLst>
                  <a:outerShdw blurRad="38100" dist="38100" dir="2700000" algn="tl">
                    <a:srgbClr val="000000">
                      <a:alpha val="43137"/>
                    </a:srgbClr>
                  </a:outerShdw>
                </a:effectLst>
              </a:rPr>
              <a:t>… et nous aussi !</a:t>
            </a:r>
          </a:p>
        </p:txBody>
      </p:sp>
      <p:sp>
        <p:nvSpPr>
          <p:cNvPr id="9" name="Espace réservé du contenu 2">
            <a:extLst>
              <a:ext uri="{FF2B5EF4-FFF2-40B4-BE49-F238E27FC236}">
                <a16:creationId xmlns:a16="http://schemas.microsoft.com/office/drawing/2014/main" id="{E675111B-D535-1847-956D-99EF186B1693}"/>
              </a:ext>
            </a:extLst>
          </p:cNvPr>
          <p:cNvSpPr>
            <a:spLocks noGrp="1"/>
          </p:cNvSpPr>
          <p:nvPr>
            <p:ph idx="1"/>
          </p:nvPr>
        </p:nvSpPr>
        <p:spPr>
          <a:xfrm>
            <a:off x="604633" y="934893"/>
            <a:ext cx="6136409" cy="1487971"/>
          </a:xfrm>
        </p:spPr>
        <p:txBody>
          <a:bodyPr>
            <a:normAutofit fontScale="92500" lnSpcReduction="10000"/>
          </a:bodyPr>
          <a:lstStyle/>
          <a:p>
            <a:pPr lvl="1">
              <a:buFont typeface="Courier New" panose="02070309020205020404" pitchFamily="49" charset="0"/>
              <a:buChar char="o"/>
            </a:pPr>
            <a:r>
              <a:rPr lang="fr-FR" sz="2700" dirty="0"/>
              <a:t>  Laïcité / négation du religieux</a:t>
            </a:r>
          </a:p>
          <a:p>
            <a:pPr lvl="2">
              <a:buFont typeface="Courier New" panose="02070309020205020404" pitchFamily="49" charset="0"/>
              <a:buChar char="o"/>
            </a:pPr>
            <a:r>
              <a:rPr lang="fr-FR" sz="2700" dirty="0"/>
              <a:t>  Sécularisation / </a:t>
            </a:r>
            <a:r>
              <a:rPr lang="fr-FR" sz="2700" dirty="0" err="1"/>
              <a:t>exculturation</a:t>
            </a:r>
            <a:endParaRPr lang="fr-FR" sz="2700" dirty="0"/>
          </a:p>
          <a:p>
            <a:pPr lvl="3">
              <a:buFont typeface="Courier New" panose="02070309020205020404" pitchFamily="49" charset="0"/>
              <a:buChar char="o"/>
            </a:pPr>
            <a:r>
              <a:rPr lang="fr-FR" sz="2700" dirty="0"/>
              <a:t>  Présence d’autres religions</a:t>
            </a:r>
          </a:p>
        </p:txBody>
      </p:sp>
      <p:sp>
        <p:nvSpPr>
          <p:cNvPr id="10" name="ZoneTexte 9">
            <a:extLst>
              <a:ext uri="{FF2B5EF4-FFF2-40B4-BE49-F238E27FC236}">
                <a16:creationId xmlns:a16="http://schemas.microsoft.com/office/drawing/2014/main" id="{CA212895-2D4E-C445-BD75-05FE30339E18}"/>
              </a:ext>
            </a:extLst>
          </p:cNvPr>
          <p:cNvSpPr txBox="1"/>
          <p:nvPr/>
        </p:nvSpPr>
        <p:spPr>
          <a:xfrm>
            <a:off x="6741042" y="934894"/>
            <a:ext cx="4453269" cy="1487971"/>
          </a:xfrm>
          <a:prstGeom prst="rect">
            <a:avLst/>
          </a:prstGeom>
          <a:noFill/>
        </p:spPr>
        <p:txBody>
          <a:bodyPr wrap="square" rtlCol="0">
            <a:spAutoFit/>
          </a:bodyPr>
          <a:lstStyle/>
          <a:p>
            <a:pPr marL="20638" lvl="7">
              <a:buFont typeface="Courier New" panose="02070309020205020404" pitchFamily="49" charset="0"/>
              <a:buChar char="o"/>
            </a:pPr>
            <a:r>
              <a:rPr lang="fr-FR" sz="2700" dirty="0"/>
              <a:t> Fragmentation de la société</a:t>
            </a:r>
          </a:p>
          <a:p>
            <a:pPr marL="477838" lvl="7">
              <a:buFont typeface="Courier New" panose="02070309020205020404" pitchFamily="49" charset="0"/>
              <a:buChar char="o"/>
            </a:pPr>
            <a:r>
              <a:rPr lang="fr-FR" sz="2700" dirty="0"/>
              <a:t> </a:t>
            </a:r>
            <a:r>
              <a:rPr lang="fr-FR" sz="2700" dirty="0" err="1"/>
              <a:t>Pédocriminalité</a:t>
            </a:r>
            <a:endParaRPr lang="fr-FR" sz="2700" dirty="0"/>
          </a:p>
          <a:p>
            <a:pPr marL="909638" lvl="8">
              <a:lnSpc>
                <a:spcPct val="150000"/>
              </a:lnSpc>
              <a:buFont typeface="Courier New" panose="02070309020205020404" pitchFamily="49" charset="0"/>
              <a:buChar char="o"/>
            </a:pPr>
            <a:r>
              <a:rPr lang="fr-FR" sz="2700" dirty="0"/>
              <a:t> Cléricalisme (…)	</a:t>
            </a:r>
          </a:p>
        </p:txBody>
      </p:sp>
    </p:spTree>
    <p:extLst>
      <p:ext uri="{BB962C8B-B14F-4D97-AF65-F5344CB8AC3E}">
        <p14:creationId xmlns:p14="http://schemas.microsoft.com/office/powerpoint/2010/main" val="2680277149"/>
      </p:ext>
    </p:extLst>
  </p:cSld>
  <p:clrMapOvr>
    <a:masterClrMapping/>
  </p:clrMapOvr>
  <mc:AlternateContent xmlns:mc="http://schemas.openxmlformats.org/markup-compatibility/2006" xmlns:p14="http://schemas.microsoft.com/office/powerpoint/2010/main">
    <mc:Choice Requires="p14">
      <p:transition spd="slow" p14:dur="2000" advTm="12180"/>
    </mc:Choice>
    <mc:Fallback xmlns="">
      <p:transition spd="slow" advTm="12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000"/>
                            </p:stCondLst>
                            <p:childTnLst>
                              <p:par>
                                <p:cTn id="5" presetID="2" presetClass="entr" presetSubtype="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4000"/>
                            </p:stCondLst>
                            <p:childTnLst>
                              <p:par>
                                <p:cTn id="10" presetID="2" presetClass="entr" presetSubtype="1" fill="hold" grpId="0"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0">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5000"/>
                            </p:stCondLst>
                            <p:childTnLst>
                              <p:par>
                                <p:cTn id="15" presetID="2" presetClass="entr" presetSubtype="1"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0">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55" presetClass="entr" presetSubtype="0" fill="hold" grpId="0" nodeType="afterEffect">
                                  <p:stCondLst>
                                    <p:cond delay="1000"/>
                                  </p:stCondLst>
                                  <p:childTnLst>
                                    <p:set>
                                      <p:cBhvr>
                                        <p:cTn id="21" dur="1" fill="hold">
                                          <p:stCondLst>
                                            <p:cond delay="0"/>
                                          </p:stCondLst>
                                        </p:cTn>
                                        <p:tgtEl>
                                          <p:spTgt spid="2"/>
                                        </p:tgtEl>
                                        <p:attrNameLst>
                                          <p:attrName>style.visibility</p:attrName>
                                        </p:attrNameLst>
                                      </p:cBhvr>
                                      <p:to>
                                        <p:strVal val="visible"/>
                                      </p:to>
                                    </p:set>
                                    <p:anim calcmode="lin" valueType="num">
                                      <p:cBhvr>
                                        <p:cTn id="22" dur="3000" fill="hold"/>
                                        <p:tgtEl>
                                          <p:spTgt spid="2"/>
                                        </p:tgtEl>
                                        <p:attrNameLst>
                                          <p:attrName>ppt_w</p:attrName>
                                        </p:attrNameLst>
                                      </p:cBhvr>
                                      <p:tavLst>
                                        <p:tav tm="0">
                                          <p:val>
                                            <p:strVal val="#ppt_w*0.70"/>
                                          </p:val>
                                        </p:tav>
                                        <p:tav tm="100000">
                                          <p:val>
                                            <p:strVal val="#ppt_w"/>
                                          </p:val>
                                        </p:tav>
                                      </p:tavLst>
                                    </p:anim>
                                    <p:anim calcmode="lin" valueType="num">
                                      <p:cBhvr>
                                        <p:cTn id="23" dur="3000" fill="hold"/>
                                        <p:tgtEl>
                                          <p:spTgt spid="2"/>
                                        </p:tgtEl>
                                        <p:attrNameLst>
                                          <p:attrName>ppt_h</p:attrName>
                                        </p:attrNameLst>
                                      </p:cBhvr>
                                      <p:tavLst>
                                        <p:tav tm="0">
                                          <p:val>
                                            <p:strVal val="#ppt_h"/>
                                          </p:val>
                                        </p:tav>
                                        <p:tav tm="100000">
                                          <p:val>
                                            <p:strVal val="#ppt_h"/>
                                          </p:val>
                                        </p:tav>
                                      </p:tavLst>
                                    </p:anim>
                                    <p:animEffect transition="in" filter="fade">
                                      <p:cBhvr>
                                        <p:cTn id="24" dur="3000"/>
                                        <p:tgtEl>
                                          <p:spTgt spid="2"/>
                                        </p:tgtEl>
                                      </p:cBhvr>
                                    </p:animEffect>
                                  </p:childTnLst>
                                </p:cTn>
                              </p:par>
                            </p:childTnLst>
                          </p:cTn>
                        </p:par>
                        <p:par>
                          <p:cTn id="25" fill="hold">
                            <p:stCondLst>
                              <p:cond delay="10000"/>
                            </p:stCondLst>
                            <p:childTnLst>
                              <p:par>
                                <p:cTn id="26" presetID="2" presetClass="entr" presetSubtype="4"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1000"/>
                            </p:stCondLst>
                            <p:childTnLst>
                              <p:par>
                                <p:cTn id="31" presetID="2" presetClass="entr" presetSubtype="4" fill="hold" grpId="0" nodeType="after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 calcmode="lin" valueType="num">
                                      <p:cBhvr additive="base">
                                        <p:cTn id="3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2000"/>
                            </p:stCondLst>
                            <p:childTnLst>
                              <p:par>
                                <p:cTn id="36" presetID="2" presetClass="entr" presetSubtype="4" fill="hold" grpId="0" nodeType="after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 calcmode="lin" valueType="num">
                                      <p:cBhvr additive="base">
                                        <p:cTn id="3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1012" y="1099928"/>
            <a:ext cx="9601196" cy="1303867"/>
          </a:xfrm>
          <a:solidFill>
            <a:srgbClr val="FAEBE6"/>
          </a:solidFill>
        </p:spPr>
        <p:txBody>
          <a:bodyPr>
            <a:noAutofit/>
          </a:bodyPr>
          <a:lstStyle/>
          <a:p>
            <a:br>
              <a:rPr lang="fr-FR" sz="3200" dirty="0">
                <a:solidFill>
                  <a:schemeClr val="tx2">
                    <a:lumMod val="75000"/>
                  </a:schemeClr>
                </a:solidFill>
                <a:effectLst>
                  <a:outerShdw blurRad="38100" dist="38100" dir="2700000" algn="tl">
                    <a:srgbClr val="000000">
                      <a:alpha val="43137"/>
                    </a:srgbClr>
                  </a:outerShdw>
                </a:effectLst>
              </a:rPr>
            </a:br>
            <a:r>
              <a:rPr lang="fr-FR" sz="3200" b="1" dirty="0">
                <a:solidFill>
                  <a:schemeClr val="tx2">
                    <a:lumMod val="75000"/>
                  </a:schemeClr>
                </a:solidFill>
                <a:effectLst>
                  <a:outerShdw blurRad="38100" dist="38100" dir="2700000" algn="tl">
                    <a:srgbClr val="000000">
                      <a:alpha val="43137"/>
                    </a:srgbClr>
                  </a:outerShdw>
                </a:effectLst>
              </a:rPr>
              <a:t>Le témoignage, </a:t>
            </a:r>
            <a:r>
              <a:rPr lang="fr-FR" sz="3200" dirty="0">
                <a:solidFill>
                  <a:schemeClr val="tx2">
                    <a:lumMod val="75000"/>
                  </a:schemeClr>
                </a:solidFill>
                <a:effectLst>
                  <a:outerShdw blurRad="38100" dist="38100" dir="2700000" algn="tl">
                    <a:srgbClr val="000000">
                      <a:alpha val="43137"/>
                    </a:srgbClr>
                  </a:outerShdw>
                </a:effectLst>
              </a:rPr>
              <a:t>Pierre, l’ouverture du cœur : </a:t>
            </a:r>
            <a:r>
              <a:rPr lang="fr-FR" sz="3200" dirty="0" err="1">
                <a:solidFill>
                  <a:schemeClr val="tx2">
                    <a:lumMod val="75000"/>
                  </a:schemeClr>
                </a:solidFill>
                <a:effectLst>
                  <a:outerShdw blurRad="38100" dist="38100" dir="2700000" algn="tl">
                    <a:srgbClr val="000000">
                      <a:alpha val="43137"/>
                    </a:srgbClr>
                  </a:outerShdw>
                </a:effectLst>
              </a:rPr>
              <a:t>Ac</a:t>
            </a:r>
            <a:r>
              <a:rPr lang="fr-FR" sz="3200" dirty="0">
                <a:solidFill>
                  <a:schemeClr val="tx2">
                    <a:lumMod val="75000"/>
                  </a:schemeClr>
                </a:solidFill>
                <a:effectLst>
                  <a:outerShdw blurRad="38100" dist="38100" dir="2700000" algn="tl">
                    <a:srgbClr val="000000">
                      <a:alpha val="43137"/>
                    </a:srgbClr>
                  </a:outerShdw>
                </a:effectLst>
              </a:rPr>
              <a:t> 11,1-18</a:t>
            </a:r>
            <a:br>
              <a:rPr lang="fr-FR" sz="3200" dirty="0"/>
            </a:br>
            <a:endParaRPr lang="fr-FR" sz="3200" dirty="0"/>
          </a:p>
        </p:txBody>
      </p:sp>
      <p:sp>
        <p:nvSpPr>
          <p:cNvPr id="7" name="Rectangle 6">
            <a:extLst>
              <a:ext uri="{FF2B5EF4-FFF2-40B4-BE49-F238E27FC236}">
                <a16:creationId xmlns:a16="http://schemas.microsoft.com/office/drawing/2014/main" id="{94AEE7A9-5624-C34E-B949-7DB424929572}"/>
              </a:ext>
            </a:extLst>
          </p:cNvPr>
          <p:cNvSpPr/>
          <p:nvPr/>
        </p:nvSpPr>
        <p:spPr>
          <a:xfrm>
            <a:off x="1295402" y="4454206"/>
            <a:ext cx="9601196" cy="1200329"/>
          </a:xfrm>
          <a:prstGeom prst="rect">
            <a:avLst/>
          </a:prstGeom>
        </p:spPr>
        <p:txBody>
          <a:bodyPr wrap="square">
            <a:spAutoFit/>
          </a:bodyPr>
          <a:lstStyle/>
          <a:p>
            <a:pPr algn="just"/>
            <a:r>
              <a:rPr lang="fr-FR" sz="2400" b="1" dirty="0"/>
              <a:t>« Pierre comprend le signe de Dieu, il est capable de prendre une décision courageuse, d’accueillir la surprise de Dieu. » </a:t>
            </a:r>
            <a:r>
              <a:rPr lang="fr-FR" sz="2400" dirty="0"/>
              <a:t>( Pape François, Homélie Sainte Marthe du 8 mai 2017)</a:t>
            </a:r>
            <a:endParaRPr lang="fr-FR" sz="2400" dirty="0">
              <a:effectLst/>
            </a:endParaRPr>
          </a:p>
        </p:txBody>
      </p:sp>
      <p:sp>
        <p:nvSpPr>
          <p:cNvPr id="8" name="Rectangle 7">
            <a:extLst>
              <a:ext uri="{FF2B5EF4-FFF2-40B4-BE49-F238E27FC236}">
                <a16:creationId xmlns:a16="http://schemas.microsoft.com/office/drawing/2014/main" id="{4F395504-C33E-014B-A9FA-457B868F0469}"/>
              </a:ext>
            </a:extLst>
          </p:cNvPr>
          <p:cNvSpPr/>
          <p:nvPr/>
        </p:nvSpPr>
        <p:spPr>
          <a:xfrm>
            <a:off x="1251012" y="3290892"/>
            <a:ext cx="9601196" cy="646331"/>
          </a:xfrm>
          <a:prstGeom prst="rect">
            <a:avLst/>
          </a:prstGeom>
        </p:spPr>
        <p:txBody>
          <a:bodyPr wrap="square">
            <a:spAutoFit/>
          </a:bodyPr>
          <a:lstStyle/>
          <a:p>
            <a:r>
              <a:rPr lang="fr-FR" dirty="0">
                <a:latin typeface="Gentium Basic"/>
              </a:rPr>
              <a:t>« … Et si Dieu leur a fait le même don qu’à nous, parce qu’ils ont cru au Seigneur Jésus Christ, qui étais-je, moi, pour empêcher l’action de Dieu ? » (11, 17)</a:t>
            </a:r>
            <a:endParaRPr lang="fr-FR" b="0" i="0" dirty="0">
              <a:effectLst/>
            </a:endParaRPr>
          </a:p>
        </p:txBody>
      </p:sp>
    </p:spTree>
    <p:extLst>
      <p:ext uri="{BB962C8B-B14F-4D97-AF65-F5344CB8AC3E}">
        <p14:creationId xmlns:p14="http://schemas.microsoft.com/office/powerpoint/2010/main" val="398666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7002" y="534581"/>
            <a:ext cx="10377995" cy="1728000"/>
          </a:xfrm>
          <a:solidFill>
            <a:srgbClr val="FAEBE6"/>
          </a:solidFill>
        </p:spPr>
        <p:txBody>
          <a:bodyPr>
            <a:normAutofit fontScale="90000"/>
          </a:bodyPr>
          <a:lstStyle/>
          <a:p>
            <a:r>
              <a:rPr lang="fr-FR" sz="5300" b="1" dirty="0">
                <a:solidFill>
                  <a:schemeClr val="tx2">
                    <a:lumMod val="75000"/>
                  </a:schemeClr>
                </a:solidFill>
                <a:effectLst>
                  <a:outerShdw blurRad="38100" dist="38100" dir="2700000" algn="tl">
                    <a:srgbClr val="000000">
                      <a:alpha val="43137"/>
                    </a:srgbClr>
                  </a:outerShdw>
                </a:effectLst>
              </a:rPr>
              <a:t>Le témoignage</a:t>
            </a:r>
            <a:br>
              <a:rPr lang="fr-FR" dirty="0">
                <a:solidFill>
                  <a:schemeClr val="tx2">
                    <a:lumMod val="75000"/>
                  </a:schemeClr>
                </a:solidFill>
                <a:effectLst>
                  <a:outerShdw blurRad="38100" dist="38100" dir="2700000" algn="tl">
                    <a:srgbClr val="000000">
                      <a:alpha val="43137"/>
                    </a:srgbClr>
                  </a:outerShdw>
                </a:effectLst>
              </a:rPr>
            </a:br>
            <a:r>
              <a:rPr lang="fr-FR" dirty="0">
                <a:solidFill>
                  <a:schemeClr val="tx2">
                    <a:lumMod val="75000"/>
                  </a:schemeClr>
                </a:solidFill>
                <a:effectLst>
                  <a:outerShdw blurRad="38100" dist="38100" dir="2700000" algn="tl">
                    <a:srgbClr val="000000">
                      <a:alpha val="43137"/>
                    </a:srgbClr>
                  </a:outerShdw>
                </a:effectLst>
              </a:rPr>
              <a:t>Paul et Barnabé, la guérison de l’infirme de </a:t>
            </a:r>
            <a:r>
              <a:rPr lang="fr-FR" dirty="0" err="1">
                <a:solidFill>
                  <a:schemeClr val="tx2">
                    <a:lumMod val="75000"/>
                  </a:schemeClr>
                </a:solidFill>
                <a:effectLst>
                  <a:outerShdw blurRad="38100" dist="38100" dir="2700000" algn="tl">
                    <a:srgbClr val="000000">
                      <a:alpha val="43137"/>
                    </a:srgbClr>
                  </a:outerShdw>
                </a:effectLst>
              </a:rPr>
              <a:t>Lystre</a:t>
            </a:r>
            <a:r>
              <a:rPr lang="fr-FR" dirty="0">
                <a:solidFill>
                  <a:schemeClr val="tx2">
                    <a:lumMod val="75000"/>
                  </a:schemeClr>
                </a:solidFill>
                <a:effectLst>
                  <a:outerShdw blurRad="38100" dist="38100" dir="2700000" algn="tl">
                    <a:srgbClr val="000000">
                      <a:alpha val="43137"/>
                    </a:srgbClr>
                  </a:outerShdw>
                </a:effectLst>
              </a:rPr>
              <a:t> : </a:t>
            </a:r>
            <a:r>
              <a:rPr lang="fr-FR" dirty="0" err="1">
                <a:solidFill>
                  <a:schemeClr val="tx2">
                    <a:lumMod val="75000"/>
                  </a:schemeClr>
                </a:solidFill>
                <a:effectLst>
                  <a:outerShdw blurRad="38100" dist="38100" dir="2700000" algn="tl">
                    <a:srgbClr val="000000">
                      <a:alpha val="43137"/>
                    </a:srgbClr>
                  </a:outerShdw>
                </a:effectLst>
              </a:rPr>
              <a:t>Ac</a:t>
            </a:r>
            <a:r>
              <a:rPr lang="fr-FR" dirty="0">
                <a:solidFill>
                  <a:schemeClr val="tx2">
                    <a:lumMod val="75000"/>
                  </a:schemeClr>
                </a:solidFill>
                <a:effectLst>
                  <a:outerShdw blurRad="38100" dist="38100" dir="2700000" algn="tl">
                    <a:srgbClr val="000000">
                      <a:alpha val="43137"/>
                    </a:srgbClr>
                  </a:outerShdw>
                </a:effectLst>
              </a:rPr>
              <a:t> 14,8-18</a:t>
            </a:r>
            <a:endParaRPr lang="fr-FR" dirty="0">
              <a:effectLst>
                <a:outerShdw blurRad="38100" dist="38100" dir="2700000" algn="tl">
                  <a:srgbClr val="000000">
                    <a:alpha val="43137"/>
                  </a:srgbClr>
                </a:outerShdw>
              </a:effectLst>
            </a:endParaRPr>
          </a:p>
        </p:txBody>
      </p:sp>
      <p:pic>
        <p:nvPicPr>
          <p:cNvPr id="4" name="Picture 2" descr="Résultat de recherche d'images pour &quot;guerison de l'infirme de lystre&quot;"/>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1191228">
            <a:off x="1499112" y="2690596"/>
            <a:ext cx="2726545" cy="349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125255" y="2774602"/>
            <a:ext cx="5528077" cy="3323987"/>
          </a:xfrm>
          <a:prstGeom prst="rect">
            <a:avLst/>
          </a:prstGeom>
          <a:noFill/>
        </p:spPr>
        <p:txBody>
          <a:bodyPr wrap="square" rtlCol="0">
            <a:spAutoFit/>
          </a:bodyPr>
          <a:lstStyle/>
          <a:p>
            <a:pPr algn="ctr"/>
            <a:r>
              <a:rPr lang="fr-FR" sz="3200" dirty="0">
                <a:solidFill>
                  <a:schemeClr val="tx2">
                    <a:lumMod val="75000"/>
                  </a:schemeClr>
                </a:solidFill>
              </a:rPr>
              <a:t>Et nous, </a:t>
            </a:r>
          </a:p>
          <a:p>
            <a:pPr algn="ctr"/>
            <a:r>
              <a:rPr lang="fr-FR" sz="3200" dirty="0">
                <a:solidFill>
                  <a:schemeClr val="tx2">
                    <a:lumMod val="75000"/>
                  </a:schemeClr>
                </a:solidFill>
              </a:rPr>
              <a:t>quatre siècles après, </a:t>
            </a:r>
          </a:p>
          <a:p>
            <a:pPr algn="ctr"/>
            <a:r>
              <a:rPr lang="fr-FR" sz="3200" dirty="0">
                <a:solidFill>
                  <a:schemeClr val="tx2">
                    <a:lumMod val="75000"/>
                  </a:schemeClr>
                </a:solidFill>
              </a:rPr>
              <a:t>regardons Paul. </a:t>
            </a:r>
          </a:p>
          <a:p>
            <a:pPr algn="ctr"/>
            <a:endParaRPr lang="fr-FR" sz="3200" dirty="0">
              <a:solidFill>
                <a:schemeClr val="tx2">
                  <a:lumMod val="75000"/>
                </a:schemeClr>
              </a:solidFill>
            </a:endParaRPr>
          </a:p>
          <a:p>
            <a:pPr algn="ctr"/>
            <a:r>
              <a:rPr lang="fr-FR" sz="3200" dirty="0">
                <a:solidFill>
                  <a:schemeClr val="tx2">
                    <a:lumMod val="75000"/>
                  </a:schemeClr>
                </a:solidFill>
              </a:rPr>
              <a:t>Comment dans cette scène, </a:t>
            </a:r>
          </a:p>
          <a:p>
            <a:pPr algn="ctr"/>
            <a:r>
              <a:rPr lang="fr-FR" sz="3200" dirty="0">
                <a:solidFill>
                  <a:schemeClr val="tx2">
                    <a:lumMod val="75000"/>
                  </a:schemeClr>
                </a:solidFill>
              </a:rPr>
              <a:t>se montre-t-il témoin du Christ ?</a:t>
            </a:r>
          </a:p>
          <a:p>
            <a:endParaRPr lang="fr-FR" dirty="0"/>
          </a:p>
        </p:txBody>
      </p:sp>
    </p:spTree>
    <p:extLst>
      <p:ext uri="{BB962C8B-B14F-4D97-AF65-F5344CB8AC3E}">
        <p14:creationId xmlns:p14="http://schemas.microsoft.com/office/powerpoint/2010/main" val="810006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7002" y="675261"/>
            <a:ext cx="10377995" cy="1728000"/>
          </a:xfrm>
          <a:solidFill>
            <a:srgbClr val="FAEBE6"/>
          </a:solidFill>
        </p:spPr>
        <p:txBody>
          <a:bodyPr>
            <a:normAutofit/>
          </a:bodyPr>
          <a:lstStyle/>
          <a:p>
            <a:r>
              <a:rPr lang="fr-FR" sz="2800" b="1" dirty="0">
                <a:solidFill>
                  <a:schemeClr val="tx2">
                    <a:lumMod val="75000"/>
                  </a:schemeClr>
                </a:solidFill>
                <a:effectLst>
                  <a:outerShdw blurRad="38100" dist="38100" dir="2700000" algn="tl">
                    <a:srgbClr val="000000">
                      <a:alpha val="43137"/>
                    </a:srgbClr>
                  </a:outerShdw>
                </a:effectLst>
              </a:rPr>
              <a:t>Le témoignage, </a:t>
            </a:r>
            <a:r>
              <a:rPr lang="fr-FR" sz="2800" dirty="0">
                <a:solidFill>
                  <a:schemeClr val="tx2">
                    <a:lumMod val="75000"/>
                  </a:schemeClr>
                </a:solidFill>
                <a:effectLst>
                  <a:outerShdw blurRad="38100" dist="38100" dir="2700000" algn="tl">
                    <a:srgbClr val="000000">
                      <a:alpha val="43137"/>
                    </a:srgbClr>
                  </a:outerShdw>
                </a:effectLst>
              </a:rPr>
              <a:t>Paul et Barnabé, la guérison de l’infirme de </a:t>
            </a:r>
            <a:r>
              <a:rPr lang="fr-FR" sz="2800" dirty="0" err="1">
                <a:solidFill>
                  <a:schemeClr val="tx2">
                    <a:lumMod val="75000"/>
                  </a:schemeClr>
                </a:solidFill>
                <a:effectLst>
                  <a:outerShdw blurRad="38100" dist="38100" dir="2700000" algn="tl">
                    <a:srgbClr val="000000">
                      <a:alpha val="43137"/>
                    </a:srgbClr>
                  </a:outerShdw>
                </a:effectLst>
              </a:rPr>
              <a:t>Lystre</a:t>
            </a:r>
            <a:r>
              <a:rPr lang="fr-FR" sz="2800" dirty="0">
                <a:solidFill>
                  <a:schemeClr val="tx2">
                    <a:lumMod val="75000"/>
                  </a:schemeClr>
                </a:solidFill>
                <a:effectLst>
                  <a:outerShdw blurRad="38100" dist="38100" dir="2700000" algn="tl">
                    <a:srgbClr val="000000">
                      <a:alpha val="43137"/>
                    </a:srgbClr>
                  </a:outerShdw>
                </a:effectLst>
              </a:rPr>
              <a:t> </a:t>
            </a:r>
            <a:br>
              <a:rPr lang="fr-FR" sz="2800" dirty="0">
                <a:solidFill>
                  <a:schemeClr val="tx2">
                    <a:lumMod val="75000"/>
                  </a:schemeClr>
                </a:solidFill>
                <a:effectLst>
                  <a:outerShdw blurRad="38100" dist="38100" dir="2700000" algn="tl">
                    <a:srgbClr val="000000">
                      <a:alpha val="43137"/>
                    </a:srgbClr>
                  </a:outerShdw>
                </a:effectLst>
              </a:rPr>
            </a:br>
            <a:r>
              <a:rPr lang="fr-FR" sz="2800" dirty="0" err="1">
                <a:solidFill>
                  <a:schemeClr val="tx2">
                    <a:lumMod val="75000"/>
                  </a:schemeClr>
                </a:solidFill>
                <a:effectLst>
                  <a:outerShdw blurRad="38100" dist="38100" dir="2700000" algn="tl">
                    <a:srgbClr val="000000">
                      <a:alpha val="43137"/>
                    </a:srgbClr>
                  </a:outerShdw>
                </a:effectLst>
              </a:rPr>
              <a:t>Ac</a:t>
            </a:r>
            <a:r>
              <a:rPr lang="fr-FR" sz="2800" dirty="0">
                <a:solidFill>
                  <a:schemeClr val="tx2">
                    <a:lumMod val="75000"/>
                  </a:schemeClr>
                </a:solidFill>
                <a:effectLst>
                  <a:outerShdw blurRad="38100" dist="38100" dir="2700000" algn="tl">
                    <a:srgbClr val="000000">
                      <a:alpha val="43137"/>
                    </a:srgbClr>
                  </a:outerShdw>
                </a:effectLst>
              </a:rPr>
              <a:t> 14,8-18</a:t>
            </a:r>
            <a:endParaRPr lang="fr-FR" sz="2800"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937538FC-DF39-7846-B71D-2E639F1FD137}"/>
              </a:ext>
            </a:extLst>
          </p:cNvPr>
          <p:cNvSpPr/>
          <p:nvPr/>
        </p:nvSpPr>
        <p:spPr>
          <a:xfrm>
            <a:off x="1577161" y="4338494"/>
            <a:ext cx="9037675" cy="830997"/>
          </a:xfrm>
          <a:prstGeom prst="rect">
            <a:avLst/>
          </a:prstGeom>
        </p:spPr>
        <p:txBody>
          <a:bodyPr wrap="square">
            <a:spAutoFit/>
          </a:bodyPr>
          <a:lstStyle/>
          <a:p>
            <a:r>
              <a:rPr lang="fr-FR" sz="2400" b="1" dirty="0"/>
              <a:t>« L’Eglise naissante apparaît comme un hôpital de campagne. » </a:t>
            </a:r>
            <a:r>
              <a:rPr lang="fr-FR" sz="2400" dirty="0"/>
              <a:t>(Pape François, Audience du 28 août 2019)</a:t>
            </a:r>
            <a:endParaRPr lang="fr-FR" sz="2400" dirty="0">
              <a:effectLst/>
            </a:endParaRPr>
          </a:p>
        </p:txBody>
      </p:sp>
      <p:sp>
        <p:nvSpPr>
          <p:cNvPr id="7" name="Rectangle 6">
            <a:extLst>
              <a:ext uri="{FF2B5EF4-FFF2-40B4-BE49-F238E27FC236}">
                <a16:creationId xmlns:a16="http://schemas.microsoft.com/office/drawing/2014/main" id="{3816B4DD-8D12-BC46-AB20-E7C7C33968A3}"/>
              </a:ext>
            </a:extLst>
          </p:cNvPr>
          <p:cNvSpPr/>
          <p:nvPr/>
        </p:nvSpPr>
        <p:spPr>
          <a:xfrm>
            <a:off x="907001" y="3268249"/>
            <a:ext cx="10248679" cy="369332"/>
          </a:xfrm>
          <a:prstGeom prst="rect">
            <a:avLst/>
          </a:prstGeom>
        </p:spPr>
        <p:txBody>
          <a:bodyPr wrap="square">
            <a:spAutoFit/>
          </a:bodyPr>
          <a:lstStyle/>
          <a:p>
            <a:pPr algn="ctr"/>
            <a:r>
              <a:rPr lang="fr-FR" dirty="0">
                <a:latin typeface="Gentium Basic"/>
              </a:rPr>
              <a:t>L’homme se dressa d’un bond : il marchait. (14,10)</a:t>
            </a:r>
            <a:endParaRPr lang="fr-FR" b="0" i="0" dirty="0">
              <a:effectLst/>
            </a:endParaRPr>
          </a:p>
        </p:txBody>
      </p:sp>
    </p:spTree>
    <p:extLst>
      <p:ext uri="{BB962C8B-B14F-4D97-AF65-F5344CB8AC3E}">
        <p14:creationId xmlns:p14="http://schemas.microsoft.com/office/powerpoint/2010/main" val="2626349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8667" y="1212082"/>
            <a:ext cx="9601196" cy="1188000"/>
          </a:xfrm>
          <a:solidFill>
            <a:schemeClr val="bg1">
              <a:lumMod val="95000"/>
            </a:schemeClr>
          </a:solidFill>
        </p:spPr>
        <p:txBody>
          <a:bodyPr>
            <a:normAutofit fontScale="90000"/>
          </a:bodyPr>
          <a:lstStyle/>
          <a:p>
            <a:br>
              <a:rPr lang="fr-FR" dirty="0"/>
            </a:br>
            <a:r>
              <a:rPr lang="fr-FR" sz="5300" b="1" dirty="0">
                <a:effectLst>
                  <a:outerShdw blurRad="38100" dist="38100" dir="2700000" algn="tl">
                    <a:srgbClr val="000000">
                      <a:alpha val="43137"/>
                    </a:srgbClr>
                  </a:outerShdw>
                </a:effectLst>
              </a:rPr>
              <a:t>L’annonce</a:t>
            </a:r>
            <a:br>
              <a:rPr lang="fr-FR" dirty="0">
                <a:effectLst>
                  <a:outerShdw blurRad="38100" dist="38100" dir="2700000" algn="tl">
                    <a:srgbClr val="000000">
                      <a:alpha val="43137"/>
                    </a:srgbClr>
                  </a:outerShdw>
                </a:effectLst>
              </a:rPr>
            </a:br>
            <a:endParaRPr lang="fr-FR" dirty="0">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1FA4EDDF-7B20-5747-8B72-50D8AF1109D3}"/>
              </a:ext>
            </a:extLst>
          </p:cNvPr>
          <p:cNvSpPr txBox="1"/>
          <p:nvPr/>
        </p:nvSpPr>
        <p:spPr>
          <a:xfrm>
            <a:off x="841168" y="2400082"/>
            <a:ext cx="10582893" cy="3785652"/>
          </a:xfrm>
          <a:prstGeom prst="rect">
            <a:avLst/>
          </a:prstGeom>
          <a:noFill/>
        </p:spPr>
        <p:txBody>
          <a:bodyPr wrap="square" rtlCol="0">
            <a:spAutoFit/>
          </a:bodyPr>
          <a:lstStyle/>
          <a:p>
            <a:r>
              <a:rPr lang="fr-FR" sz="2400" dirty="0"/>
              <a:t>L’Esprit envoient des hommes éclairer, transmettre, démontrer. </a:t>
            </a:r>
          </a:p>
          <a:p>
            <a:pPr marL="342900" indent="-342900">
              <a:buFont typeface="Arial" panose="020B0604020202020204" pitchFamily="34" charset="0"/>
              <a:buChar char="•"/>
            </a:pPr>
            <a:r>
              <a:rPr lang="fr-FR" sz="2400" dirty="0"/>
              <a:t>Ainsi, Philippe rattrape l’eunuque, cet étranger, lui parle et l’accompagne au baptême. </a:t>
            </a:r>
          </a:p>
          <a:p>
            <a:pPr marL="342900" indent="-342900">
              <a:buFont typeface="Arial" panose="020B0604020202020204" pitchFamily="34" charset="0"/>
              <a:buChar char="•"/>
            </a:pPr>
            <a:r>
              <a:rPr lang="fr-FR" sz="2400" dirty="0"/>
              <a:t>Paul reprend toute l’histoire du peuple choisi aux juifs d’Antioche de </a:t>
            </a:r>
            <a:r>
              <a:rPr lang="fr-FR" sz="2400" dirty="0" err="1"/>
              <a:t>Pisidie</a:t>
            </a:r>
            <a:r>
              <a:rPr lang="fr-FR" sz="2400" dirty="0"/>
              <a:t>; </a:t>
            </a:r>
          </a:p>
          <a:p>
            <a:pPr marL="342900" indent="-342900">
              <a:buFont typeface="Arial" panose="020B0604020202020204" pitchFamily="34" charset="0"/>
              <a:buChar char="•"/>
            </a:pPr>
            <a:r>
              <a:rPr lang="fr-FR" sz="2400" dirty="0"/>
              <a:t>Il parfait l’annonce et la confie aux anciens d’Ephèse.</a:t>
            </a:r>
          </a:p>
          <a:p>
            <a:pPr marL="342900" indent="-342900">
              <a:buFont typeface="Arial" panose="020B0604020202020204" pitchFamily="34" charset="0"/>
              <a:buChar char="•"/>
            </a:pPr>
            <a:r>
              <a:rPr lang="fr-FR" sz="2400" dirty="0"/>
              <a:t>Nous le retrouvons, expliquant aux philosophes d’Athènes que le dieu inconnu est le Dieu créateur qui a ressuscité l’homme qu’il a chargé du jugement final.</a:t>
            </a:r>
          </a:p>
          <a:p>
            <a:endParaRPr lang="fr-FR" sz="2400" dirty="0"/>
          </a:p>
          <a:p>
            <a:r>
              <a:rPr lang="fr-FR" sz="2400" dirty="0"/>
              <a:t>Quelle pédagogie pour l’annonce selon tel ou tel auditeur? Quelle relecture de nos vies de chrétien annonceur de l’Évangile et membre du peuple de Dieu? En quoi les propositions de l’ACI nous y aident ?</a:t>
            </a:r>
          </a:p>
        </p:txBody>
      </p:sp>
    </p:spTree>
    <p:extLst>
      <p:ext uri="{BB962C8B-B14F-4D97-AF65-F5344CB8AC3E}">
        <p14:creationId xmlns:p14="http://schemas.microsoft.com/office/powerpoint/2010/main" val="462410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8667" y="1056442"/>
            <a:ext cx="9601196" cy="1188000"/>
          </a:xfrm>
          <a:solidFill>
            <a:schemeClr val="bg1">
              <a:lumMod val="95000"/>
            </a:schemeClr>
          </a:solidFill>
        </p:spPr>
        <p:txBody>
          <a:bodyPr>
            <a:normAutofit fontScale="90000"/>
          </a:bodyPr>
          <a:lstStyle/>
          <a:p>
            <a:br>
              <a:rPr lang="fr-FR" dirty="0"/>
            </a:br>
            <a:r>
              <a:rPr lang="fr-FR" sz="5300" b="1" dirty="0">
                <a:effectLst>
                  <a:outerShdw blurRad="38100" dist="38100" dir="2700000" algn="tl">
                    <a:srgbClr val="000000">
                      <a:alpha val="43137"/>
                    </a:srgbClr>
                  </a:outerShdw>
                </a:effectLst>
              </a:rPr>
              <a:t>L’annonce</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Philippe et l’eunuque éthiopien : </a:t>
            </a:r>
            <a:r>
              <a:rPr lang="fr-FR" dirty="0" err="1">
                <a:effectLst>
                  <a:outerShdw blurRad="38100" dist="38100" dir="2700000" algn="tl">
                    <a:srgbClr val="000000">
                      <a:alpha val="43137"/>
                    </a:srgbClr>
                  </a:outerShdw>
                </a:effectLst>
              </a:rPr>
              <a:t>Ac</a:t>
            </a:r>
            <a:r>
              <a:rPr lang="fr-FR" dirty="0">
                <a:effectLst>
                  <a:outerShdw blurRad="38100" dist="38100" dir="2700000" algn="tl">
                    <a:srgbClr val="000000">
                      <a:alpha val="43137"/>
                    </a:srgbClr>
                  </a:outerShdw>
                </a:effectLst>
              </a:rPr>
              <a:t> 8, 26-40</a:t>
            </a:r>
            <a:br>
              <a:rPr lang="fr-FR" dirty="0">
                <a:effectLst>
                  <a:outerShdw blurRad="38100" dist="38100" dir="2700000" algn="tl">
                    <a:srgbClr val="000000">
                      <a:alpha val="43137"/>
                    </a:srgbClr>
                  </a:outerShdw>
                </a:effectLst>
              </a:rPr>
            </a:br>
            <a:endParaRPr lang="fr-FR"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348667" y="3046363"/>
            <a:ext cx="6134469" cy="2638588"/>
          </a:xfrm>
        </p:spPr>
        <p:txBody>
          <a:bodyPr>
            <a:normAutofit/>
          </a:bodyPr>
          <a:lstStyle/>
          <a:p>
            <a:pPr marL="0" indent="0" algn="ctr">
              <a:spcBef>
                <a:spcPts val="0"/>
              </a:spcBef>
              <a:spcAft>
                <a:spcPts val="0"/>
              </a:spcAft>
              <a:buNone/>
            </a:pPr>
            <a:r>
              <a:rPr lang="fr-FR" sz="3200" dirty="0"/>
              <a:t>Dans nos équipes, dans l’Eglise, </a:t>
            </a:r>
          </a:p>
          <a:p>
            <a:pPr marL="0" indent="0" algn="ctr">
              <a:spcBef>
                <a:spcPts val="0"/>
              </a:spcBef>
              <a:spcAft>
                <a:spcPts val="0"/>
              </a:spcAft>
              <a:buNone/>
            </a:pPr>
            <a:r>
              <a:rPr lang="fr-FR" sz="3200" dirty="0"/>
              <a:t>dans nos lieux de vie.</a:t>
            </a:r>
          </a:p>
          <a:p>
            <a:pPr marL="0" indent="0" algn="ctr">
              <a:spcBef>
                <a:spcPts val="0"/>
              </a:spcBef>
              <a:spcAft>
                <a:spcPts val="0"/>
              </a:spcAft>
              <a:buNone/>
            </a:pPr>
            <a:endParaRPr lang="fr-FR" sz="3200" dirty="0"/>
          </a:p>
          <a:p>
            <a:pPr marL="0" indent="0" algn="ctr">
              <a:spcBef>
                <a:spcPts val="0"/>
              </a:spcBef>
              <a:spcAft>
                <a:spcPts val="0"/>
              </a:spcAft>
              <a:buNone/>
            </a:pPr>
            <a:r>
              <a:rPr lang="fr-FR" sz="3200" dirty="0"/>
              <a:t>En quoi sommes-nous </a:t>
            </a:r>
          </a:p>
          <a:p>
            <a:pPr marL="0" indent="0" algn="ctr">
              <a:spcBef>
                <a:spcPts val="0"/>
              </a:spcBef>
              <a:spcAft>
                <a:spcPts val="0"/>
              </a:spcAft>
              <a:buNone/>
            </a:pPr>
            <a:r>
              <a:rPr lang="fr-FR" sz="3200" dirty="0"/>
              <a:t>des « boosters » (ou pas) de la grâce ?</a:t>
            </a:r>
          </a:p>
          <a:p>
            <a:endParaRPr lang="fr-FR" sz="200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5431" y="2588951"/>
            <a:ext cx="4043850" cy="3096000"/>
          </a:xfrm>
          <a:prstGeom prst="rect">
            <a:avLst/>
          </a:prstGeom>
        </p:spPr>
      </p:pic>
    </p:spTree>
    <p:extLst>
      <p:ext uri="{BB962C8B-B14F-4D97-AF65-F5344CB8AC3E}">
        <p14:creationId xmlns:p14="http://schemas.microsoft.com/office/powerpoint/2010/main" val="596548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8667" y="1056442"/>
            <a:ext cx="9601196" cy="1188000"/>
          </a:xfrm>
          <a:solidFill>
            <a:schemeClr val="bg1">
              <a:lumMod val="95000"/>
            </a:schemeClr>
          </a:solidFill>
        </p:spPr>
        <p:txBody>
          <a:bodyPr>
            <a:noAutofit/>
          </a:bodyPr>
          <a:lstStyle/>
          <a:p>
            <a:br>
              <a:rPr lang="fr-FR" sz="3200" dirty="0"/>
            </a:br>
            <a:r>
              <a:rPr lang="fr-FR" sz="3200" b="1" dirty="0">
                <a:effectLst>
                  <a:outerShdw blurRad="38100" dist="38100" dir="2700000" algn="tl">
                    <a:srgbClr val="000000">
                      <a:alpha val="43137"/>
                    </a:srgbClr>
                  </a:outerShdw>
                </a:effectLst>
              </a:rPr>
              <a:t>L’annonce</a:t>
            </a:r>
            <a:r>
              <a:rPr lang="fr-FR" sz="3200" dirty="0">
                <a:effectLst>
                  <a:outerShdw blurRad="38100" dist="38100" dir="2700000" algn="tl">
                    <a:srgbClr val="000000">
                      <a:alpha val="43137"/>
                    </a:srgbClr>
                  </a:outerShdw>
                </a:effectLst>
              </a:rPr>
              <a:t>,  Philippe et l’eunuque éthiopien : </a:t>
            </a:r>
            <a:r>
              <a:rPr lang="fr-FR" sz="3200" dirty="0" err="1">
                <a:effectLst>
                  <a:outerShdw blurRad="38100" dist="38100" dir="2700000" algn="tl">
                    <a:srgbClr val="000000">
                      <a:alpha val="43137"/>
                    </a:srgbClr>
                  </a:outerShdw>
                </a:effectLst>
              </a:rPr>
              <a:t>Ac</a:t>
            </a:r>
            <a:r>
              <a:rPr lang="fr-FR" sz="3200" dirty="0">
                <a:effectLst>
                  <a:outerShdw blurRad="38100" dist="38100" dir="2700000" algn="tl">
                    <a:srgbClr val="000000">
                      <a:alpha val="43137"/>
                    </a:srgbClr>
                  </a:outerShdw>
                </a:effectLst>
              </a:rPr>
              <a:t> 8, 26-40</a:t>
            </a:r>
            <a:br>
              <a:rPr lang="fr-FR" sz="3200" dirty="0">
                <a:effectLst>
                  <a:outerShdw blurRad="38100" dist="38100" dir="2700000" algn="tl">
                    <a:srgbClr val="000000">
                      <a:alpha val="43137"/>
                    </a:srgbClr>
                  </a:outerShdw>
                </a:effectLst>
              </a:rPr>
            </a:br>
            <a:endParaRPr lang="fr-FR" sz="3200"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34DABB82-90C7-4847-810B-71B7DF50AE55}"/>
              </a:ext>
            </a:extLst>
          </p:cNvPr>
          <p:cNvSpPr/>
          <p:nvPr/>
        </p:nvSpPr>
        <p:spPr>
          <a:xfrm>
            <a:off x="1295402" y="4438935"/>
            <a:ext cx="9601196" cy="830997"/>
          </a:xfrm>
          <a:prstGeom prst="rect">
            <a:avLst/>
          </a:prstGeom>
        </p:spPr>
        <p:txBody>
          <a:bodyPr wrap="square">
            <a:spAutoFit/>
          </a:bodyPr>
          <a:lstStyle/>
          <a:p>
            <a:pPr algn="just"/>
            <a:r>
              <a:rPr lang="fr-FR" sz="2400" b="1" dirty="0">
                <a:solidFill>
                  <a:srgbClr val="000000"/>
                </a:solidFill>
              </a:rPr>
              <a:t>« Le vrai dialogue part de l’autre : « toi qui lis, comprends-tu ce que tu lis ? » » </a:t>
            </a:r>
            <a:r>
              <a:rPr lang="fr-FR" sz="2400" dirty="0">
                <a:solidFill>
                  <a:srgbClr val="000000"/>
                </a:solidFill>
              </a:rPr>
              <a:t>(Pape François, Homélie sainte Marthe, 08 mai 2014)</a:t>
            </a:r>
            <a:endParaRPr lang="fr-FR" sz="2400" dirty="0">
              <a:solidFill>
                <a:srgbClr val="000000"/>
              </a:solidFill>
              <a:effectLst/>
            </a:endParaRPr>
          </a:p>
        </p:txBody>
      </p:sp>
      <p:sp>
        <p:nvSpPr>
          <p:cNvPr id="8" name="Rectangle 7">
            <a:extLst>
              <a:ext uri="{FF2B5EF4-FFF2-40B4-BE49-F238E27FC236}">
                <a16:creationId xmlns:a16="http://schemas.microsoft.com/office/drawing/2014/main" id="{6ED5D68E-8248-E84F-A85E-FDFFE52C4A9D}"/>
              </a:ext>
            </a:extLst>
          </p:cNvPr>
          <p:cNvSpPr/>
          <p:nvPr/>
        </p:nvSpPr>
        <p:spPr>
          <a:xfrm>
            <a:off x="1348667" y="2967335"/>
            <a:ext cx="9547931" cy="646331"/>
          </a:xfrm>
          <a:prstGeom prst="rect">
            <a:avLst/>
          </a:prstGeom>
        </p:spPr>
        <p:txBody>
          <a:bodyPr wrap="square">
            <a:spAutoFit/>
          </a:bodyPr>
          <a:lstStyle/>
          <a:p>
            <a:r>
              <a:rPr lang="fr-FR" dirty="0">
                <a:latin typeface="Gentium Basic"/>
              </a:rPr>
              <a:t>L’ange du Seigneur adressa la parole à Philippe en disant : « Mets-toi en marche en direction du sud, prends la route qui descend de Jérusalem à Gaza ; elle est déserte. » (8, 26)</a:t>
            </a:r>
            <a:endParaRPr lang="fr-FR" b="0" i="0" dirty="0">
              <a:effectLst/>
            </a:endParaRPr>
          </a:p>
        </p:txBody>
      </p:sp>
    </p:spTree>
    <p:extLst>
      <p:ext uri="{BB962C8B-B14F-4D97-AF65-F5344CB8AC3E}">
        <p14:creationId xmlns:p14="http://schemas.microsoft.com/office/powerpoint/2010/main" val="1128245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314" y="1091050"/>
            <a:ext cx="10940985" cy="1303867"/>
          </a:xfrm>
          <a:solidFill>
            <a:schemeClr val="bg1">
              <a:lumMod val="95000"/>
            </a:schemeClr>
          </a:solidFill>
        </p:spPr>
        <p:txBody>
          <a:bodyPr>
            <a:normAutofit fontScale="90000"/>
          </a:bodyPr>
          <a:lstStyle/>
          <a:p>
            <a:r>
              <a:rPr lang="fr-FR" sz="5300" b="1" dirty="0">
                <a:effectLst>
                  <a:outerShdw blurRad="38100" dist="38100" dir="2700000" algn="tl">
                    <a:srgbClr val="000000">
                      <a:alpha val="43137"/>
                    </a:srgbClr>
                  </a:outerShdw>
                </a:effectLst>
              </a:rPr>
              <a:t>L’annonce</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Discours de Paul à Antioche de </a:t>
            </a:r>
            <a:r>
              <a:rPr lang="fr-FR" dirty="0" err="1">
                <a:effectLst>
                  <a:outerShdw blurRad="38100" dist="38100" dir="2700000" algn="tl">
                    <a:srgbClr val="000000">
                      <a:alpha val="43137"/>
                    </a:srgbClr>
                  </a:outerShdw>
                </a:effectLst>
              </a:rPr>
              <a:t>Pisidie</a:t>
            </a:r>
            <a:r>
              <a:rPr lang="fr-FR" dirty="0">
                <a:effectLst>
                  <a:outerShdw blurRad="38100" dist="38100" dir="2700000" algn="tl">
                    <a:srgbClr val="000000">
                      <a:alpha val="43137"/>
                    </a:srgbClr>
                  </a:outerShdw>
                </a:effectLst>
              </a:rPr>
              <a:t> : </a:t>
            </a:r>
            <a:r>
              <a:rPr lang="fr-FR" dirty="0" err="1">
                <a:effectLst>
                  <a:outerShdw blurRad="38100" dist="38100" dir="2700000" algn="tl">
                    <a:srgbClr val="000000">
                      <a:alpha val="43137"/>
                    </a:srgbClr>
                  </a:outerShdw>
                </a:effectLst>
              </a:rPr>
              <a:t>Ac</a:t>
            </a:r>
            <a:r>
              <a:rPr lang="fr-FR" dirty="0">
                <a:effectLst>
                  <a:outerShdw blurRad="38100" dist="38100" dir="2700000" algn="tl">
                    <a:srgbClr val="000000">
                      <a:alpha val="43137"/>
                    </a:srgbClr>
                  </a:outerShdw>
                </a:effectLst>
              </a:rPr>
              <a:t> 13, 16-45</a:t>
            </a:r>
          </a:p>
        </p:txBody>
      </p:sp>
      <p:sp>
        <p:nvSpPr>
          <p:cNvPr id="3" name="Espace réservé du contenu 2"/>
          <p:cNvSpPr>
            <a:spLocks noGrp="1"/>
          </p:cNvSpPr>
          <p:nvPr>
            <p:ph idx="1"/>
          </p:nvPr>
        </p:nvSpPr>
        <p:spPr>
          <a:xfrm>
            <a:off x="5183821" y="3429000"/>
            <a:ext cx="5815612" cy="1952924"/>
          </a:xfrm>
        </p:spPr>
        <p:txBody>
          <a:bodyPr>
            <a:normAutofit/>
          </a:bodyPr>
          <a:lstStyle/>
          <a:p>
            <a:pPr marL="0" indent="0" algn="ctr">
              <a:spcBef>
                <a:spcPts val="0"/>
              </a:spcBef>
              <a:spcAft>
                <a:spcPts val="0"/>
              </a:spcAft>
              <a:buNone/>
            </a:pPr>
            <a:r>
              <a:rPr lang="fr-FR" sz="3200" dirty="0"/>
              <a:t>Comment annoncer Jésus-Christ </a:t>
            </a:r>
          </a:p>
          <a:p>
            <a:pPr marL="0" indent="0" algn="ctr">
              <a:spcBef>
                <a:spcPts val="0"/>
              </a:spcBef>
              <a:spcAft>
                <a:spcPts val="0"/>
              </a:spcAft>
              <a:buNone/>
            </a:pPr>
            <a:r>
              <a:rPr lang="fr-FR" sz="3200" dirty="0"/>
              <a:t>à des personnes </a:t>
            </a:r>
          </a:p>
          <a:p>
            <a:pPr marL="0" indent="0" algn="ctr">
              <a:spcBef>
                <a:spcPts val="0"/>
              </a:spcBef>
              <a:spcAft>
                <a:spcPts val="0"/>
              </a:spcAft>
              <a:buNone/>
            </a:pPr>
            <a:r>
              <a:rPr lang="fr-FR" sz="3200" dirty="0"/>
              <a:t>qui n’ont aucune culture biblique ?</a:t>
            </a:r>
          </a:p>
          <a:p>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124" t="28236" r="-2124" b="-15821"/>
          <a:stretch/>
        </p:blipFill>
        <p:spPr>
          <a:xfrm>
            <a:off x="1703031" y="2616887"/>
            <a:ext cx="3025370" cy="403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0347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314" y="1091050"/>
            <a:ext cx="10940985" cy="1303867"/>
          </a:xfrm>
          <a:solidFill>
            <a:schemeClr val="bg1">
              <a:lumMod val="95000"/>
            </a:schemeClr>
          </a:solidFill>
        </p:spPr>
        <p:txBody>
          <a:bodyPr>
            <a:normAutofit/>
          </a:bodyPr>
          <a:lstStyle/>
          <a:p>
            <a:r>
              <a:rPr lang="fr-FR" sz="3200" b="1" dirty="0">
                <a:effectLst>
                  <a:outerShdw blurRad="38100" dist="38100" dir="2700000" algn="tl">
                    <a:srgbClr val="000000">
                      <a:alpha val="43137"/>
                    </a:srgbClr>
                  </a:outerShdw>
                </a:effectLst>
              </a:rPr>
              <a:t>L’annonce, </a:t>
            </a:r>
            <a:r>
              <a:rPr lang="fr-FR" sz="3200" dirty="0">
                <a:effectLst>
                  <a:outerShdw blurRad="38100" dist="38100" dir="2700000" algn="tl">
                    <a:srgbClr val="000000">
                      <a:alpha val="43137"/>
                    </a:srgbClr>
                  </a:outerShdw>
                </a:effectLst>
              </a:rPr>
              <a:t>  Discours de Paul à Antioche de </a:t>
            </a:r>
            <a:r>
              <a:rPr lang="fr-FR" sz="3200" dirty="0" err="1">
                <a:effectLst>
                  <a:outerShdw blurRad="38100" dist="38100" dir="2700000" algn="tl">
                    <a:srgbClr val="000000">
                      <a:alpha val="43137"/>
                    </a:srgbClr>
                  </a:outerShdw>
                </a:effectLst>
              </a:rPr>
              <a:t>Pisidie</a:t>
            </a:r>
            <a:r>
              <a:rPr lang="fr-FR" sz="3200" dirty="0">
                <a:effectLst>
                  <a:outerShdw blurRad="38100" dist="38100" dir="2700000" algn="tl">
                    <a:srgbClr val="000000">
                      <a:alpha val="43137"/>
                    </a:srgbClr>
                  </a:outerShdw>
                </a:effectLst>
              </a:rPr>
              <a:t> : </a:t>
            </a:r>
            <a:r>
              <a:rPr lang="fr-FR" sz="3200" dirty="0" err="1">
                <a:effectLst>
                  <a:outerShdw blurRad="38100" dist="38100" dir="2700000" algn="tl">
                    <a:srgbClr val="000000">
                      <a:alpha val="43137"/>
                    </a:srgbClr>
                  </a:outerShdw>
                </a:effectLst>
              </a:rPr>
              <a:t>Ac</a:t>
            </a:r>
            <a:r>
              <a:rPr lang="fr-FR" sz="3200" dirty="0">
                <a:effectLst>
                  <a:outerShdw blurRad="38100" dist="38100" dir="2700000" algn="tl">
                    <a:srgbClr val="000000">
                      <a:alpha val="43137"/>
                    </a:srgbClr>
                  </a:outerShdw>
                </a:effectLst>
              </a:rPr>
              <a:t> 13, 16-45</a:t>
            </a:r>
          </a:p>
        </p:txBody>
      </p:sp>
      <p:sp>
        <p:nvSpPr>
          <p:cNvPr id="7" name="Rectangle 6">
            <a:extLst>
              <a:ext uri="{FF2B5EF4-FFF2-40B4-BE49-F238E27FC236}">
                <a16:creationId xmlns:a16="http://schemas.microsoft.com/office/drawing/2014/main" id="{923D6C60-9ACD-C24B-B3C5-E886480542B7}"/>
              </a:ext>
            </a:extLst>
          </p:cNvPr>
          <p:cNvSpPr/>
          <p:nvPr/>
        </p:nvSpPr>
        <p:spPr>
          <a:xfrm>
            <a:off x="1464613" y="4186084"/>
            <a:ext cx="9262771" cy="1200329"/>
          </a:xfrm>
          <a:prstGeom prst="rect">
            <a:avLst/>
          </a:prstGeom>
        </p:spPr>
        <p:txBody>
          <a:bodyPr wrap="square">
            <a:spAutoFit/>
          </a:bodyPr>
          <a:lstStyle/>
          <a:p>
            <a:pPr algn="just"/>
            <a:r>
              <a:rPr lang="fr-FR" sz="2400" b="1" dirty="0">
                <a:solidFill>
                  <a:srgbClr val="000000"/>
                </a:solidFill>
              </a:rPr>
              <a:t>« Le chrétien ne marche pas seul : il est inséré dans un peuple, dans une histoire séculaire et est appelé à se mettre au service des autres. » </a:t>
            </a:r>
            <a:r>
              <a:rPr lang="fr-FR" sz="2400" dirty="0">
                <a:solidFill>
                  <a:srgbClr val="000000"/>
                </a:solidFill>
              </a:rPr>
              <a:t>(Pape François, Homélie sainte Marthe, 30 avril 2015).</a:t>
            </a:r>
            <a:endParaRPr lang="fr-FR" sz="2400" dirty="0">
              <a:solidFill>
                <a:srgbClr val="000000"/>
              </a:solidFill>
              <a:effectLst/>
            </a:endParaRPr>
          </a:p>
        </p:txBody>
      </p:sp>
      <p:sp>
        <p:nvSpPr>
          <p:cNvPr id="8" name="Rectangle 7">
            <a:extLst>
              <a:ext uri="{FF2B5EF4-FFF2-40B4-BE49-F238E27FC236}">
                <a16:creationId xmlns:a16="http://schemas.microsoft.com/office/drawing/2014/main" id="{406D90A4-E920-1F45-9D06-D7768ACF84EE}"/>
              </a:ext>
            </a:extLst>
          </p:cNvPr>
          <p:cNvSpPr/>
          <p:nvPr/>
        </p:nvSpPr>
        <p:spPr>
          <a:xfrm>
            <a:off x="625507" y="2967335"/>
            <a:ext cx="10940985" cy="646331"/>
          </a:xfrm>
          <a:prstGeom prst="rect">
            <a:avLst/>
          </a:prstGeom>
        </p:spPr>
        <p:txBody>
          <a:bodyPr wrap="square">
            <a:spAutoFit/>
          </a:bodyPr>
          <a:lstStyle/>
          <a:p>
            <a:r>
              <a:rPr lang="fr-FR" dirty="0">
                <a:latin typeface="Gentium Basic"/>
              </a:rPr>
              <a:t>Vous, frères, les fils de la lignée d’Abraham et ceux parmi vous qui craignent Dieu, c’est à nous que la parole du salut a été envoyée. (13, 26)</a:t>
            </a:r>
            <a:endParaRPr lang="fr-FR" b="0" i="0" dirty="0">
              <a:effectLst/>
            </a:endParaRPr>
          </a:p>
        </p:txBody>
      </p:sp>
    </p:spTree>
    <p:extLst>
      <p:ext uri="{BB962C8B-B14F-4D97-AF65-F5344CB8AC3E}">
        <p14:creationId xmlns:p14="http://schemas.microsoft.com/office/powerpoint/2010/main" val="1883631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3693" y="1100831"/>
            <a:ext cx="9232777" cy="1264894"/>
          </a:xfrm>
          <a:solidFill>
            <a:schemeClr val="bg1">
              <a:lumMod val="95000"/>
            </a:schemeClr>
          </a:solidFill>
        </p:spPr>
        <p:txBody>
          <a:bodyPr>
            <a:normAutofit fontScale="90000"/>
          </a:bodyPr>
          <a:lstStyle/>
          <a:p>
            <a:br>
              <a:rPr lang="fr-FR" sz="5300" dirty="0">
                <a:effectLst>
                  <a:outerShdw blurRad="38100" dist="38100" dir="2700000" algn="tl">
                    <a:srgbClr val="000000">
                      <a:alpha val="43137"/>
                    </a:srgbClr>
                  </a:outerShdw>
                </a:effectLst>
              </a:rPr>
            </a:br>
            <a:r>
              <a:rPr lang="fr-FR" sz="5300" dirty="0">
                <a:effectLst>
                  <a:outerShdw blurRad="38100" dist="38100" dir="2700000" algn="tl">
                    <a:srgbClr val="000000">
                      <a:alpha val="43137"/>
                    </a:srgbClr>
                  </a:outerShdw>
                </a:effectLst>
              </a:rPr>
              <a:t>L’annonce</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a:t>
            </a:r>
            <a:r>
              <a:rPr lang="fr-FR" sz="3600" dirty="0">
                <a:effectLst>
                  <a:outerShdw blurRad="38100" dist="38100" dir="2700000" algn="tl">
                    <a:srgbClr val="000000">
                      <a:alpha val="43137"/>
                    </a:srgbClr>
                  </a:outerShdw>
                </a:effectLst>
              </a:rPr>
              <a:t>Les adieux de Paul aux Anciens d’Ephèse : </a:t>
            </a:r>
            <a:r>
              <a:rPr lang="fr-FR" sz="3600" dirty="0" err="1">
                <a:effectLst>
                  <a:outerShdw blurRad="38100" dist="38100" dir="2700000" algn="tl">
                    <a:srgbClr val="000000">
                      <a:alpha val="43137"/>
                    </a:srgbClr>
                  </a:outerShdw>
                </a:effectLst>
              </a:rPr>
              <a:t>Ac</a:t>
            </a:r>
            <a:r>
              <a:rPr lang="fr-FR" sz="3600" dirty="0">
                <a:effectLst>
                  <a:outerShdw blurRad="38100" dist="38100" dir="2700000" algn="tl">
                    <a:srgbClr val="000000">
                      <a:alpha val="43137"/>
                    </a:srgbClr>
                  </a:outerShdw>
                </a:effectLst>
              </a:rPr>
              <a:t> 20, 17</a:t>
            </a:r>
            <a:r>
              <a:rPr lang="fr-FR" sz="3600" dirty="0"/>
              <a:t>-38  </a:t>
            </a:r>
            <a:br>
              <a:rPr lang="fr-FR" sz="3600" dirty="0"/>
            </a:br>
            <a:endParaRPr lang="fr-FR" dirty="0"/>
          </a:p>
        </p:txBody>
      </p:sp>
      <p:sp>
        <p:nvSpPr>
          <p:cNvPr id="3" name="Espace réservé du contenu 2"/>
          <p:cNvSpPr>
            <a:spLocks noGrp="1"/>
          </p:cNvSpPr>
          <p:nvPr>
            <p:ph idx="1"/>
          </p:nvPr>
        </p:nvSpPr>
        <p:spPr>
          <a:xfrm>
            <a:off x="6599487" y="3511198"/>
            <a:ext cx="4341919" cy="1500163"/>
          </a:xfrm>
        </p:spPr>
        <p:txBody>
          <a:bodyPr/>
          <a:lstStyle/>
          <a:p>
            <a:pPr marL="0" indent="0" algn="ctr">
              <a:buNone/>
            </a:pPr>
            <a:r>
              <a:rPr lang="fr-FR" sz="3200" dirty="0"/>
              <a:t>Quel testament spirituel aimerais-je transmettre ?</a:t>
            </a:r>
          </a:p>
          <a:p>
            <a:endParaRPr lang="fr-FR" dirty="0"/>
          </a:p>
        </p:txBody>
      </p:sp>
      <p:pic>
        <p:nvPicPr>
          <p:cNvPr id="6" name="Image 5"/>
          <p:cNvPicPr>
            <a:picLocks noChangeAspect="1"/>
          </p:cNvPicPr>
          <p:nvPr/>
        </p:nvPicPr>
        <p:blipFill rotWithShape="1">
          <a:blip r:embed="rId2"/>
          <a:srcRect t="1639" b="3241"/>
          <a:stretch/>
        </p:blipFill>
        <p:spPr>
          <a:xfrm>
            <a:off x="1761664" y="2938508"/>
            <a:ext cx="3981450" cy="26455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4392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3693" y="1100831"/>
            <a:ext cx="9232777" cy="1264894"/>
          </a:xfrm>
          <a:solidFill>
            <a:schemeClr val="bg1">
              <a:lumMod val="95000"/>
            </a:schemeClr>
          </a:solidFill>
        </p:spPr>
        <p:txBody>
          <a:bodyPr>
            <a:noAutofit/>
          </a:bodyPr>
          <a:lstStyle/>
          <a:p>
            <a:br>
              <a:rPr lang="fr-FR" sz="3200" dirty="0">
                <a:effectLst>
                  <a:outerShdw blurRad="38100" dist="38100" dir="2700000" algn="tl">
                    <a:srgbClr val="000000">
                      <a:alpha val="43137"/>
                    </a:srgbClr>
                  </a:outerShdw>
                </a:effectLst>
              </a:rPr>
            </a:br>
            <a:r>
              <a:rPr lang="fr-FR" sz="3200" b="1" dirty="0">
                <a:effectLst>
                  <a:outerShdw blurRad="38100" dist="38100" dir="2700000" algn="tl">
                    <a:srgbClr val="000000">
                      <a:alpha val="43137"/>
                    </a:srgbClr>
                  </a:outerShdw>
                </a:effectLst>
              </a:rPr>
              <a:t>L’annonce,  </a:t>
            </a:r>
            <a:r>
              <a:rPr lang="fr-FR" sz="3200" dirty="0">
                <a:effectLst>
                  <a:outerShdw blurRad="38100" dist="38100" dir="2700000" algn="tl">
                    <a:srgbClr val="000000">
                      <a:alpha val="43137"/>
                    </a:srgbClr>
                  </a:outerShdw>
                </a:effectLst>
              </a:rPr>
              <a:t>Les adieux de Paul aux Anciens d’Ephèse</a:t>
            </a:r>
            <a:br>
              <a:rPr lang="fr-FR" sz="3200" dirty="0">
                <a:effectLst>
                  <a:outerShdw blurRad="38100" dist="38100" dir="2700000" algn="tl">
                    <a:srgbClr val="000000">
                      <a:alpha val="43137"/>
                    </a:srgbClr>
                  </a:outerShdw>
                </a:effectLst>
              </a:rPr>
            </a:br>
            <a:r>
              <a:rPr lang="fr-FR" sz="3200" dirty="0">
                <a:effectLst>
                  <a:outerShdw blurRad="38100" dist="38100" dir="2700000" algn="tl">
                    <a:srgbClr val="000000">
                      <a:alpha val="43137"/>
                    </a:srgbClr>
                  </a:outerShdw>
                </a:effectLst>
              </a:rPr>
              <a:t> </a:t>
            </a:r>
            <a:r>
              <a:rPr lang="fr-FR" sz="3200" dirty="0" err="1">
                <a:effectLst>
                  <a:outerShdw blurRad="38100" dist="38100" dir="2700000" algn="tl">
                    <a:srgbClr val="000000">
                      <a:alpha val="43137"/>
                    </a:srgbClr>
                  </a:outerShdw>
                </a:effectLst>
              </a:rPr>
              <a:t>Ac</a:t>
            </a:r>
            <a:r>
              <a:rPr lang="fr-FR" sz="3200" dirty="0">
                <a:effectLst>
                  <a:outerShdw blurRad="38100" dist="38100" dir="2700000" algn="tl">
                    <a:srgbClr val="000000">
                      <a:alpha val="43137"/>
                    </a:srgbClr>
                  </a:outerShdw>
                </a:effectLst>
              </a:rPr>
              <a:t> 20, 17</a:t>
            </a:r>
            <a:r>
              <a:rPr lang="fr-FR" sz="3200" dirty="0"/>
              <a:t>-38  </a:t>
            </a:r>
            <a:br>
              <a:rPr lang="fr-FR" sz="3200" dirty="0"/>
            </a:br>
            <a:endParaRPr lang="fr-FR" sz="3200" dirty="0"/>
          </a:p>
        </p:txBody>
      </p:sp>
      <p:sp>
        <p:nvSpPr>
          <p:cNvPr id="7" name="Rectangle 6">
            <a:extLst>
              <a:ext uri="{FF2B5EF4-FFF2-40B4-BE49-F238E27FC236}">
                <a16:creationId xmlns:a16="http://schemas.microsoft.com/office/drawing/2014/main" id="{94687218-027D-DE40-BE81-1B66DC7E0AFD}"/>
              </a:ext>
            </a:extLst>
          </p:cNvPr>
          <p:cNvSpPr/>
          <p:nvPr/>
        </p:nvSpPr>
        <p:spPr>
          <a:xfrm>
            <a:off x="1215260" y="2692456"/>
            <a:ext cx="9749642" cy="2677656"/>
          </a:xfrm>
          <a:prstGeom prst="rect">
            <a:avLst/>
          </a:prstGeom>
        </p:spPr>
        <p:txBody>
          <a:bodyPr wrap="square">
            <a:spAutoFit/>
          </a:bodyPr>
          <a:lstStyle/>
          <a:p>
            <a:pPr algn="just"/>
            <a:r>
              <a:rPr lang="fr-FR" sz="2400" b="1" dirty="0">
                <a:solidFill>
                  <a:srgbClr val="000000"/>
                </a:solidFill>
              </a:rPr>
              <a:t>Après avoir confié cette tâche aux responsables d’Éphèse, Paul les remet entre les mains de Dieu et les confie à la «parole de sa grâce» (v. 32), ferment de toute croissance et chemin de sainteté dans l’Eglise, en les invitant à travailler de leurs propres mains, comme lui, pour ne pas être un poids pour les autres, à secourir les personnes vulnérables et à expérimenter qu’«il y a plus de bonheur à donner qu’à recevoir» (v. 35) </a:t>
            </a:r>
            <a:r>
              <a:rPr lang="fr-FR" sz="2400" dirty="0">
                <a:solidFill>
                  <a:srgbClr val="000000"/>
                </a:solidFill>
              </a:rPr>
              <a:t>(Pape François, Audience générale du 4 décembre 2019)</a:t>
            </a:r>
            <a:endParaRPr lang="fr-FR" sz="2400" dirty="0">
              <a:solidFill>
                <a:srgbClr val="000000"/>
              </a:solidFill>
              <a:effectLst/>
            </a:endParaRPr>
          </a:p>
        </p:txBody>
      </p:sp>
    </p:spTree>
    <p:extLst>
      <p:ext uri="{BB962C8B-B14F-4D97-AF65-F5344CB8AC3E}">
        <p14:creationId xmlns:p14="http://schemas.microsoft.com/office/powerpoint/2010/main" val="292910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42626DE-7483-0346-B2A0-E80F802EA655}"/>
              </a:ext>
            </a:extLst>
          </p:cNvPr>
          <p:cNvSpPr>
            <a:spLocks noGrp="1"/>
          </p:cNvSpPr>
          <p:nvPr>
            <p:ph type="title"/>
          </p:nvPr>
        </p:nvSpPr>
        <p:spPr>
          <a:xfrm>
            <a:off x="1295401" y="1002274"/>
            <a:ext cx="9601196" cy="1303867"/>
          </a:xfrm>
        </p:spPr>
        <p:txBody>
          <a:bodyPr>
            <a:normAutofit/>
          </a:bodyPr>
          <a:lstStyle/>
          <a:p>
            <a:r>
              <a:rPr lang="fr-FR" b="1" dirty="0"/>
              <a:t>Comment témoigner, évangéliser ?</a:t>
            </a:r>
            <a:endParaRPr lang="fr-FR" dirty="0"/>
          </a:p>
        </p:txBody>
      </p:sp>
      <p:sp>
        <p:nvSpPr>
          <p:cNvPr id="5" name="Espace réservé du contenu 2">
            <a:extLst>
              <a:ext uri="{FF2B5EF4-FFF2-40B4-BE49-F238E27FC236}">
                <a16:creationId xmlns:a16="http://schemas.microsoft.com/office/drawing/2014/main" id="{4026D75C-BCCC-524A-832E-8F3F6B622847}"/>
              </a:ext>
            </a:extLst>
          </p:cNvPr>
          <p:cNvSpPr>
            <a:spLocks noGrp="1"/>
          </p:cNvSpPr>
          <p:nvPr>
            <p:ph idx="1"/>
          </p:nvPr>
        </p:nvSpPr>
        <p:spPr>
          <a:xfrm>
            <a:off x="1295401" y="2743200"/>
            <a:ext cx="9601196" cy="1303867"/>
          </a:xfrm>
        </p:spPr>
        <p:txBody>
          <a:bodyPr/>
          <a:lstStyle/>
          <a:p>
            <a:pPr marL="0" indent="0" algn="ctr">
              <a:buNone/>
            </a:pPr>
            <a:r>
              <a:rPr lang="fr-FR" sz="2800" b="1" dirty="0"/>
              <a:t>La proposition de la commission, retenue par le comité national, vous invite à méditer avec le livre :</a:t>
            </a:r>
            <a:r>
              <a:rPr lang="fr-FR" b="1" dirty="0"/>
              <a:t> </a:t>
            </a:r>
          </a:p>
        </p:txBody>
      </p:sp>
      <p:sp>
        <p:nvSpPr>
          <p:cNvPr id="2" name="ZoneTexte 1">
            <a:extLst>
              <a:ext uri="{FF2B5EF4-FFF2-40B4-BE49-F238E27FC236}">
                <a16:creationId xmlns:a16="http://schemas.microsoft.com/office/drawing/2014/main" id="{E931578D-7042-BF43-ACFC-CF3A7E52875E}"/>
              </a:ext>
            </a:extLst>
          </p:cNvPr>
          <p:cNvSpPr txBox="1"/>
          <p:nvPr/>
        </p:nvSpPr>
        <p:spPr>
          <a:xfrm>
            <a:off x="2651449" y="4484126"/>
            <a:ext cx="6889100" cy="923330"/>
          </a:xfrm>
          <a:prstGeom prst="rect">
            <a:avLst/>
          </a:prstGeom>
          <a:noFill/>
        </p:spPr>
        <p:txBody>
          <a:bodyPr wrap="square" rtlCol="0">
            <a:spAutoFit/>
          </a:bodyPr>
          <a:lstStyle/>
          <a:p>
            <a:pPr algn="ctr"/>
            <a:r>
              <a:rPr lang="fr-FR" sz="5400" b="1" dirty="0"/>
              <a:t>Les Actes des Apôtres</a:t>
            </a:r>
            <a:endParaRPr lang="fr-FR" sz="5400" dirty="0"/>
          </a:p>
        </p:txBody>
      </p:sp>
    </p:spTree>
    <p:extLst>
      <p:ext uri="{BB962C8B-B14F-4D97-AF65-F5344CB8AC3E}">
        <p14:creationId xmlns:p14="http://schemas.microsoft.com/office/powerpoint/2010/main" val="1192405417"/>
      </p:ext>
    </p:extLst>
  </p:cSld>
  <p:clrMapOvr>
    <a:masterClrMapping/>
  </p:clrMapOvr>
  <mc:AlternateContent xmlns:mc="http://schemas.openxmlformats.org/markup-compatibility/2006" xmlns:p14="http://schemas.microsoft.com/office/powerpoint/2010/main">
    <mc:Choice Requires="p14">
      <p:transition spd="slow" p14:dur="2000" advTm="2672"/>
    </mc:Choice>
    <mc:Fallback xmlns="">
      <p:transition spd="slow" advTm="26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2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200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8767" y="1091050"/>
            <a:ext cx="10103527" cy="1303867"/>
          </a:xfrm>
          <a:solidFill>
            <a:schemeClr val="bg1">
              <a:lumMod val="95000"/>
            </a:schemeClr>
          </a:solidFill>
        </p:spPr>
        <p:txBody>
          <a:bodyPr>
            <a:normAutofit fontScale="90000"/>
          </a:bodyPr>
          <a:lstStyle/>
          <a:p>
            <a:br>
              <a:rPr lang="fr-FR" dirty="0"/>
            </a:br>
            <a:r>
              <a:rPr lang="fr-FR" sz="5300" b="1" dirty="0">
                <a:effectLst>
                  <a:outerShdw blurRad="38100" dist="38100" dir="2700000" algn="tl">
                    <a:srgbClr val="000000">
                      <a:alpha val="43137"/>
                    </a:srgbClr>
                  </a:outerShdw>
                </a:effectLst>
              </a:rPr>
              <a:t>L’annonce</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Paul et les philosophes d’Athènes : </a:t>
            </a:r>
            <a:r>
              <a:rPr lang="fr-FR" dirty="0" err="1">
                <a:effectLst>
                  <a:outerShdw blurRad="38100" dist="38100" dir="2700000" algn="tl">
                    <a:srgbClr val="000000">
                      <a:alpha val="43137"/>
                    </a:srgbClr>
                  </a:outerShdw>
                </a:effectLst>
              </a:rPr>
              <a:t>Ac</a:t>
            </a:r>
            <a:r>
              <a:rPr lang="fr-FR" dirty="0">
                <a:effectLst>
                  <a:outerShdw blurRad="38100" dist="38100" dir="2700000" algn="tl">
                    <a:srgbClr val="000000">
                      <a:alpha val="43137"/>
                    </a:srgbClr>
                  </a:outerShdw>
                </a:effectLst>
              </a:rPr>
              <a:t> 17, 22-34</a:t>
            </a:r>
            <a:br>
              <a:rPr lang="fr-FR" dirty="0"/>
            </a:b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3817" y="2486441"/>
            <a:ext cx="2820229" cy="37800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268767" y="2930250"/>
            <a:ext cx="5513772" cy="2062103"/>
          </a:xfrm>
          <a:prstGeom prst="rect">
            <a:avLst/>
          </a:prstGeom>
        </p:spPr>
        <p:txBody>
          <a:bodyPr wrap="square">
            <a:spAutoFit/>
          </a:bodyPr>
          <a:lstStyle/>
          <a:p>
            <a:pPr algn="ctr"/>
            <a:r>
              <a:rPr lang="fr-FR" sz="3200" dirty="0"/>
              <a:t>Sur quelles valeurs ou aspirations du monde moderne </a:t>
            </a:r>
          </a:p>
          <a:p>
            <a:pPr algn="ctr"/>
            <a:r>
              <a:rPr lang="fr-FR" sz="3200" dirty="0"/>
              <a:t>pouvons-nous nous appuyer pour présenter la foi chrétienne ?</a:t>
            </a:r>
          </a:p>
        </p:txBody>
      </p:sp>
    </p:spTree>
    <p:extLst>
      <p:ext uri="{BB962C8B-B14F-4D97-AF65-F5344CB8AC3E}">
        <p14:creationId xmlns:p14="http://schemas.microsoft.com/office/powerpoint/2010/main" val="2043087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4236" y="1091050"/>
            <a:ext cx="10103527" cy="1303867"/>
          </a:xfrm>
          <a:solidFill>
            <a:schemeClr val="bg1">
              <a:lumMod val="95000"/>
            </a:schemeClr>
          </a:solidFill>
        </p:spPr>
        <p:txBody>
          <a:bodyPr>
            <a:noAutofit/>
          </a:bodyPr>
          <a:lstStyle/>
          <a:p>
            <a:br>
              <a:rPr lang="fr-FR" sz="3200" dirty="0"/>
            </a:br>
            <a:r>
              <a:rPr lang="fr-FR" sz="3200" b="1" dirty="0">
                <a:effectLst>
                  <a:outerShdw blurRad="38100" dist="38100" dir="2700000" algn="tl">
                    <a:srgbClr val="000000">
                      <a:alpha val="43137"/>
                    </a:srgbClr>
                  </a:outerShdw>
                </a:effectLst>
              </a:rPr>
              <a:t>L’annonce, </a:t>
            </a:r>
            <a:r>
              <a:rPr lang="fr-FR" sz="3200" dirty="0">
                <a:effectLst>
                  <a:outerShdw blurRad="38100" dist="38100" dir="2700000" algn="tl">
                    <a:srgbClr val="000000">
                      <a:alpha val="43137"/>
                    </a:srgbClr>
                  </a:outerShdw>
                </a:effectLst>
              </a:rPr>
              <a:t> Paul et les philosophes d’Athènes : </a:t>
            </a:r>
            <a:r>
              <a:rPr lang="fr-FR" sz="3200" dirty="0" err="1">
                <a:effectLst>
                  <a:outerShdw blurRad="38100" dist="38100" dir="2700000" algn="tl">
                    <a:srgbClr val="000000">
                      <a:alpha val="43137"/>
                    </a:srgbClr>
                  </a:outerShdw>
                </a:effectLst>
              </a:rPr>
              <a:t>Ac</a:t>
            </a:r>
            <a:r>
              <a:rPr lang="fr-FR" sz="3200" dirty="0">
                <a:effectLst>
                  <a:outerShdw blurRad="38100" dist="38100" dir="2700000" algn="tl">
                    <a:srgbClr val="000000">
                      <a:alpha val="43137"/>
                    </a:srgbClr>
                  </a:outerShdw>
                </a:effectLst>
              </a:rPr>
              <a:t> 17, 22-34</a:t>
            </a:r>
            <a:br>
              <a:rPr lang="fr-FR" sz="3200" dirty="0"/>
            </a:br>
            <a:endParaRPr lang="fr-FR" sz="3200" dirty="0"/>
          </a:p>
        </p:txBody>
      </p:sp>
      <p:sp>
        <p:nvSpPr>
          <p:cNvPr id="7" name="Rectangle 6">
            <a:extLst>
              <a:ext uri="{FF2B5EF4-FFF2-40B4-BE49-F238E27FC236}">
                <a16:creationId xmlns:a16="http://schemas.microsoft.com/office/drawing/2014/main" id="{4CE8C76E-8098-DF44-8267-9B9827CE8A23}"/>
              </a:ext>
            </a:extLst>
          </p:cNvPr>
          <p:cNvSpPr/>
          <p:nvPr/>
        </p:nvSpPr>
        <p:spPr>
          <a:xfrm>
            <a:off x="1308927" y="4463084"/>
            <a:ext cx="9574143" cy="830997"/>
          </a:xfrm>
          <a:prstGeom prst="rect">
            <a:avLst/>
          </a:prstGeom>
        </p:spPr>
        <p:txBody>
          <a:bodyPr wrap="square">
            <a:spAutoFit/>
          </a:bodyPr>
          <a:lstStyle/>
          <a:p>
            <a:pPr algn="just"/>
            <a:r>
              <a:rPr lang="fr-FR" sz="2400" b="1" dirty="0">
                <a:solidFill>
                  <a:srgbClr val="000000"/>
                </a:solidFill>
              </a:rPr>
              <a:t>« Paul ne regarde pas Athènes et le monde païen avec hostilité, mais avec le regard de la foi. » </a:t>
            </a:r>
            <a:r>
              <a:rPr lang="fr-FR" sz="2400" dirty="0">
                <a:solidFill>
                  <a:srgbClr val="000000"/>
                </a:solidFill>
              </a:rPr>
              <a:t>(Pape François, Audience générale 06/11/19)</a:t>
            </a:r>
            <a:endParaRPr lang="fr-FR" sz="2400" dirty="0">
              <a:solidFill>
                <a:srgbClr val="000000"/>
              </a:solidFill>
              <a:effectLst/>
            </a:endParaRPr>
          </a:p>
        </p:txBody>
      </p:sp>
      <p:sp>
        <p:nvSpPr>
          <p:cNvPr id="8" name="Rectangle 7">
            <a:extLst>
              <a:ext uri="{FF2B5EF4-FFF2-40B4-BE49-F238E27FC236}">
                <a16:creationId xmlns:a16="http://schemas.microsoft.com/office/drawing/2014/main" id="{8E643F8C-86AA-3843-AABC-9B690F1FE0BA}"/>
              </a:ext>
            </a:extLst>
          </p:cNvPr>
          <p:cNvSpPr/>
          <p:nvPr/>
        </p:nvSpPr>
        <p:spPr>
          <a:xfrm>
            <a:off x="1044237" y="2967335"/>
            <a:ext cx="10103526" cy="646331"/>
          </a:xfrm>
          <a:prstGeom prst="rect">
            <a:avLst/>
          </a:prstGeom>
        </p:spPr>
        <p:txBody>
          <a:bodyPr wrap="square">
            <a:spAutoFit/>
          </a:bodyPr>
          <a:lstStyle/>
          <a:p>
            <a:r>
              <a:rPr lang="fr-FR" dirty="0">
                <a:latin typeface="Gentium Basic"/>
              </a:rPr>
              <a:t>Le Dieu qui a fait le monde et tout ce qu’il contient, lui qui est Seigneur du ciel et de la terre, n’habite pas des sanctuaires faits de main d’homme (17, 24)</a:t>
            </a:r>
            <a:endParaRPr lang="fr-FR" b="0" i="0" dirty="0">
              <a:effectLst/>
            </a:endParaRPr>
          </a:p>
        </p:txBody>
      </p:sp>
    </p:spTree>
    <p:extLst>
      <p:ext uri="{BB962C8B-B14F-4D97-AF65-F5344CB8AC3E}">
        <p14:creationId xmlns:p14="http://schemas.microsoft.com/office/powerpoint/2010/main" val="3993058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216" y="1115550"/>
            <a:ext cx="10259568" cy="4893647"/>
          </a:xfrm>
          <a:prstGeom prst="rect">
            <a:avLst/>
          </a:prstGeom>
        </p:spPr>
        <p:txBody>
          <a:bodyPr wrap="square">
            <a:spAutoFit/>
          </a:bodyPr>
          <a:lstStyle/>
          <a:p>
            <a:pPr algn="ctr"/>
            <a:r>
              <a:rPr lang="fr-FR" sz="2400" b="1" dirty="0">
                <a:cs typeface="Calibri Light" panose="020F0302020204030204" pitchFamily="34" charset="0"/>
              </a:rPr>
              <a:t>Là, alors que les disciples sont dispersés et en fuite, ils commencent à annoncer l’Evangile, même s’ils sont seuls, sans les Apôtres demeurés à Jérusalem. </a:t>
            </a:r>
          </a:p>
          <a:p>
            <a:pPr algn="ctr"/>
            <a:r>
              <a:rPr lang="fr-FR" sz="2400" b="1" dirty="0">
                <a:cs typeface="Calibri Light" panose="020F0302020204030204" pitchFamily="34" charset="0"/>
              </a:rPr>
              <a:t>Ils sont baptisés et l’Esprit saint leur donne le courage apostolique. Là, on voit pour la première fois que le baptême est suffisant pour annoncer l’Evangile. </a:t>
            </a:r>
          </a:p>
          <a:p>
            <a:pPr algn="ctr"/>
            <a:r>
              <a:rPr lang="fr-FR" sz="2400" b="1" dirty="0">
                <a:cs typeface="Calibri Light" panose="020F0302020204030204" pitchFamily="34" charset="0"/>
              </a:rPr>
              <a:t>Voilà ce qu’est la mission. Elle est son œuvre. Il est inutile de s’agiter… les trouvailles et les stratagèmes ne servent à rien. </a:t>
            </a:r>
          </a:p>
          <a:p>
            <a:pPr algn="ctr"/>
            <a:r>
              <a:rPr lang="fr-FR" sz="2400" b="1" dirty="0">
                <a:cs typeface="Calibri Light" panose="020F0302020204030204" pitchFamily="34" charset="0"/>
              </a:rPr>
              <a:t>La seule chose nécessaire est de demander à refaire aujourd’hui l’expérience qui fait dire : </a:t>
            </a:r>
          </a:p>
          <a:p>
            <a:pPr algn="ctr"/>
            <a:r>
              <a:rPr lang="fr-FR" sz="2400" b="1" dirty="0">
                <a:cs typeface="Calibri Light" panose="020F0302020204030204" pitchFamily="34" charset="0"/>
              </a:rPr>
              <a:t>« </a:t>
            </a:r>
            <a:r>
              <a:rPr lang="fr-FR" sz="2400" b="1" i="1" dirty="0">
                <a:cs typeface="Calibri Light" panose="020F0302020204030204" pitchFamily="34" charset="0"/>
              </a:rPr>
              <a:t>l’Esprit saint et nous-mêmes avons décidé</a:t>
            </a:r>
            <a:r>
              <a:rPr lang="fr-FR" sz="2400" b="1" dirty="0">
                <a:cs typeface="Calibri Light" panose="020F0302020204030204" pitchFamily="34" charset="0"/>
              </a:rPr>
              <a:t>. »</a:t>
            </a:r>
          </a:p>
          <a:p>
            <a:pPr algn="ctr"/>
            <a:endParaRPr lang="fr-FR" sz="2400" dirty="0"/>
          </a:p>
          <a:p>
            <a:pPr algn="ctr"/>
            <a:r>
              <a:rPr lang="fr-FR" sz="2400" dirty="0"/>
              <a:t>Pape François, </a:t>
            </a:r>
            <a:r>
              <a:rPr lang="fr-FR" sz="2400" i="1" dirty="0"/>
              <a:t>Sans Jésus nous ne pouvons rien</a:t>
            </a:r>
            <a:endParaRPr lang="fr-FR" sz="2400" dirty="0"/>
          </a:p>
        </p:txBody>
      </p:sp>
    </p:spTree>
    <p:extLst>
      <p:ext uri="{BB962C8B-B14F-4D97-AF65-F5344CB8AC3E}">
        <p14:creationId xmlns:p14="http://schemas.microsoft.com/office/powerpoint/2010/main" val="3767743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3378" y="2451412"/>
            <a:ext cx="10324729" cy="1303867"/>
          </a:xfrm>
        </p:spPr>
        <p:txBody>
          <a:bodyPr>
            <a:noAutofit/>
          </a:bodyPr>
          <a:lstStyle/>
          <a:p>
            <a:br>
              <a:rPr lang="fr-FR" sz="4800" dirty="0"/>
            </a:br>
            <a:r>
              <a:rPr lang="fr-FR" sz="4800" b="1" dirty="0">
                <a:solidFill>
                  <a:schemeClr val="accent2"/>
                </a:solidFill>
              </a:rPr>
              <a:t>Laissons-les entrer dans la relecture de nos vies pour qu’ils nous questionnent.</a:t>
            </a:r>
            <a:br>
              <a:rPr lang="fr-FR" sz="4800" dirty="0"/>
            </a:br>
            <a:endParaRPr lang="fr-FR" sz="4800" dirty="0"/>
          </a:p>
        </p:txBody>
      </p:sp>
      <p:sp>
        <p:nvSpPr>
          <p:cNvPr id="3" name="Espace réservé du contenu 2"/>
          <p:cNvSpPr>
            <a:spLocks noGrp="1"/>
          </p:cNvSpPr>
          <p:nvPr>
            <p:ph idx="1"/>
          </p:nvPr>
        </p:nvSpPr>
        <p:spPr>
          <a:xfrm>
            <a:off x="843378" y="4804363"/>
            <a:ext cx="6441816" cy="1303867"/>
          </a:xfrm>
        </p:spPr>
        <p:txBody>
          <a:bodyPr>
            <a:normAutofit/>
          </a:bodyPr>
          <a:lstStyle/>
          <a:p>
            <a:pPr marL="0" indent="0" algn="ctr">
              <a:buNone/>
            </a:pPr>
            <a:r>
              <a:rPr lang="fr-FR" sz="1600" dirty="0"/>
              <a:t>Les membres de la commission méditation : </a:t>
            </a:r>
          </a:p>
          <a:p>
            <a:pPr marL="0" indent="0" algn="ctr">
              <a:buNone/>
            </a:pPr>
            <a:r>
              <a:rPr lang="fr-FR" sz="1600" dirty="0"/>
              <a:t>Anne (Bourges), Bernadette (Paris)  pour l’aumônerie, Bernard (Paris), Catherine notre bibliste, Fanny (Le Havre), François (Tours), François (Nîmes-Avignon), Gisèle  ( Vannes), Marie-Pierre notre déléguée, Yves (Nantes) </a:t>
            </a:r>
          </a:p>
          <a:p>
            <a:pPr marL="0" indent="0" algn="ctr">
              <a:buNone/>
            </a:pPr>
            <a:endParaRPr lang="fr-FR" sz="1600" dirty="0"/>
          </a:p>
          <a:p>
            <a:pPr marL="0" indent="0" algn="ctr">
              <a:buNone/>
            </a:pPr>
            <a:endParaRPr lang="fr-FR" sz="1600" dirty="0"/>
          </a:p>
          <a:p>
            <a:pPr marL="0" indent="0" algn="ctr">
              <a:buNone/>
            </a:pPr>
            <a:endParaRPr lang="fr-FR" sz="1600" dirty="0"/>
          </a:p>
          <a:p>
            <a:pPr algn="ctr"/>
            <a:endParaRPr lang="fr-FR" sz="1600" dirty="0"/>
          </a:p>
        </p:txBody>
      </p:sp>
      <p:sp>
        <p:nvSpPr>
          <p:cNvPr id="4" name="ZoneTexte 3"/>
          <p:cNvSpPr txBox="1"/>
          <p:nvPr/>
        </p:nvSpPr>
        <p:spPr>
          <a:xfrm rot="21162194">
            <a:off x="7491203" y="4097590"/>
            <a:ext cx="3702803" cy="2123658"/>
          </a:xfrm>
          <a:prstGeom prst="rect">
            <a:avLst/>
          </a:prstGeom>
          <a:noFill/>
        </p:spPr>
        <p:txBody>
          <a:bodyPr wrap="square" rtlCol="0">
            <a:spAutoFit/>
          </a:bodyPr>
          <a:lstStyle/>
          <a:p>
            <a:pPr algn="ctr"/>
            <a:r>
              <a:rPr lang="fr-FR" sz="4400" i="1" dirty="0"/>
              <a:t>Belle année de méditation avec les Actes des Apôtres</a:t>
            </a:r>
          </a:p>
        </p:txBody>
      </p:sp>
      <p:sp>
        <p:nvSpPr>
          <p:cNvPr id="5" name="ZoneTexte 4"/>
          <p:cNvSpPr txBox="1"/>
          <p:nvPr/>
        </p:nvSpPr>
        <p:spPr>
          <a:xfrm>
            <a:off x="1367160" y="1177992"/>
            <a:ext cx="9800947" cy="830997"/>
          </a:xfrm>
          <a:prstGeom prst="rect">
            <a:avLst/>
          </a:prstGeom>
          <a:noFill/>
        </p:spPr>
        <p:txBody>
          <a:bodyPr wrap="square" rtlCol="0">
            <a:spAutoFit/>
          </a:bodyPr>
          <a:lstStyle/>
          <a:p>
            <a:r>
              <a:rPr lang="fr-FR" sz="4800" dirty="0">
                <a:effectLst>
                  <a:outerShdw blurRad="38100" dist="38100" dir="2700000" algn="tl">
                    <a:srgbClr val="000000">
                      <a:alpha val="43137"/>
                    </a:srgbClr>
                  </a:outerShdw>
                </a:effectLst>
              </a:rPr>
              <a:t>Laissons-nous imprégner par ces textes </a:t>
            </a:r>
          </a:p>
        </p:txBody>
      </p:sp>
    </p:spTree>
    <p:extLst>
      <p:ext uri="{BB962C8B-B14F-4D97-AF65-F5344CB8AC3E}">
        <p14:creationId xmlns:p14="http://schemas.microsoft.com/office/powerpoint/2010/main" val="2684756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effectLst>
                  <a:outerShdw blurRad="38100" dist="38100" dir="2700000" algn="tl">
                    <a:srgbClr val="000000">
                      <a:alpha val="43137"/>
                    </a:srgbClr>
                  </a:outerShdw>
                </a:effectLst>
              </a:rPr>
              <a:t>Source iconographique</a:t>
            </a:r>
          </a:p>
        </p:txBody>
      </p:sp>
      <p:sp>
        <p:nvSpPr>
          <p:cNvPr id="3" name="Espace réservé du contenu 2"/>
          <p:cNvSpPr>
            <a:spLocks noGrp="1"/>
          </p:cNvSpPr>
          <p:nvPr>
            <p:ph idx="1"/>
          </p:nvPr>
        </p:nvSpPr>
        <p:spPr>
          <a:xfrm>
            <a:off x="1500327" y="2468155"/>
            <a:ext cx="9623394" cy="3318936"/>
          </a:xfrm>
        </p:spPr>
        <p:txBody>
          <a:bodyPr>
            <a:normAutofit fontScale="85000" lnSpcReduction="20000"/>
          </a:bodyPr>
          <a:lstStyle/>
          <a:p>
            <a:pPr>
              <a:buFont typeface="Courier New" panose="02070309020205020404" pitchFamily="49" charset="0"/>
              <a:buChar char="o"/>
            </a:pPr>
            <a:r>
              <a:rPr lang="fr-FR" dirty="0"/>
              <a:t>Diapositive 7 : </a:t>
            </a:r>
            <a:r>
              <a:rPr lang="fr-FR" dirty="0">
                <a:hlinkClick r:id="rId2"/>
              </a:rPr>
              <a:t>https://www.1jour1actu.com/info-animee/cest-quoi-la-solidarite</a:t>
            </a:r>
            <a:r>
              <a:rPr lang="fr-FR" dirty="0"/>
              <a:t> </a:t>
            </a:r>
          </a:p>
          <a:p>
            <a:pPr>
              <a:buFont typeface="Courier New" panose="02070309020205020404" pitchFamily="49" charset="0"/>
              <a:buChar char="o"/>
            </a:pPr>
            <a:r>
              <a:rPr lang="fr-FR" dirty="0"/>
              <a:t>Diapositive 13 : Giotto, La Pentecôte, chapelle des </a:t>
            </a:r>
            <a:r>
              <a:rPr lang="fr-FR" dirty="0" err="1"/>
              <a:t>Scrovegni</a:t>
            </a:r>
            <a:r>
              <a:rPr lang="fr-FR" dirty="0"/>
              <a:t>, Padoue (Italie) début du 14</a:t>
            </a:r>
            <a:r>
              <a:rPr lang="fr-FR" baseline="30000" dirty="0"/>
              <a:t>ème</a:t>
            </a:r>
            <a:r>
              <a:rPr lang="fr-FR" dirty="0"/>
              <a:t> siècle</a:t>
            </a:r>
          </a:p>
          <a:p>
            <a:pPr>
              <a:buFont typeface="Courier New" panose="02070309020205020404" pitchFamily="49" charset="0"/>
              <a:buChar char="o"/>
            </a:pPr>
            <a:r>
              <a:rPr lang="fr-FR" dirty="0"/>
              <a:t>Diapositive 16 : La lapidation d’Etienne par </a:t>
            </a:r>
            <a:r>
              <a:rPr lang="fr-FR" dirty="0" err="1"/>
              <a:t>Filotheos</a:t>
            </a:r>
            <a:r>
              <a:rPr lang="fr-FR" dirty="0"/>
              <a:t> </a:t>
            </a:r>
            <a:r>
              <a:rPr lang="fr-FR" dirty="0" err="1"/>
              <a:t>Skoufos</a:t>
            </a:r>
            <a:r>
              <a:rPr lang="fr-FR" dirty="0"/>
              <a:t> (Musée d'Art byzantin - Corfou)</a:t>
            </a:r>
          </a:p>
          <a:p>
            <a:pPr>
              <a:buFont typeface="Courier New" panose="02070309020205020404" pitchFamily="49" charset="0"/>
              <a:buChar char="o"/>
            </a:pPr>
            <a:r>
              <a:rPr lang="fr-FR" dirty="0"/>
              <a:t>Diapositive 22 : Karel Dujardin, 1663, </a:t>
            </a:r>
            <a:r>
              <a:rPr lang="fr-FR" dirty="0" err="1"/>
              <a:t>Rijksmuseum</a:t>
            </a:r>
            <a:r>
              <a:rPr lang="fr-FR" dirty="0"/>
              <a:t> : Saint Paul guérit l’infirme de </a:t>
            </a:r>
            <a:r>
              <a:rPr lang="fr-FR" dirty="0" err="1"/>
              <a:t>Lystres</a:t>
            </a:r>
            <a:endParaRPr lang="fr-FR" dirty="0"/>
          </a:p>
          <a:p>
            <a:pPr>
              <a:buFont typeface="Courier New" panose="02070309020205020404" pitchFamily="49" charset="0"/>
              <a:buChar char="o"/>
            </a:pPr>
            <a:r>
              <a:rPr lang="fr-FR" dirty="0"/>
              <a:t>Diapositive 27 : </a:t>
            </a:r>
            <a:r>
              <a:rPr lang="fr-FR" dirty="0">
                <a:hlinkClick r:id="rId3"/>
              </a:rPr>
              <a:t>http://www.evangile-et-peinture.org/</a:t>
            </a:r>
            <a:endParaRPr lang="fr-FR" dirty="0"/>
          </a:p>
          <a:p>
            <a:pPr>
              <a:buFont typeface="Courier New" panose="02070309020205020404" pitchFamily="49" charset="0"/>
              <a:buChar char="o"/>
            </a:pPr>
            <a:r>
              <a:rPr lang="fr-FR" dirty="0"/>
              <a:t>Diapositive 31 : Flickr, d’après un livre d’icônes grecques par Joshua</a:t>
            </a:r>
          </a:p>
          <a:p>
            <a:pPr>
              <a:buFont typeface="Courier New" panose="02070309020205020404" pitchFamily="49" charset="0"/>
              <a:buChar char="o"/>
            </a:pPr>
            <a:r>
              <a:rPr lang="fr-FR" dirty="0"/>
              <a:t>Diapositive 32 : Pape François, </a:t>
            </a:r>
            <a:r>
              <a:rPr lang="fr-FR" i="1" dirty="0"/>
              <a:t>Sans Jésus nous ne pouvons rien</a:t>
            </a:r>
            <a:r>
              <a:rPr lang="fr-FR" dirty="0"/>
              <a:t>, Bayard - 2020, p 29-30</a:t>
            </a:r>
            <a:endParaRPr lang="fr-FR" sz="3200" dirty="0"/>
          </a:p>
          <a:p>
            <a:endParaRPr lang="fr-FR" dirty="0"/>
          </a:p>
          <a:p>
            <a:endParaRPr lang="fr-FR" dirty="0"/>
          </a:p>
          <a:p>
            <a:endParaRPr lang="fr-FR" dirty="0"/>
          </a:p>
        </p:txBody>
      </p:sp>
    </p:spTree>
    <p:extLst>
      <p:ext uri="{BB962C8B-B14F-4D97-AF65-F5344CB8AC3E}">
        <p14:creationId xmlns:p14="http://schemas.microsoft.com/office/powerpoint/2010/main" val="399723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936806" y="2845744"/>
            <a:ext cx="4309366" cy="2862322"/>
          </a:xfrm>
          <a:prstGeom prst="rect">
            <a:avLst/>
          </a:prstGeom>
          <a:noFill/>
        </p:spPr>
        <p:txBody>
          <a:bodyPr wrap="square" rtlCol="0">
            <a:spAutoFit/>
          </a:bodyPr>
          <a:lstStyle/>
          <a:p>
            <a:pPr>
              <a:buClr>
                <a:schemeClr val="accent1"/>
              </a:buClr>
            </a:pPr>
            <a:r>
              <a:rPr lang="fr-FR" sz="3600" b="1" dirty="0"/>
              <a:t>1- La communauté</a:t>
            </a:r>
          </a:p>
          <a:p>
            <a:pPr>
              <a:buClr>
                <a:schemeClr val="accent1"/>
              </a:buClr>
            </a:pPr>
            <a:endParaRPr lang="fr-FR" sz="3600" b="1" dirty="0"/>
          </a:p>
          <a:p>
            <a:pPr>
              <a:buClr>
                <a:schemeClr val="accent1"/>
              </a:buClr>
            </a:pPr>
            <a:r>
              <a:rPr lang="fr-FR" sz="3600" b="1" dirty="0"/>
              <a:t>2- Le témoignage</a:t>
            </a:r>
          </a:p>
          <a:p>
            <a:pPr>
              <a:buClr>
                <a:schemeClr val="accent1"/>
              </a:buClr>
            </a:pPr>
            <a:endParaRPr lang="fr-FR" sz="3600" b="1" dirty="0"/>
          </a:p>
          <a:p>
            <a:pPr>
              <a:buClr>
                <a:schemeClr val="accent1"/>
              </a:buClr>
            </a:pPr>
            <a:r>
              <a:rPr lang="fr-FR" sz="3600" b="1" dirty="0"/>
              <a:t>3- L’annonce </a:t>
            </a:r>
          </a:p>
        </p:txBody>
      </p:sp>
      <p:sp>
        <p:nvSpPr>
          <p:cNvPr id="8" name="Titre 8">
            <a:extLst>
              <a:ext uri="{FF2B5EF4-FFF2-40B4-BE49-F238E27FC236}">
                <a16:creationId xmlns:a16="http://schemas.microsoft.com/office/drawing/2014/main" id="{2DA6CC04-3846-C446-A083-61673D608A0D}"/>
              </a:ext>
            </a:extLst>
          </p:cNvPr>
          <p:cNvSpPr>
            <a:spLocks noGrp="1"/>
          </p:cNvSpPr>
          <p:nvPr>
            <p:ph type="title"/>
          </p:nvPr>
        </p:nvSpPr>
        <p:spPr>
          <a:xfrm>
            <a:off x="801512" y="842158"/>
            <a:ext cx="10600266" cy="1582066"/>
          </a:xfrm>
        </p:spPr>
        <p:txBody>
          <a:bodyPr>
            <a:noAutofit/>
          </a:bodyPr>
          <a:lstStyle/>
          <a:p>
            <a:r>
              <a:rPr lang="fr-FR" sz="2600" b="1" dirty="0"/>
              <a:t>Le récit de l’historien Luc fait suite à son Évangile.</a:t>
            </a:r>
            <a:br>
              <a:rPr lang="fr-FR" sz="2600" b="1" dirty="0"/>
            </a:br>
            <a:r>
              <a:rPr lang="fr-FR" sz="2600" b="1" dirty="0"/>
              <a:t>Si 20 siècles nous séparent de ceux qui ont commencé cette histoire, les défis sont semblables et l’annonce de la Bonne Nouvelle reste d’actualité.</a:t>
            </a:r>
            <a:endParaRPr lang="fr-FR" sz="2600" dirty="0"/>
          </a:p>
        </p:txBody>
      </p:sp>
      <p:sp>
        <p:nvSpPr>
          <p:cNvPr id="9" name="ZoneTexte 8">
            <a:extLst>
              <a:ext uri="{FF2B5EF4-FFF2-40B4-BE49-F238E27FC236}">
                <a16:creationId xmlns:a16="http://schemas.microsoft.com/office/drawing/2014/main" id="{4CE30508-010D-1A4F-955E-6646FAAD8920}"/>
              </a:ext>
            </a:extLst>
          </p:cNvPr>
          <p:cNvSpPr txBox="1"/>
          <p:nvPr/>
        </p:nvSpPr>
        <p:spPr>
          <a:xfrm>
            <a:off x="1295401" y="3125972"/>
            <a:ext cx="4501895" cy="1815882"/>
          </a:xfrm>
          <a:prstGeom prst="rect">
            <a:avLst/>
          </a:prstGeom>
          <a:noFill/>
        </p:spPr>
        <p:txBody>
          <a:bodyPr wrap="square" rtlCol="0">
            <a:spAutoFit/>
          </a:bodyPr>
          <a:lstStyle/>
          <a:p>
            <a:r>
              <a:rPr lang="fr-FR" sz="2800" dirty="0"/>
              <a:t>Membres de l’Eglise et de la société, nos questionnements orientent la méditation selon 3 axes</a:t>
            </a:r>
          </a:p>
        </p:txBody>
      </p:sp>
    </p:spTree>
    <p:extLst>
      <p:ext uri="{BB962C8B-B14F-4D97-AF65-F5344CB8AC3E}">
        <p14:creationId xmlns:p14="http://schemas.microsoft.com/office/powerpoint/2010/main" val="312978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6786" y="516092"/>
            <a:ext cx="9998427" cy="1872000"/>
          </a:xfrm>
          <a:solidFill>
            <a:schemeClr val="accent5">
              <a:lumMod val="20000"/>
              <a:lumOff val="80000"/>
            </a:schemeClr>
          </a:solidFill>
        </p:spPr>
        <p:txBody>
          <a:bodyPr>
            <a:normAutofit/>
          </a:bodyPr>
          <a:lstStyle/>
          <a:p>
            <a:r>
              <a:rPr lang="fr-FR" sz="5300" b="1" dirty="0">
                <a:solidFill>
                  <a:schemeClr val="accent2">
                    <a:lumMod val="50000"/>
                  </a:schemeClr>
                </a:solidFill>
                <a:effectLst>
                  <a:outerShdw blurRad="38100" dist="38100" dir="2700000" algn="tl">
                    <a:srgbClr val="000000">
                      <a:alpha val="43137"/>
                    </a:srgbClr>
                  </a:outerShdw>
                </a:effectLst>
              </a:rPr>
              <a:t>La communauté </a:t>
            </a:r>
            <a:endParaRPr lang="fr-FR" dirty="0">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BFCC601B-C61D-1145-853B-67F0FA99650C}"/>
              </a:ext>
            </a:extLst>
          </p:cNvPr>
          <p:cNvSpPr txBox="1"/>
          <p:nvPr/>
        </p:nvSpPr>
        <p:spPr>
          <a:xfrm>
            <a:off x="724394" y="2518871"/>
            <a:ext cx="10818421" cy="3046988"/>
          </a:xfrm>
          <a:prstGeom prst="rect">
            <a:avLst/>
          </a:prstGeom>
          <a:noFill/>
        </p:spPr>
        <p:txBody>
          <a:bodyPr wrap="square" rtlCol="0">
            <a:spAutoFit/>
          </a:bodyPr>
          <a:lstStyle/>
          <a:p>
            <a:r>
              <a:rPr lang="fr-FR" sz="2400" dirty="0"/>
              <a:t>Nous découvrons une communauté assidue</a:t>
            </a:r>
          </a:p>
          <a:p>
            <a:pPr marL="342900" indent="-342900">
              <a:buFont typeface="Arial" panose="020B0604020202020204" pitchFamily="34" charset="0"/>
              <a:buChar char="•"/>
            </a:pPr>
            <a:r>
              <a:rPr lang="fr-FR" sz="2400" dirty="0"/>
              <a:t>regroupée autour des apôtres; où chacun s’insère à sa place; </a:t>
            </a:r>
          </a:p>
          <a:p>
            <a:pPr marL="342900" indent="-342900">
              <a:buFont typeface="Arial" panose="020B0604020202020204" pitchFamily="34" charset="0"/>
              <a:buChar char="•"/>
            </a:pPr>
            <a:r>
              <a:rPr lang="fr-FR" sz="2400" dirty="0"/>
              <a:t>à l’écoute de ses membres; qui prend des décisions, à l’image de l’institution des SEPT; </a:t>
            </a:r>
          </a:p>
          <a:p>
            <a:pPr marL="342900" indent="-342900">
              <a:buFont typeface="Arial" panose="020B0604020202020204" pitchFamily="34" charset="0"/>
              <a:buChar char="•"/>
            </a:pPr>
            <a:r>
              <a:rPr lang="fr-FR" sz="2400" dirty="0"/>
              <a:t>qui adapte et délègue, ce que nous relate le récit du différend avec la communauté d’Antioche.</a:t>
            </a:r>
          </a:p>
          <a:p>
            <a:r>
              <a:rPr lang="fr-FR" sz="2400" dirty="0"/>
              <a:t>Nous nous interrogerons donc sur no(s)</a:t>
            </a:r>
            <a:r>
              <a:rPr lang="fr-FR" sz="2400" dirty="0" err="1"/>
              <a:t>tre</a:t>
            </a:r>
            <a:r>
              <a:rPr lang="fr-FR" sz="2400" dirty="0"/>
              <a:t> communauté(s), notre place au sein de celle(s)-ci et sur la manière d’être pour faire Église; notamment par rapport à notre mouvement à travers ses propositions et ses actions.</a:t>
            </a:r>
          </a:p>
        </p:txBody>
      </p:sp>
    </p:spTree>
    <p:extLst>
      <p:ext uri="{BB962C8B-B14F-4D97-AF65-F5344CB8AC3E}">
        <p14:creationId xmlns:p14="http://schemas.microsoft.com/office/powerpoint/2010/main" val="172863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4917" y="522878"/>
            <a:ext cx="9685536" cy="1872000"/>
          </a:xfrm>
          <a:solidFill>
            <a:schemeClr val="accent5">
              <a:lumMod val="20000"/>
              <a:lumOff val="80000"/>
            </a:schemeClr>
          </a:solidFill>
        </p:spPr>
        <p:txBody>
          <a:bodyPr>
            <a:normAutofit fontScale="90000"/>
          </a:bodyPr>
          <a:lstStyle/>
          <a:p>
            <a:r>
              <a:rPr lang="fr-FR" sz="5300" b="1" dirty="0">
                <a:solidFill>
                  <a:schemeClr val="accent2">
                    <a:lumMod val="50000"/>
                  </a:schemeClr>
                </a:solidFill>
                <a:effectLst>
                  <a:outerShdw blurRad="38100" dist="38100" dir="2700000" algn="tl">
                    <a:srgbClr val="000000">
                      <a:alpha val="43137"/>
                    </a:srgbClr>
                  </a:outerShdw>
                </a:effectLst>
              </a:rPr>
              <a:t>La communauté </a:t>
            </a:r>
            <a:br>
              <a:rPr lang="fr-FR" dirty="0">
                <a:solidFill>
                  <a:schemeClr val="accent2">
                    <a:lumMod val="50000"/>
                  </a:schemeClr>
                </a:solidFill>
                <a:effectLst>
                  <a:outerShdw blurRad="38100" dist="38100" dir="2700000" algn="tl">
                    <a:srgbClr val="000000">
                      <a:alpha val="43137"/>
                    </a:srgbClr>
                  </a:outerShdw>
                </a:effectLst>
              </a:rPr>
            </a:br>
            <a:r>
              <a:rPr lang="fr-FR" dirty="0">
                <a:solidFill>
                  <a:schemeClr val="accent2">
                    <a:lumMod val="50000"/>
                  </a:schemeClr>
                </a:solidFill>
                <a:effectLst>
                  <a:outerShdw blurRad="38100" dist="38100" dir="2700000" algn="tl">
                    <a:srgbClr val="000000">
                      <a:alpha val="43137"/>
                    </a:srgbClr>
                  </a:outerShdw>
                </a:effectLst>
              </a:rPr>
              <a:t>L’âge d’or de la communauté </a:t>
            </a:r>
            <a:br>
              <a:rPr lang="fr-FR" dirty="0">
                <a:solidFill>
                  <a:schemeClr val="accent2">
                    <a:lumMod val="50000"/>
                  </a:schemeClr>
                </a:solidFill>
                <a:effectLst>
                  <a:outerShdw blurRad="38100" dist="38100" dir="2700000" algn="tl">
                    <a:srgbClr val="000000">
                      <a:alpha val="43137"/>
                    </a:srgbClr>
                  </a:outerShdw>
                </a:effectLst>
              </a:rPr>
            </a:br>
            <a:r>
              <a:rPr lang="fr-FR" dirty="0">
                <a:solidFill>
                  <a:schemeClr val="accent2">
                    <a:lumMod val="50000"/>
                  </a:schemeClr>
                </a:solidFill>
                <a:effectLst>
                  <a:outerShdw blurRad="38100" dist="38100" dir="2700000" algn="tl">
                    <a:srgbClr val="000000">
                      <a:alpha val="43137"/>
                    </a:srgbClr>
                  </a:outerShdw>
                </a:effectLst>
              </a:rPr>
              <a:t>travaillée par l’Esprit Saint : </a:t>
            </a:r>
            <a:r>
              <a:rPr lang="fr-FR" sz="3300" dirty="0" err="1">
                <a:solidFill>
                  <a:schemeClr val="accent2">
                    <a:lumMod val="50000"/>
                  </a:schemeClr>
                </a:solidFill>
                <a:effectLst>
                  <a:outerShdw blurRad="38100" dist="38100" dir="2700000" algn="tl">
                    <a:srgbClr val="000000">
                      <a:alpha val="43137"/>
                    </a:srgbClr>
                  </a:outerShdw>
                </a:effectLst>
              </a:rPr>
              <a:t>Ac</a:t>
            </a:r>
            <a:r>
              <a:rPr lang="fr-FR" sz="3300" dirty="0">
                <a:solidFill>
                  <a:schemeClr val="accent2">
                    <a:lumMod val="50000"/>
                  </a:schemeClr>
                </a:solidFill>
                <a:effectLst>
                  <a:outerShdw blurRad="38100" dist="38100" dir="2700000" algn="tl">
                    <a:srgbClr val="000000">
                      <a:alpha val="43137"/>
                    </a:srgbClr>
                  </a:outerShdw>
                </a:effectLst>
              </a:rPr>
              <a:t> 2, 42-47</a:t>
            </a:r>
            <a:endParaRPr lang="fr-FR" dirty="0">
              <a:effectLst>
                <a:outerShdw blurRad="38100" dist="38100" dir="2700000" algn="tl">
                  <a:srgbClr val="000000">
                    <a:alpha val="43137"/>
                  </a:srgbClr>
                </a:outerShdw>
              </a:effectLst>
            </a:endParaRPr>
          </a:p>
        </p:txBody>
      </p:sp>
      <p:pic>
        <p:nvPicPr>
          <p:cNvPr id="4" name="Picture 2" descr="Résultat de recherche d'images pour &quot;place Saint Pierre rome foule françois&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1" y="2690629"/>
            <a:ext cx="5911581" cy="331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563775" y="3435114"/>
            <a:ext cx="3799642" cy="1354217"/>
          </a:xfrm>
          <a:prstGeom prst="rect">
            <a:avLst/>
          </a:prstGeom>
          <a:noFill/>
        </p:spPr>
        <p:txBody>
          <a:bodyPr wrap="square" rtlCol="0">
            <a:spAutoFit/>
          </a:bodyPr>
          <a:lstStyle/>
          <a:p>
            <a:pPr algn="ctr"/>
            <a:r>
              <a:rPr lang="fr-FR" sz="3200" dirty="0">
                <a:solidFill>
                  <a:schemeClr val="tx1">
                    <a:lumMod val="85000"/>
                    <a:lumOff val="15000"/>
                  </a:schemeClr>
                </a:solidFill>
              </a:rPr>
              <a:t>Comment exprimer </a:t>
            </a:r>
          </a:p>
          <a:p>
            <a:pPr algn="ctr"/>
            <a:r>
              <a:rPr lang="fr-FR" sz="3200" dirty="0">
                <a:solidFill>
                  <a:schemeClr val="tx1">
                    <a:lumMod val="85000"/>
                    <a:lumOff val="15000"/>
                  </a:schemeClr>
                </a:solidFill>
              </a:rPr>
              <a:t>que je suis chrétien ?</a:t>
            </a:r>
          </a:p>
          <a:p>
            <a:endParaRPr lang="fr-FR" dirty="0"/>
          </a:p>
        </p:txBody>
      </p:sp>
    </p:spTree>
    <p:extLst>
      <p:ext uri="{BB962C8B-B14F-4D97-AF65-F5344CB8AC3E}">
        <p14:creationId xmlns:p14="http://schemas.microsoft.com/office/powerpoint/2010/main" val="120991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4917" y="522878"/>
            <a:ext cx="9685536" cy="1872000"/>
          </a:xfrm>
          <a:solidFill>
            <a:schemeClr val="accent5">
              <a:lumMod val="20000"/>
              <a:lumOff val="80000"/>
            </a:schemeClr>
          </a:solidFill>
        </p:spPr>
        <p:txBody>
          <a:bodyPr>
            <a:normAutofit/>
          </a:bodyPr>
          <a:lstStyle/>
          <a:p>
            <a:r>
              <a:rPr lang="fr-FR" sz="2800" b="1" dirty="0">
                <a:solidFill>
                  <a:schemeClr val="accent2">
                    <a:lumMod val="50000"/>
                  </a:schemeClr>
                </a:solidFill>
                <a:effectLst>
                  <a:outerShdw blurRad="38100" dist="38100" dir="2700000" algn="tl">
                    <a:srgbClr val="000000">
                      <a:alpha val="43137"/>
                    </a:srgbClr>
                  </a:outerShdw>
                </a:effectLst>
              </a:rPr>
              <a:t>La communauté </a:t>
            </a:r>
            <a:br>
              <a:rPr lang="fr-FR" sz="2800" dirty="0">
                <a:solidFill>
                  <a:schemeClr val="accent2">
                    <a:lumMod val="50000"/>
                  </a:schemeClr>
                </a:solidFill>
                <a:effectLst>
                  <a:outerShdw blurRad="38100" dist="38100" dir="2700000" algn="tl">
                    <a:srgbClr val="000000">
                      <a:alpha val="43137"/>
                    </a:srgbClr>
                  </a:outerShdw>
                </a:effectLst>
              </a:rPr>
            </a:br>
            <a:r>
              <a:rPr lang="fr-FR" sz="2800" dirty="0">
                <a:solidFill>
                  <a:schemeClr val="accent2">
                    <a:lumMod val="50000"/>
                  </a:schemeClr>
                </a:solidFill>
                <a:effectLst>
                  <a:outerShdw blurRad="38100" dist="38100" dir="2700000" algn="tl">
                    <a:srgbClr val="000000">
                      <a:alpha val="43137"/>
                    </a:srgbClr>
                  </a:outerShdw>
                </a:effectLst>
              </a:rPr>
              <a:t>L’âge d’or de la communauté travaillée par l’Esprit Saint </a:t>
            </a:r>
            <a:br>
              <a:rPr lang="fr-FR" sz="2800" dirty="0">
                <a:solidFill>
                  <a:schemeClr val="accent2">
                    <a:lumMod val="50000"/>
                  </a:schemeClr>
                </a:solidFill>
                <a:effectLst>
                  <a:outerShdw blurRad="38100" dist="38100" dir="2700000" algn="tl">
                    <a:srgbClr val="000000">
                      <a:alpha val="43137"/>
                    </a:srgbClr>
                  </a:outerShdw>
                </a:effectLst>
              </a:rPr>
            </a:br>
            <a:r>
              <a:rPr lang="fr-FR" sz="2800" dirty="0" err="1">
                <a:solidFill>
                  <a:schemeClr val="accent2">
                    <a:lumMod val="50000"/>
                  </a:schemeClr>
                </a:solidFill>
                <a:effectLst>
                  <a:outerShdw blurRad="38100" dist="38100" dir="2700000" algn="tl">
                    <a:srgbClr val="000000">
                      <a:alpha val="43137"/>
                    </a:srgbClr>
                  </a:outerShdw>
                </a:effectLst>
              </a:rPr>
              <a:t>Ac</a:t>
            </a:r>
            <a:r>
              <a:rPr lang="fr-FR" sz="2800" dirty="0">
                <a:solidFill>
                  <a:schemeClr val="accent2">
                    <a:lumMod val="50000"/>
                  </a:schemeClr>
                </a:solidFill>
                <a:effectLst>
                  <a:outerShdw blurRad="38100" dist="38100" dir="2700000" algn="tl">
                    <a:srgbClr val="000000">
                      <a:alpha val="43137"/>
                    </a:srgbClr>
                  </a:outerShdw>
                </a:effectLst>
              </a:rPr>
              <a:t> 2, 42-47</a:t>
            </a:r>
            <a:endParaRPr lang="fr-FR" sz="2800"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A8D9210E-7C89-B54F-9C1E-51C29EAB15AC}"/>
              </a:ext>
            </a:extLst>
          </p:cNvPr>
          <p:cNvSpPr/>
          <p:nvPr/>
        </p:nvSpPr>
        <p:spPr>
          <a:xfrm>
            <a:off x="1890876" y="3753972"/>
            <a:ext cx="8410247" cy="1569660"/>
          </a:xfrm>
          <a:prstGeom prst="rect">
            <a:avLst/>
          </a:prstGeom>
        </p:spPr>
        <p:txBody>
          <a:bodyPr wrap="square">
            <a:spAutoFit/>
          </a:bodyPr>
          <a:lstStyle/>
          <a:p>
            <a:pPr algn="just"/>
            <a:r>
              <a:rPr lang="fr-FR" sz="2400" b="1" dirty="0">
                <a:solidFill>
                  <a:srgbClr val="000000"/>
                </a:solidFill>
              </a:rPr>
              <a:t>Et cette fraternité, précisément parce qu’elle choisit la voie de la communion et de l’attention aux pauvres, cette fraternité qu’est l’Eglise peut vivre une vie liturgique vraie et authentique.  </a:t>
            </a:r>
            <a:r>
              <a:rPr lang="fr-FR" sz="2400" i="1" dirty="0">
                <a:solidFill>
                  <a:srgbClr val="000000"/>
                </a:solidFill>
              </a:rPr>
              <a:t>(Pape François, Audience du 26 juin 2019)</a:t>
            </a:r>
            <a:endParaRPr lang="fr-FR" sz="2400" i="1" dirty="0">
              <a:solidFill>
                <a:srgbClr val="000000"/>
              </a:solidFill>
              <a:effectLst/>
            </a:endParaRPr>
          </a:p>
        </p:txBody>
      </p:sp>
      <p:sp>
        <p:nvSpPr>
          <p:cNvPr id="7" name="Rectangle 6">
            <a:extLst>
              <a:ext uri="{FF2B5EF4-FFF2-40B4-BE49-F238E27FC236}">
                <a16:creationId xmlns:a16="http://schemas.microsoft.com/office/drawing/2014/main" id="{DD90BCA5-02AD-5546-859D-B465A43E447F}"/>
              </a:ext>
            </a:extLst>
          </p:cNvPr>
          <p:cNvSpPr/>
          <p:nvPr/>
        </p:nvSpPr>
        <p:spPr>
          <a:xfrm>
            <a:off x="1384917" y="2746572"/>
            <a:ext cx="9685536" cy="369332"/>
          </a:xfrm>
          <a:prstGeom prst="rect">
            <a:avLst/>
          </a:prstGeom>
        </p:spPr>
        <p:txBody>
          <a:bodyPr wrap="square">
            <a:spAutoFit/>
          </a:bodyPr>
          <a:lstStyle/>
          <a:p>
            <a:pPr algn="ctr"/>
            <a:r>
              <a:rPr lang="fr-FR" dirty="0">
                <a:latin typeface="Gentium Basic"/>
              </a:rPr>
              <a:t>Ils étaient assidus à l’enseignement des Apôtres et à la communion fraternelle (2,42)</a:t>
            </a:r>
            <a:endParaRPr lang="fr-FR" b="0" i="0" dirty="0">
              <a:effectLst/>
            </a:endParaRPr>
          </a:p>
        </p:txBody>
      </p:sp>
    </p:spTree>
    <p:extLst>
      <p:ext uri="{BB962C8B-B14F-4D97-AF65-F5344CB8AC3E}">
        <p14:creationId xmlns:p14="http://schemas.microsoft.com/office/powerpoint/2010/main" val="414370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6422" y="1084707"/>
            <a:ext cx="9601196" cy="1224000"/>
          </a:xfrm>
          <a:solidFill>
            <a:schemeClr val="accent5">
              <a:lumMod val="20000"/>
              <a:lumOff val="80000"/>
            </a:schemeClr>
          </a:solidFill>
        </p:spPr>
        <p:txBody>
          <a:bodyPr>
            <a:normAutofit fontScale="90000"/>
          </a:bodyPr>
          <a:lstStyle/>
          <a:p>
            <a:br>
              <a:rPr lang="fr-FR" sz="5300" dirty="0">
                <a:effectLst>
                  <a:outerShdw blurRad="38100" dist="38100" dir="2700000" algn="tl">
                    <a:srgbClr val="000000">
                      <a:alpha val="43137"/>
                    </a:srgbClr>
                  </a:outerShdw>
                </a:effectLst>
              </a:rPr>
            </a:br>
            <a:r>
              <a:rPr lang="fr-FR" sz="5300" b="1" dirty="0">
                <a:effectLst>
                  <a:outerShdw blurRad="38100" dist="38100" dir="2700000" algn="tl">
                    <a:srgbClr val="000000">
                      <a:alpha val="43137"/>
                    </a:srgbClr>
                  </a:outerShdw>
                </a:effectLst>
              </a:rPr>
              <a:t>La communauté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Crise interne : </a:t>
            </a:r>
            <a:r>
              <a:rPr lang="fr-FR" dirty="0" err="1">
                <a:effectLst>
                  <a:outerShdw blurRad="38100" dist="38100" dir="2700000" algn="tl">
                    <a:srgbClr val="000000">
                      <a:alpha val="43137"/>
                    </a:srgbClr>
                  </a:outerShdw>
                </a:effectLst>
              </a:rPr>
              <a:t>Ac</a:t>
            </a:r>
            <a:r>
              <a:rPr lang="fr-FR" dirty="0">
                <a:effectLst>
                  <a:outerShdw blurRad="38100" dist="38100" dir="2700000" algn="tl">
                    <a:srgbClr val="000000">
                      <a:alpha val="43137"/>
                    </a:srgbClr>
                  </a:outerShdw>
                </a:effectLst>
              </a:rPr>
              <a:t> 6, 1-7</a:t>
            </a:r>
            <a:br>
              <a:rPr lang="fr-FR" sz="6600" dirty="0">
                <a:solidFill>
                  <a:schemeClr val="accent2">
                    <a:lumMod val="50000"/>
                  </a:schemeClr>
                </a:solidFill>
              </a:rPr>
            </a:br>
            <a:endParaRPr lang="fr-FR" dirty="0"/>
          </a:p>
        </p:txBody>
      </p:sp>
      <p:sp>
        <p:nvSpPr>
          <p:cNvPr id="6" name="ZoneTexte 5"/>
          <p:cNvSpPr txBox="1"/>
          <p:nvPr/>
        </p:nvSpPr>
        <p:spPr>
          <a:xfrm>
            <a:off x="4424932" y="2981149"/>
            <a:ext cx="4168652" cy="1846659"/>
          </a:xfrm>
          <a:prstGeom prst="rect">
            <a:avLst/>
          </a:prstGeom>
          <a:noFill/>
        </p:spPr>
        <p:txBody>
          <a:bodyPr wrap="square" rtlCol="0">
            <a:spAutoFit/>
          </a:bodyPr>
          <a:lstStyle/>
          <a:p>
            <a:pPr algn="ctr"/>
            <a:r>
              <a:rPr lang="fr-FR" sz="3200" dirty="0">
                <a:solidFill>
                  <a:schemeClr val="tx1">
                    <a:lumMod val="85000"/>
                    <a:lumOff val="15000"/>
                  </a:schemeClr>
                </a:solidFill>
              </a:rPr>
              <a:t>Dans nos discernements, quel rôle accordons-nous à l’Esprit-Saint ?</a:t>
            </a:r>
          </a:p>
          <a:p>
            <a:endParaRPr lang="fr-FR" dirty="0"/>
          </a:p>
        </p:txBody>
      </p:sp>
      <p:pic>
        <p:nvPicPr>
          <p:cNvPr id="8" name="Espace réservé du conten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5596" y="2214094"/>
            <a:ext cx="3632479" cy="3204000"/>
          </a:xfr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490" y="3057349"/>
            <a:ext cx="3024000" cy="3024000"/>
          </a:xfrm>
          <a:prstGeom prst="rect">
            <a:avLst/>
          </a:prstGeom>
        </p:spPr>
      </p:pic>
    </p:spTree>
    <p:extLst>
      <p:ext uri="{BB962C8B-B14F-4D97-AF65-F5344CB8AC3E}">
        <p14:creationId xmlns:p14="http://schemas.microsoft.com/office/powerpoint/2010/main" val="209018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6422" y="1084707"/>
            <a:ext cx="9601196" cy="1224000"/>
          </a:xfrm>
          <a:solidFill>
            <a:schemeClr val="accent5">
              <a:lumMod val="20000"/>
              <a:lumOff val="80000"/>
            </a:schemeClr>
          </a:solidFill>
        </p:spPr>
        <p:txBody>
          <a:bodyPr>
            <a:normAutofit fontScale="90000"/>
          </a:bodyPr>
          <a:lstStyle/>
          <a:p>
            <a:br>
              <a:rPr lang="fr-FR" sz="5300" dirty="0">
                <a:effectLst>
                  <a:outerShdw blurRad="38100" dist="38100" dir="2700000" algn="tl">
                    <a:srgbClr val="000000">
                      <a:alpha val="43137"/>
                    </a:srgbClr>
                  </a:outerShdw>
                </a:effectLst>
              </a:rPr>
            </a:br>
            <a:r>
              <a:rPr lang="fr-FR" sz="3600" b="1" dirty="0">
                <a:effectLst>
                  <a:outerShdw blurRad="38100" dist="38100" dir="2700000" algn="tl">
                    <a:srgbClr val="000000">
                      <a:alpha val="43137"/>
                    </a:srgbClr>
                  </a:outerShdw>
                </a:effectLst>
              </a:rPr>
              <a:t>La communauté , </a:t>
            </a:r>
            <a:r>
              <a:rPr lang="fr-FR" sz="3600" dirty="0">
                <a:effectLst>
                  <a:outerShdw blurRad="38100" dist="38100" dir="2700000" algn="tl">
                    <a:srgbClr val="000000">
                      <a:alpha val="43137"/>
                    </a:srgbClr>
                  </a:outerShdw>
                </a:effectLst>
              </a:rPr>
              <a:t> Crise interne : </a:t>
            </a:r>
            <a:r>
              <a:rPr lang="fr-FR" sz="3600" dirty="0" err="1">
                <a:effectLst>
                  <a:outerShdw blurRad="38100" dist="38100" dir="2700000" algn="tl">
                    <a:srgbClr val="000000">
                      <a:alpha val="43137"/>
                    </a:srgbClr>
                  </a:outerShdw>
                </a:effectLst>
              </a:rPr>
              <a:t>Ac</a:t>
            </a:r>
            <a:r>
              <a:rPr lang="fr-FR" sz="3600" dirty="0">
                <a:effectLst>
                  <a:outerShdw blurRad="38100" dist="38100" dir="2700000" algn="tl">
                    <a:srgbClr val="000000">
                      <a:alpha val="43137"/>
                    </a:srgbClr>
                  </a:outerShdw>
                </a:effectLst>
              </a:rPr>
              <a:t> 6, 1-7</a:t>
            </a:r>
            <a:br>
              <a:rPr lang="fr-FR" sz="6600" dirty="0">
                <a:solidFill>
                  <a:schemeClr val="accent2">
                    <a:lumMod val="50000"/>
                  </a:schemeClr>
                </a:solidFill>
              </a:rPr>
            </a:br>
            <a:endParaRPr lang="fr-FR" dirty="0"/>
          </a:p>
        </p:txBody>
      </p:sp>
      <p:sp>
        <p:nvSpPr>
          <p:cNvPr id="5" name="Rectangle 4">
            <a:extLst>
              <a:ext uri="{FF2B5EF4-FFF2-40B4-BE49-F238E27FC236}">
                <a16:creationId xmlns:a16="http://schemas.microsoft.com/office/drawing/2014/main" id="{4D479834-9CC8-4841-A359-60904891E8A6}"/>
              </a:ext>
            </a:extLst>
          </p:cNvPr>
          <p:cNvSpPr/>
          <p:nvPr/>
        </p:nvSpPr>
        <p:spPr>
          <a:xfrm>
            <a:off x="1295402" y="3440875"/>
            <a:ext cx="9601195" cy="2308324"/>
          </a:xfrm>
          <a:prstGeom prst="rect">
            <a:avLst/>
          </a:prstGeom>
        </p:spPr>
        <p:txBody>
          <a:bodyPr wrap="square">
            <a:spAutoFit/>
          </a:bodyPr>
          <a:lstStyle/>
          <a:p>
            <a:pPr algn="just"/>
            <a:r>
              <a:rPr lang="fr-FR" sz="2400" b="1" dirty="0">
                <a:solidFill>
                  <a:srgbClr val="000000"/>
                </a:solidFill>
              </a:rPr>
              <a:t>Les apôtres sont toujours plus conscients que leur vocation principale est la prière et la prédication de la Parole de Dieu: prier et annoncer l’Evangile; et ils résolvent la question en instituant un noyau de «sept hommes de bonne réputation, remplis de l’Esprit et de sagesse» (</a:t>
            </a:r>
            <a:r>
              <a:rPr lang="fr-FR" sz="2400" b="1" dirty="0" err="1">
                <a:solidFill>
                  <a:srgbClr val="000000"/>
                </a:solidFill>
              </a:rPr>
              <a:t>Ac</a:t>
            </a:r>
            <a:r>
              <a:rPr lang="fr-FR" sz="2400" b="1" dirty="0">
                <a:solidFill>
                  <a:srgbClr val="000000"/>
                </a:solidFill>
              </a:rPr>
              <a:t> 6, 3), qui, après avoir reçu l’imposition des mains, s’occuperont du service aux tables. </a:t>
            </a:r>
            <a:r>
              <a:rPr lang="fr-FR" sz="2400" dirty="0">
                <a:solidFill>
                  <a:srgbClr val="000000"/>
                </a:solidFill>
              </a:rPr>
              <a:t>(Pape François, Audience du 25  septembre 2019)</a:t>
            </a:r>
            <a:endParaRPr lang="fr-FR" sz="2400" dirty="0">
              <a:solidFill>
                <a:srgbClr val="000000"/>
              </a:solidFill>
              <a:effectLst/>
            </a:endParaRPr>
          </a:p>
        </p:txBody>
      </p:sp>
      <p:sp>
        <p:nvSpPr>
          <p:cNvPr id="7" name="Rectangle 6">
            <a:extLst>
              <a:ext uri="{FF2B5EF4-FFF2-40B4-BE49-F238E27FC236}">
                <a16:creationId xmlns:a16="http://schemas.microsoft.com/office/drawing/2014/main" id="{C78AE799-77CB-2A45-B1F8-8763DE174196}"/>
              </a:ext>
            </a:extLst>
          </p:cNvPr>
          <p:cNvSpPr/>
          <p:nvPr/>
        </p:nvSpPr>
        <p:spPr>
          <a:xfrm>
            <a:off x="1366422" y="2667253"/>
            <a:ext cx="9601194" cy="369332"/>
          </a:xfrm>
          <a:prstGeom prst="rect">
            <a:avLst/>
          </a:prstGeom>
        </p:spPr>
        <p:txBody>
          <a:bodyPr wrap="square">
            <a:spAutoFit/>
          </a:bodyPr>
          <a:lstStyle/>
          <a:p>
            <a:pPr algn="ctr"/>
            <a:r>
              <a:rPr lang="fr-FR" dirty="0">
                <a:latin typeface="Gentium Basic"/>
              </a:rPr>
              <a:t>« Il n’est pas bon que nous délaissions la parole de Dieu pour servir aux tables... »(6, 2)</a:t>
            </a:r>
            <a:endParaRPr lang="fr-FR" b="0" i="0" dirty="0">
              <a:effectLst/>
            </a:endParaRPr>
          </a:p>
        </p:txBody>
      </p:sp>
    </p:spTree>
    <p:extLst>
      <p:ext uri="{BB962C8B-B14F-4D97-AF65-F5344CB8AC3E}">
        <p14:creationId xmlns:p14="http://schemas.microsoft.com/office/powerpoint/2010/main" val="40679617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230</TotalTime>
  <Words>2505</Words>
  <Application>Microsoft Macintosh PowerPoint</Application>
  <PresentationFormat>Grand écran</PresentationFormat>
  <Paragraphs>160</Paragraphs>
  <Slides>34</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Calibri</vt:lpstr>
      <vt:lpstr>Courier New</vt:lpstr>
      <vt:lpstr>Garamond</vt:lpstr>
      <vt:lpstr>Gentium Basic</vt:lpstr>
      <vt:lpstr>Organique</vt:lpstr>
      <vt:lpstr>Méditation de la Parole de Dieu </vt:lpstr>
      <vt:lpstr>L’aujourd’hui de l’Eglise est bouleversé … et nous aussi !</vt:lpstr>
      <vt:lpstr>Comment témoigner, évangéliser ?</vt:lpstr>
      <vt:lpstr>Le récit de l’historien Luc fait suite à son Évangile. Si 20 siècles nous séparent de ceux qui ont commencé cette histoire, les défis sont semblables et l’annonce de la Bonne Nouvelle reste d’actualité.</vt:lpstr>
      <vt:lpstr>La communauté </vt:lpstr>
      <vt:lpstr>La communauté  L’âge d’or de la communauté  travaillée par l’Esprit Saint : Ac 2, 42-47</vt:lpstr>
      <vt:lpstr>La communauté  L’âge d’or de la communauté travaillée par l’Esprit Saint  Ac 2, 42-47</vt:lpstr>
      <vt:lpstr> La communauté   Crise interne : Ac 6, 1-7 </vt:lpstr>
      <vt:lpstr> La communauté ,  Crise interne : Ac 6, 1-7 </vt:lpstr>
      <vt:lpstr> La communauté  Concertation ecclésiale : Ac 15, 5-29 </vt:lpstr>
      <vt:lpstr> La communauté,  Concertation ecclésiale : Ac 15, 5-29 </vt:lpstr>
      <vt:lpstr>La communauté  Don de l’Esprit au Douze : Ac 2,1-11</vt:lpstr>
      <vt:lpstr>La communauté , Don de l’Esprit au Douze : Ac 2,1-11</vt:lpstr>
      <vt:lpstr> Le témoignage </vt:lpstr>
      <vt:lpstr> Le (contre-) témoignage le mensonge d’Ananias et Saphira (Ac 5,1-11) </vt:lpstr>
      <vt:lpstr> Le (contre-) témoignage, le mensonge d’Ananias et Saphira (Ac 5,1-11) </vt:lpstr>
      <vt:lpstr> Le témoignage La lapidation d’Etienne : Ac 7, 55 - 8, 5 </vt:lpstr>
      <vt:lpstr> Le témoignage, La lapidation d’Etienne : Ac 7, 55 - 8, 5 </vt:lpstr>
      <vt:lpstr> Le témoignage Pierre, l’ouverture du cœur : Ac 11,1-18 </vt:lpstr>
      <vt:lpstr> Le témoignage, Pierre, l’ouverture du cœur : Ac 11,1-18 </vt:lpstr>
      <vt:lpstr>Le témoignage Paul et Barnabé, la guérison de l’infirme de Lystre : Ac 14,8-18</vt:lpstr>
      <vt:lpstr>Le témoignage, Paul et Barnabé, la guérison de l’infirme de Lystre  Ac 14,8-18</vt:lpstr>
      <vt:lpstr> L’annonce </vt:lpstr>
      <vt:lpstr> L’annonce  Philippe et l’eunuque éthiopien : Ac 8, 26-40 </vt:lpstr>
      <vt:lpstr> L’annonce,  Philippe et l’eunuque éthiopien : Ac 8, 26-40 </vt:lpstr>
      <vt:lpstr>L’annonce   Discours de Paul à Antioche de Pisidie : Ac 13, 16-45</vt:lpstr>
      <vt:lpstr>L’annonce,   Discours de Paul à Antioche de Pisidie : Ac 13, 16-45</vt:lpstr>
      <vt:lpstr> L’annonce  Les adieux de Paul aux Anciens d’Ephèse : Ac 20, 17-38   </vt:lpstr>
      <vt:lpstr> L’annonce,  Les adieux de Paul aux Anciens d’Ephèse  Ac 20, 17-38   </vt:lpstr>
      <vt:lpstr> L’annonce  Paul et les philosophes d’Athènes : Ac 17, 22-34 </vt:lpstr>
      <vt:lpstr> L’annonce,  Paul et les philosophes d’Athènes : Ac 17, 22-34 </vt:lpstr>
      <vt:lpstr>Présentation PowerPoint</vt:lpstr>
      <vt:lpstr> Laissons-les entrer dans la relecture de nos vies pour qu’ils nous questionnent. </vt:lpstr>
      <vt:lpstr>Source iconographique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Méditation  Parole de Dieu</dc:title>
  <dc:creator>France delerue</dc:creator>
  <cp:lastModifiedBy>François DESMOULIERE</cp:lastModifiedBy>
  <cp:revision>126</cp:revision>
  <dcterms:created xsi:type="dcterms:W3CDTF">2020-03-21T10:37:26Z</dcterms:created>
  <dcterms:modified xsi:type="dcterms:W3CDTF">2020-05-14T07:43:27Z</dcterms:modified>
</cp:coreProperties>
</file>