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8" r:id="rId4"/>
    <p:sldId id="269" r:id="rId5"/>
    <p:sldId id="275" r:id="rId6"/>
    <p:sldId id="271" r:id="rId7"/>
    <p:sldId id="277" r:id="rId8"/>
    <p:sldId id="278" r:id="rId9"/>
    <p:sldId id="272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71A"/>
    <a:srgbClr val="98BF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7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32" y="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97FE70-1EA5-4AB1-8A11-8EC9167C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B72443-7D1D-450E-9B69-719AE6CB5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DC9692-EEDF-4B69-BA1B-BD200825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FC6781-FA15-4410-A0F3-9A333304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413295-8EA2-44BD-9092-D30BB2580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968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2AD94D-082A-4E67-8A1C-7EBC41383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C42BC55-655C-4A1D-B5A5-56ADA0F3E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2DC55A-6F14-488F-8C49-F25EC6466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AA3DD2-BF6E-4FE1-908F-E3A18A25B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83A10E-51EC-46BB-BEC8-CB8A8172F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605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F68FC54-519D-4B55-967C-9657CD0A7F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0F5204-F757-4DAE-AE16-7664376CC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866AA4-79A5-476F-AA91-C3DCF300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7E723D-2161-4EC3-A8B0-82F19002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432A1-AF6D-4D1D-AA51-FBE3C9B35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1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D65365-0326-49F3-9CDE-5D0626A37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E31D69-E84C-44F8-BCA0-455BE5B2B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818A6F-FDFB-4707-9E58-62EAD8890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B61BA0-7747-4CBF-B2A0-3D8703AED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A38F0B-D27E-4F4C-A4D4-58F1C2AE5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701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971BF6-9EE0-4B46-B16F-D9D8FE686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D77A06-E8A9-460D-8978-BE1AB2E08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99D308-CD58-4EC0-9FFF-A4D4FAEC4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9C7A13-9C38-4C3F-981D-4262993E1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092661-D5B5-4380-886E-22E579107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92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6E9BCA-4961-4E3B-A8C4-CE913C6E0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31ED30-2ABA-415D-B965-3716D7282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36CD06-B393-4E21-BE05-F9A4AD986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E229E4-9408-4917-8EC0-D07AD5B39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8D7A84-334A-48F9-B1D7-7C4088FC9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D78AC0-42F5-4895-B516-3DB5FD77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24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BC51D8-ECAD-4820-9867-26486DA8E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10BDEE-6CC6-48B6-B8E9-A69779771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46EEFF-516B-49CB-AE71-03648F0B5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48D344D-CF60-423C-B3F3-1C31D6808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069F0FD-A8EC-4413-A65B-BDC23CAA1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941D899-2F68-4816-BDB8-05DC3DC28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02797AC-9983-4A91-8D63-8E147C71D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F9E9B82-F343-4C4C-8A96-8D664FBBF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2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AFE1E7-33DA-461F-BFAD-A4E5C4BB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471090C-3A8A-431D-99A5-A82BC68AF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6F1F71-F462-4D94-AF0D-A29705087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0696F68-A905-4583-9C1A-87CF89949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862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632237C-7932-4F80-8CC1-E9CB56639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368A086-A11D-4F02-A712-CD6DB3372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497475B-F12C-43A5-8579-C406FB7F7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938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1442F5-8572-4D27-95E9-FCB3A5D99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B066EB-B47B-46E7-A759-DE89F31BA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40F803-21AC-454C-8D6B-62753DDCF2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22FD53-F5D2-4F7F-8F64-60EF01469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787B31-90BE-43CC-9C9C-334FEE66A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832EAD-7862-4C1D-9B02-BBB832367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75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DF871C-0D8C-4814-BAE7-C2E0D726D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E1753C3-FAEF-46A3-BB7D-886025A1E4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E4805B2-4D34-489B-9816-7BFE3F6A3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FAAAB36-62C5-4EB4-AC47-BBA7E81C9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6E223E2-BA95-4E67-A834-911193F7E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F035D6-73AC-4714-A5D5-314C1ED19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89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0E2EFA5-6D9D-4D44-B36C-54A195FF1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907462-C276-4311-969B-F0074335A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E08922-DE1C-430D-8B25-88729DE63A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6D81E-D923-4857-AFB9-0FD763A34150}" type="datetimeFigureOut">
              <a:rPr lang="fr-FR" smtClean="0"/>
              <a:pPr/>
              <a:t>10/03/2020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66F409-0039-43FB-AFA3-40A3BEE79D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2A0697-96F2-4D92-957C-40DBE911A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0172B-9151-4212-9789-B166C8F42A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902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6000" contrast="49000"/>
                    </a14:imgEffect>
                  </a14:imgLayer>
                </a14:imgProps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1182B67-7573-4717-8930-0845B78573F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44000">
                <a:schemeClr val="tx1">
                  <a:lumMod val="65000"/>
                  <a:lumOff val="35000"/>
                </a:schemeClr>
              </a:gs>
              <a:gs pos="73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CF39A2C-1D71-4FD5-8E41-AA2FA87E2E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501" y="2082018"/>
            <a:ext cx="4520997" cy="2693963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D7D5B15-E690-461B-9CF5-97C5FCD52F2D}"/>
              </a:ext>
            </a:extLst>
          </p:cNvPr>
          <p:cNvSpPr txBox="1"/>
          <p:nvPr/>
        </p:nvSpPr>
        <p:spPr>
          <a:xfrm>
            <a:off x="1074057" y="5196114"/>
            <a:ext cx="100729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COMMISSION ENQUÊTE</a:t>
            </a:r>
            <a:endParaRPr lang="fr-FR" dirty="0">
              <a:solidFill>
                <a:srgbClr val="98BF0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50856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6000" contrast="49000"/>
                    </a14:imgEffect>
                  </a14:imgLayer>
                </a14:imgProps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1182B67-7573-4717-8930-0845B78573F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44000">
                <a:schemeClr val="tx1">
                  <a:lumMod val="65000"/>
                  <a:lumOff val="35000"/>
                </a:schemeClr>
              </a:gs>
              <a:gs pos="73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CF39A2C-1D71-4FD5-8E41-AA2FA87E2E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86857" cy="1124337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D7D5B15-E690-461B-9CF5-97C5FCD52F2D}"/>
              </a:ext>
            </a:extLst>
          </p:cNvPr>
          <p:cNvSpPr txBox="1"/>
          <p:nvPr/>
        </p:nvSpPr>
        <p:spPr>
          <a:xfrm>
            <a:off x="1074057" y="1151539"/>
            <a:ext cx="100729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COMMISSION ENQUÊTE</a:t>
            </a:r>
            <a:endParaRPr lang="fr-FR" dirty="0">
              <a:solidFill>
                <a:srgbClr val="98BF0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DB71EEE-D539-431E-8AD7-A8CFCC380DF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444"/>
            <a:ext cx="1886857" cy="112433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0EBD629-EBA5-45D5-835B-125CF2335083}"/>
              </a:ext>
            </a:extLst>
          </p:cNvPr>
          <p:cNvSpPr txBox="1"/>
          <p:nvPr/>
        </p:nvSpPr>
        <p:spPr>
          <a:xfrm>
            <a:off x="3275466" y="3813636"/>
            <a:ext cx="5641068" cy="1569660"/>
          </a:xfrm>
          <a:prstGeom prst="rect">
            <a:avLst/>
          </a:prstGeom>
          <a:noFill/>
          <a:ln w="28575">
            <a:solidFill>
              <a:srgbClr val="88A71A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48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CHOIX DU THEME</a:t>
            </a:r>
          </a:p>
          <a:p>
            <a:pPr algn="ctr"/>
            <a:r>
              <a:rPr lang="fr-FR" sz="48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2020 - 2021</a:t>
            </a:r>
            <a:endParaRPr lang="fr-FR" sz="1200" dirty="0">
              <a:solidFill>
                <a:srgbClr val="98BF0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7050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6000" contrast="49000"/>
                    </a14:imgEffect>
                  </a14:imgLayer>
                </a14:imgProps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1182B67-7573-4717-8930-0845B78573F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44000">
                <a:schemeClr val="tx1">
                  <a:lumMod val="65000"/>
                  <a:lumOff val="35000"/>
                </a:schemeClr>
              </a:gs>
              <a:gs pos="73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CF39A2C-1D71-4FD5-8E41-AA2FA87E2E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86857" cy="1124337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D7D5B15-E690-461B-9CF5-97C5FCD52F2D}"/>
              </a:ext>
            </a:extLst>
          </p:cNvPr>
          <p:cNvSpPr txBox="1"/>
          <p:nvPr/>
        </p:nvSpPr>
        <p:spPr>
          <a:xfrm>
            <a:off x="1059543" y="2029818"/>
            <a:ext cx="100729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Oser la confiance</a:t>
            </a:r>
            <a:endParaRPr lang="fr-FR" dirty="0">
              <a:solidFill>
                <a:srgbClr val="98BF0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DB71EEE-D539-431E-8AD7-A8CFCC380DF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444"/>
            <a:ext cx="1886857" cy="1124337"/>
          </a:xfrm>
          <a:prstGeom prst="rect">
            <a:avLst/>
          </a:prstGeom>
        </p:spPr>
      </p:pic>
      <p:grpSp>
        <p:nvGrpSpPr>
          <p:cNvPr id="7" name="Groupe 6">
            <a:extLst>
              <a:ext uri="{FF2B5EF4-FFF2-40B4-BE49-F238E27FC236}">
                <a16:creationId xmlns:a16="http://schemas.microsoft.com/office/drawing/2014/main" id="{0E67D15A-EAEF-4381-BCC3-43CA69EF298A}"/>
              </a:ext>
            </a:extLst>
          </p:cNvPr>
          <p:cNvGrpSpPr/>
          <p:nvPr/>
        </p:nvGrpSpPr>
        <p:grpSpPr>
          <a:xfrm>
            <a:off x="1898428" y="4435739"/>
            <a:ext cx="1124337" cy="1124337"/>
            <a:chOff x="291548" y="1860092"/>
            <a:chExt cx="1124337" cy="1124337"/>
          </a:xfrm>
        </p:grpSpPr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CF4C2163-896F-4DF4-B744-DB88C168F4D3}"/>
                </a:ext>
              </a:extLst>
            </p:cNvPr>
            <p:cNvSpPr/>
            <p:nvPr/>
          </p:nvSpPr>
          <p:spPr>
            <a:xfrm>
              <a:off x="291548" y="1860092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C0E93321-5E79-4E14-AD0E-9BD223124180}"/>
                </a:ext>
              </a:extLst>
            </p:cNvPr>
            <p:cNvSpPr txBox="1"/>
            <p:nvPr/>
          </p:nvSpPr>
          <p:spPr>
            <a:xfrm>
              <a:off x="362646" y="2099094"/>
              <a:ext cx="9789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Fil</a:t>
              </a:r>
            </a:p>
            <a:p>
              <a:pPr algn="ctr"/>
              <a:r>
                <a:rPr lang="fr-FR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rouge</a:t>
              </a: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663D4532-0EBB-49F7-9225-DD03815A5EE6}"/>
              </a:ext>
            </a:extLst>
          </p:cNvPr>
          <p:cNvGrpSpPr/>
          <p:nvPr/>
        </p:nvGrpSpPr>
        <p:grpSpPr>
          <a:xfrm>
            <a:off x="5546977" y="4435739"/>
            <a:ext cx="1124337" cy="1124337"/>
            <a:chOff x="300696" y="3339153"/>
            <a:chExt cx="1124337" cy="1124337"/>
          </a:xfrm>
        </p:grpSpPr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BF7CAAF6-2E9C-4ACA-AA56-187D104DA81F}"/>
                </a:ext>
              </a:extLst>
            </p:cNvPr>
            <p:cNvSpPr/>
            <p:nvPr/>
          </p:nvSpPr>
          <p:spPr>
            <a:xfrm>
              <a:off x="300696" y="3339153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6B856960-AB00-49C9-BC4B-E9ADDED9F2BD}"/>
                </a:ext>
              </a:extLst>
            </p:cNvPr>
            <p:cNvSpPr txBox="1"/>
            <p:nvPr/>
          </p:nvSpPr>
          <p:spPr>
            <a:xfrm>
              <a:off x="300696" y="3716655"/>
              <a:ext cx="11243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Terrains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A4943BBE-ED18-4517-9930-9132381D2034}"/>
              </a:ext>
            </a:extLst>
          </p:cNvPr>
          <p:cNvGrpSpPr/>
          <p:nvPr/>
        </p:nvGrpSpPr>
        <p:grpSpPr>
          <a:xfrm>
            <a:off x="9195525" y="4435739"/>
            <a:ext cx="1143791" cy="1124337"/>
            <a:chOff x="270511" y="4818214"/>
            <a:chExt cx="1143791" cy="1124337"/>
          </a:xfrm>
        </p:grpSpPr>
        <p:sp>
          <p:nvSpPr>
            <p:cNvPr id="14" name="Ellipse 13">
              <a:extLst>
                <a:ext uri="{FF2B5EF4-FFF2-40B4-BE49-F238E27FC236}">
                  <a16:creationId xmlns:a16="http://schemas.microsoft.com/office/drawing/2014/main" id="{010F2CAB-5519-4889-BC28-2016CD5F9CFB}"/>
                </a:ext>
              </a:extLst>
            </p:cNvPr>
            <p:cNvSpPr/>
            <p:nvPr/>
          </p:nvSpPr>
          <p:spPr>
            <a:xfrm>
              <a:off x="289965" y="4818214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2847178C-24FC-4AC3-A2A7-C137ABDD9524}"/>
                </a:ext>
              </a:extLst>
            </p:cNvPr>
            <p:cNvSpPr txBox="1"/>
            <p:nvPr/>
          </p:nvSpPr>
          <p:spPr>
            <a:xfrm>
              <a:off x="270511" y="5195716"/>
              <a:ext cx="11243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Enjeux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76790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6000" contrast="49000"/>
                    </a14:imgEffect>
                  </a14:imgLayer>
                </a14:imgProps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1182B67-7573-4717-8930-0845B78573F8}"/>
              </a:ext>
            </a:extLst>
          </p:cNvPr>
          <p:cNvSpPr/>
          <p:nvPr/>
        </p:nvSpPr>
        <p:spPr>
          <a:xfrm>
            <a:off x="0" y="15619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44000">
                <a:schemeClr val="tx1">
                  <a:lumMod val="65000"/>
                  <a:lumOff val="35000"/>
                </a:schemeClr>
              </a:gs>
              <a:gs pos="73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CF39A2C-1D71-4FD5-8E41-AA2FA87E2E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86857" cy="1124337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D7D5B15-E690-461B-9CF5-97C5FCD52F2D}"/>
              </a:ext>
            </a:extLst>
          </p:cNvPr>
          <p:cNvSpPr txBox="1"/>
          <p:nvPr/>
        </p:nvSpPr>
        <p:spPr>
          <a:xfrm>
            <a:off x="2159473" y="15619"/>
            <a:ext cx="88133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Oser la confiance</a:t>
            </a:r>
            <a:endParaRPr lang="fr-FR" dirty="0">
              <a:solidFill>
                <a:srgbClr val="98BF0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DB71EEE-D539-431E-8AD7-A8CFCC380DF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444"/>
            <a:ext cx="1886857" cy="112433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0EBD629-EBA5-45D5-835B-125CF2335083}"/>
              </a:ext>
            </a:extLst>
          </p:cNvPr>
          <p:cNvSpPr txBox="1"/>
          <p:nvPr/>
        </p:nvSpPr>
        <p:spPr>
          <a:xfrm>
            <a:off x="4566463" y="-963276"/>
            <a:ext cx="2820534" cy="830997"/>
          </a:xfrm>
          <a:prstGeom prst="rect">
            <a:avLst/>
          </a:prstGeom>
          <a:noFill/>
          <a:ln w="28575">
            <a:solidFill>
              <a:srgbClr val="88A71A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48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THEME 1</a:t>
            </a:r>
            <a:endParaRPr lang="fr-FR" sz="1200" dirty="0">
              <a:solidFill>
                <a:srgbClr val="98BF0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D61CF6E9-E6D2-4B0E-B86F-ADE886CACB43}"/>
              </a:ext>
            </a:extLst>
          </p:cNvPr>
          <p:cNvGrpSpPr/>
          <p:nvPr/>
        </p:nvGrpSpPr>
        <p:grpSpPr>
          <a:xfrm>
            <a:off x="291548" y="1477618"/>
            <a:ext cx="1722782" cy="1722782"/>
            <a:chOff x="291548" y="1860092"/>
            <a:chExt cx="1124337" cy="1124337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79B71F1E-625B-4D55-9A32-017CCF6A2882}"/>
                </a:ext>
              </a:extLst>
            </p:cNvPr>
            <p:cNvSpPr/>
            <p:nvPr/>
          </p:nvSpPr>
          <p:spPr>
            <a:xfrm>
              <a:off x="291548" y="1860092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A99D24E7-CF9C-48D5-9D73-CA5E5526BA28}"/>
                </a:ext>
              </a:extLst>
            </p:cNvPr>
            <p:cNvSpPr txBox="1"/>
            <p:nvPr/>
          </p:nvSpPr>
          <p:spPr>
            <a:xfrm>
              <a:off x="362646" y="2099094"/>
              <a:ext cx="978974" cy="542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Fil</a:t>
              </a:r>
            </a:p>
            <a:p>
              <a:pPr algn="ctr"/>
              <a:r>
                <a:rPr lang="fr-FR" sz="24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rouge</a:t>
              </a: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1EC1BFFA-80C6-4692-8ED4-E4085C6BC9B1}"/>
              </a:ext>
            </a:extLst>
          </p:cNvPr>
          <p:cNvGrpSpPr/>
          <p:nvPr/>
        </p:nvGrpSpPr>
        <p:grpSpPr>
          <a:xfrm>
            <a:off x="300696" y="3339153"/>
            <a:ext cx="1124337" cy="1124337"/>
            <a:chOff x="300696" y="3339153"/>
            <a:chExt cx="1124337" cy="1124337"/>
          </a:xfrm>
        </p:grpSpPr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3E1E9397-5CC5-461A-A94D-0FA984670B25}"/>
                </a:ext>
              </a:extLst>
            </p:cNvPr>
            <p:cNvSpPr/>
            <p:nvPr/>
          </p:nvSpPr>
          <p:spPr>
            <a:xfrm>
              <a:off x="300696" y="3339153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E026B35F-DD20-4364-801F-C907F249FEBA}"/>
                </a:ext>
              </a:extLst>
            </p:cNvPr>
            <p:cNvSpPr txBox="1"/>
            <p:nvPr/>
          </p:nvSpPr>
          <p:spPr>
            <a:xfrm>
              <a:off x="300696" y="3716655"/>
              <a:ext cx="11243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Terrains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05D1E0A3-B4A4-41E6-A5B0-2E256361CF47}"/>
              </a:ext>
            </a:extLst>
          </p:cNvPr>
          <p:cNvGrpSpPr/>
          <p:nvPr/>
        </p:nvGrpSpPr>
        <p:grpSpPr>
          <a:xfrm>
            <a:off x="270511" y="4818214"/>
            <a:ext cx="1143791" cy="1124337"/>
            <a:chOff x="270511" y="4818214"/>
            <a:chExt cx="1143791" cy="1124337"/>
          </a:xfrm>
        </p:grpSpPr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A38BE85C-B842-43C5-936A-F1FCA60ADF14}"/>
                </a:ext>
              </a:extLst>
            </p:cNvPr>
            <p:cNvSpPr/>
            <p:nvPr/>
          </p:nvSpPr>
          <p:spPr>
            <a:xfrm>
              <a:off x="289965" y="4818214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A10EE893-B6C6-43A5-9643-54BD3C46B9A6}"/>
                </a:ext>
              </a:extLst>
            </p:cNvPr>
            <p:cNvSpPr txBox="1"/>
            <p:nvPr/>
          </p:nvSpPr>
          <p:spPr>
            <a:xfrm>
              <a:off x="270511" y="5195716"/>
              <a:ext cx="11243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Enjeux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42838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 advTm="0">
        <p159:morph option="byObject"/>
      </p:transition>
    </mc:Choice>
    <mc:Fallback xmlns="">
      <p:transition spd="slow" advClick="0" advTm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6000" contrast="49000"/>
                    </a14:imgEffect>
                  </a14:imgLayer>
                </a14:imgProps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1182B67-7573-4717-8930-0845B78573F8}"/>
              </a:ext>
            </a:extLst>
          </p:cNvPr>
          <p:cNvSpPr/>
          <p:nvPr/>
        </p:nvSpPr>
        <p:spPr>
          <a:xfrm>
            <a:off x="0" y="15619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44000">
                <a:schemeClr val="tx1">
                  <a:lumMod val="65000"/>
                  <a:lumOff val="35000"/>
                </a:schemeClr>
              </a:gs>
              <a:gs pos="73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CF39A2C-1D71-4FD5-8E41-AA2FA87E2E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86857" cy="1124337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D7D5B15-E690-461B-9CF5-97C5FCD52F2D}"/>
              </a:ext>
            </a:extLst>
          </p:cNvPr>
          <p:cNvSpPr txBox="1"/>
          <p:nvPr/>
        </p:nvSpPr>
        <p:spPr>
          <a:xfrm>
            <a:off x="2159473" y="15619"/>
            <a:ext cx="88133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Oser la confiance</a:t>
            </a:r>
            <a:endParaRPr lang="fr-FR" dirty="0">
              <a:solidFill>
                <a:srgbClr val="98BF0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DB71EEE-D539-431E-8AD7-A8CFCC380DF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444"/>
            <a:ext cx="1886857" cy="1124337"/>
          </a:xfrm>
          <a:prstGeom prst="rect">
            <a:avLst/>
          </a:prstGeom>
        </p:spPr>
      </p:pic>
      <p:grpSp>
        <p:nvGrpSpPr>
          <p:cNvPr id="8" name="Groupe 7">
            <a:extLst>
              <a:ext uri="{FF2B5EF4-FFF2-40B4-BE49-F238E27FC236}">
                <a16:creationId xmlns:a16="http://schemas.microsoft.com/office/drawing/2014/main" id="{1EC1BFFA-80C6-4692-8ED4-E4085C6BC9B1}"/>
              </a:ext>
            </a:extLst>
          </p:cNvPr>
          <p:cNvGrpSpPr/>
          <p:nvPr/>
        </p:nvGrpSpPr>
        <p:grpSpPr>
          <a:xfrm>
            <a:off x="300696" y="3339153"/>
            <a:ext cx="1124337" cy="1124337"/>
            <a:chOff x="300696" y="3339153"/>
            <a:chExt cx="1124337" cy="1124337"/>
          </a:xfrm>
        </p:grpSpPr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3E1E9397-5CC5-461A-A94D-0FA984670B25}"/>
                </a:ext>
              </a:extLst>
            </p:cNvPr>
            <p:cNvSpPr/>
            <p:nvPr/>
          </p:nvSpPr>
          <p:spPr>
            <a:xfrm>
              <a:off x="300696" y="3339153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E026B35F-DD20-4364-801F-C907F249FEBA}"/>
                </a:ext>
              </a:extLst>
            </p:cNvPr>
            <p:cNvSpPr txBox="1"/>
            <p:nvPr/>
          </p:nvSpPr>
          <p:spPr>
            <a:xfrm>
              <a:off x="300696" y="3716655"/>
              <a:ext cx="11243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Terrains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05D1E0A3-B4A4-41E6-A5B0-2E256361CF47}"/>
              </a:ext>
            </a:extLst>
          </p:cNvPr>
          <p:cNvGrpSpPr/>
          <p:nvPr/>
        </p:nvGrpSpPr>
        <p:grpSpPr>
          <a:xfrm>
            <a:off x="270511" y="4818214"/>
            <a:ext cx="1143791" cy="1124337"/>
            <a:chOff x="270511" y="4818214"/>
            <a:chExt cx="1143791" cy="1124337"/>
          </a:xfrm>
        </p:grpSpPr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A38BE85C-B842-43C5-936A-F1FCA60ADF14}"/>
                </a:ext>
              </a:extLst>
            </p:cNvPr>
            <p:cNvSpPr/>
            <p:nvPr/>
          </p:nvSpPr>
          <p:spPr>
            <a:xfrm>
              <a:off x="289965" y="4818214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A10EE893-B6C6-43A5-9643-54BD3C46B9A6}"/>
                </a:ext>
              </a:extLst>
            </p:cNvPr>
            <p:cNvSpPr txBox="1"/>
            <p:nvPr/>
          </p:nvSpPr>
          <p:spPr>
            <a:xfrm>
              <a:off x="270511" y="5195716"/>
              <a:ext cx="11243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Enjeux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806F799E-82EE-43D8-AFF1-3EBB07647E8A}"/>
              </a:ext>
            </a:extLst>
          </p:cNvPr>
          <p:cNvSpPr/>
          <p:nvPr/>
        </p:nvSpPr>
        <p:spPr>
          <a:xfrm>
            <a:off x="3220279" y="2259331"/>
            <a:ext cx="693972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600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  <a:cs typeface="Mangal" panose="02040503050203030202" pitchFamily="18" charset="0"/>
              </a:rPr>
              <a:t>La confiance est à la base du vivre ensemble</a:t>
            </a:r>
            <a:endParaRPr lang="fr-FR" sz="2800" dirty="0">
              <a:solidFill>
                <a:schemeClr val="bg1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  <a:cs typeface="Mangal" panose="02040503050203030202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0228CAD-EC37-4DFD-9E1D-F5B1C555BA3F}"/>
              </a:ext>
            </a:extLst>
          </p:cNvPr>
          <p:cNvSpPr txBox="1"/>
          <p:nvPr/>
        </p:nvSpPr>
        <p:spPr>
          <a:xfrm>
            <a:off x="3220279" y="3070324"/>
            <a:ext cx="77525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Elle est incontournable pour pouvoir vivre en paix dans notre monde.</a:t>
            </a:r>
          </a:p>
          <a:p>
            <a:r>
              <a: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La crise des gilets jaunes de 2019 a révélé un fort déficit de confiance dans le fonctionnement démocratique de la société</a:t>
            </a:r>
          </a:p>
          <a:p>
            <a:r>
              <a: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La confiance en l’avenir est ébranlée par les défis environnementaux et sociaux</a:t>
            </a:r>
          </a:p>
          <a:p>
            <a:r>
              <a: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La confiance situe dans une dynamique de vie : elle se donne, s’obtient, s’accroît, se contrôle, se perd...</a:t>
            </a:r>
          </a:p>
          <a:p>
            <a:r>
              <a: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Dieu nous fait confiance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04D969B8-B62B-4F53-9E5D-104A5A735ACE}"/>
              </a:ext>
            </a:extLst>
          </p:cNvPr>
          <p:cNvGrpSpPr/>
          <p:nvPr/>
        </p:nvGrpSpPr>
        <p:grpSpPr>
          <a:xfrm>
            <a:off x="291548" y="1477618"/>
            <a:ext cx="1722782" cy="1722782"/>
            <a:chOff x="291548" y="1860092"/>
            <a:chExt cx="1124337" cy="1124337"/>
          </a:xfrm>
        </p:grpSpPr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D27ACFC8-5E37-4B46-87F5-9EDF1FE3A6AA}"/>
                </a:ext>
              </a:extLst>
            </p:cNvPr>
            <p:cNvSpPr/>
            <p:nvPr/>
          </p:nvSpPr>
          <p:spPr>
            <a:xfrm>
              <a:off x="291548" y="1860092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5D1E8214-622B-40ED-8A7D-1E713EB16F06}"/>
                </a:ext>
              </a:extLst>
            </p:cNvPr>
            <p:cNvSpPr txBox="1"/>
            <p:nvPr/>
          </p:nvSpPr>
          <p:spPr>
            <a:xfrm>
              <a:off x="362646" y="2099094"/>
              <a:ext cx="978974" cy="542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Fil</a:t>
              </a:r>
            </a:p>
            <a:p>
              <a:pPr algn="ctr"/>
              <a:r>
                <a:rPr lang="fr-FR" sz="24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rouge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97566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6000" contrast="49000"/>
                    </a14:imgEffect>
                  </a14:imgLayer>
                </a14:imgProps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1182B67-7573-4717-8930-0845B78573F8}"/>
              </a:ext>
            </a:extLst>
          </p:cNvPr>
          <p:cNvSpPr/>
          <p:nvPr/>
        </p:nvSpPr>
        <p:spPr>
          <a:xfrm>
            <a:off x="0" y="15619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44000">
                <a:schemeClr val="tx1">
                  <a:lumMod val="65000"/>
                  <a:lumOff val="35000"/>
                </a:schemeClr>
              </a:gs>
              <a:gs pos="73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CF39A2C-1D71-4FD5-8E41-AA2FA87E2E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86857" cy="1124337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D7D5B15-E690-461B-9CF5-97C5FCD52F2D}"/>
              </a:ext>
            </a:extLst>
          </p:cNvPr>
          <p:cNvSpPr txBox="1"/>
          <p:nvPr/>
        </p:nvSpPr>
        <p:spPr>
          <a:xfrm>
            <a:off x="2159473" y="15619"/>
            <a:ext cx="88133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Oser la confiance</a:t>
            </a:r>
            <a:endParaRPr lang="fr-FR" dirty="0">
              <a:solidFill>
                <a:srgbClr val="98BF0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DB71EEE-D539-431E-8AD7-A8CFCC380DF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444"/>
            <a:ext cx="1886857" cy="1124337"/>
          </a:xfrm>
          <a:prstGeom prst="rect">
            <a:avLst/>
          </a:prstGeom>
        </p:spPr>
      </p:pic>
      <p:grpSp>
        <p:nvGrpSpPr>
          <p:cNvPr id="8" name="Groupe 7">
            <a:extLst>
              <a:ext uri="{FF2B5EF4-FFF2-40B4-BE49-F238E27FC236}">
                <a16:creationId xmlns:a16="http://schemas.microsoft.com/office/drawing/2014/main" id="{1EC1BFFA-80C6-4692-8ED4-E4085C6BC9B1}"/>
              </a:ext>
            </a:extLst>
          </p:cNvPr>
          <p:cNvGrpSpPr/>
          <p:nvPr/>
        </p:nvGrpSpPr>
        <p:grpSpPr>
          <a:xfrm>
            <a:off x="270510" y="3034960"/>
            <a:ext cx="1752968" cy="1722782"/>
            <a:chOff x="280996" y="3339153"/>
            <a:chExt cx="1144037" cy="1124337"/>
          </a:xfrm>
        </p:grpSpPr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3E1E9397-5CC5-461A-A94D-0FA984670B25}"/>
                </a:ext>
              </a:extLst>
            </p:cNvPr>
            <p:cNvSpPr/>
            <p:nvPr/>
          </p:nvSpPr>
          <p:spPr>
            <a:xfrm>
              <a:off x="300696" y="3339153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E026B35F-DD20-4364-801F-C907F249FEBA}"/>
                </a:ext>
              </a:extLst>
            </p:cNvPr>
            <p:cNvSpPr txBox="1"/>
            <p:nvPr/>
          </p:nvSpPr>
          <p:spPr>
            <a:xfrm>
              <a:off x="280996" y="3770760"/>
              <a:ext cx="1124337" cy="2611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Terrains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05D1E0A3-B4A4-41E6-A5B0-2E256361CF47}"/>
              </a:ext>
            </a:extLst>
          </p:cNvPr>
          <p:cNvGrpSpPr/>
          <p:nvPr/>
        </p:nvGrpSpPr>
        <p:grpSpPr>
          <a:xfrm>
            <a:off x="270511" y="4818214"/>
            <a:ext cx="1143791" cy="1124337"/>
            <a:chOff x="270511" y="4818214"/>
            <a:chExt cx="1143791" cy="1124337"/>
          </a:xfrm>
        </p:grpSpPr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A38BE85C-B842-43C5-936A-F1FCA60ADF14}"/>
                </a:ext>
              </a:extLst>
            </p:cNvPr>
            <p:cNvSpPr/>
            <p:nvPr/>
          </p:nvSpPr>
          <p:spPr>
            <a:xfrm>
              <a:off x="289965" y="4818214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A10EE893-B6C6-43A5-9643-54BD3C46B9A6}"/>
                </a:ext>
              </a:extLst>
            </p:cNvPr>
            <p:cNvSpPr txBox="1"/>
            <p:nvPr/>
          </p:nvSpPr>
          <p:spPr>
            <a:xfrm>
              <a:off x="270511" y="5195716"/>
              <a:ext cx="11243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Enjeux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806F799E-82EE-43D8-AFF1-3EBB07647E8A}"/>
              </a:ext>
            </a:extLst>
          </p:cNvPr>
          <p:cNvSpPr/>
          <p:nvPr/>
        </p:nvSpPr>
        <p:spPr>
          <a:xfrm>
            <a:off x="3161047" y="2274727"/>
            <a:ext cx="79784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fr-FR" sz="2800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1 - Que vivons-nous par rapport à la confiance ?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0B484F35-540C-4687-9C57-8AB0AC51E166}"/>
              </a:ext>
            </a:extLst>
          </p:cNvPr>
          <p:cNvGrpSpPr/>
          <p:nvPr/>
        </p:nvGrpSpPr>
        <p:grpSpPr>
          <a:xfrm>
            <a:off x="300696" y="1653681"/>
            <a:ext cx="1307969" cy="1307969"/>
            <a:chOff x="291548" y="1860092"/>
            <a:chExt cx="1124337" cy="1124337"/>
          </a:xfrm>
        </p:grpSpPr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FEF2E22E-6CFB-49E3-BBFE-C4F5AC71883E}"/>
                </a:ext>
              </a:extLst>
            </p:cNvPr>
            <p:cNvSpPr/>
            <p:nvPr/>
          </p:nvSpPr>
          <p:spPr>
            <a:xfrm>
              <a:off x="291548" y="1860092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60E3D8A5-EABE-41F0-A6C3-A01E755AD019}"/>
                </a:ext>
              </a:extLst>
            </p:cNvPr>
            <p:cNvSpPr txBox="1"/>
            <p:nvPr/>
          </p:nvSpPr>
          <p:spPr>
            <a:xfrm>
              <a:off x="362646" y="2099094"/>
              <a:ext cx="978974" cy="608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Fil</a:t>
              </a:r>
            </a:p>
            <a:p>
              <a:pPr algn="ctr"/>
              <a:r>
                <a:rPr lang="fr-FR" sz="20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rouge</a:t>
              </a:r>
            </a:p>
          </p:txBody>
        </p:sp>
      </p:grpSp>
      <p:sp>
        <p:nvSpPr>
          <p:cNvPr id="23" name="ZoneTexte 22"/>
          <p:cNvSpPr txBox="1"/>
          <p:nvPr/>
        </p:nvSpPr>
        <p:spPr>
          <a:xfrm>
            <a:off x="3442139" y="2891480"/>
            <a:ext cx="69253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Regard sur les domaines de la vie où se jouent des questions de confiance ou de méfiance.</a:t>
            </a:r>
          </a:p>
          <a:p>
            <a:r>
              <a:rPr lang="fr-FR" dirty="0">
                <a:solidFill>
                  <a:schemeClr val="bg1"/>
                </a:solidFill>
              </a:rPr>
              <a:t>Que vivons-nous, personnellement, collectivement ? </a:t>
            </a:r>
          </a:p>
          <a:p>
            <a:r>
              <a:rPr lang="fr-FR" dirty="0">
                <a:solidFill>
                  <a:schemeClr val="bg1"/>
                </a:solidFill>
              </a:rPr>
              <a:t>A qui, à quoi fait-on confiance ?</a:t>
            </a:r>
          </a:p>
          <a:p>
            <a:r>
              <a:rPr lang="fr-FR" dirty="0">
                <a:solidFill>
                  <a:schemeClr val="bg1"/>
                </a:solidFill>
              </a:rPr>
              <a:t>Quelles sont nos attitudes ? </a:t>
            </a:r>
          </a:p>
          <a:p>
            <a:r>
              <a:rPr lang="fr-FR" dirty="0">
                <a:solidFill>
                  <a:schemeClr val="bg1"/>
                </a:solidFill>
              </a:rPr>
              <a:t>Nos critères de choix ?  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9B9EA59-5B42-4E05-BFC0-2ECEA340D927}"/>
              </a:ext>
            </a:extLst>
          </p:cNvPr>
          <p:cNvSpPr txBox="1"/>
          <p:nvPr/>
        </p:nvSpPr>
        <p:spPr>
          <a:xfrm>
            <a:off x="3880021" y="4739339"/>
            <a:ext cx="6925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eriod"/>
            </a:pPr>
            <a:r>
              <a:rPr lang="fr-FR" dirty="0">
                <a:solidFill>
                  <a:schemeClr val="bg1"/>
                </a:solidFill>
              </a:rPr>
              <a:t>La confiance dans ce qui structure la vie en société et dans l’avenir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 </a:t>
            </a:r>
          </a:p>
          <a:p>
            <a:pPr marL="342900" indent="-342900">
              <a:buFont typeface="+mj-lt"/>
              <a:buAutoNum type="alphaLcPeriod"/>
            </a:pPr>
            <a:r>
              <a:rPr lang="fr-FR" dirty="0">
                <a:solidFill>
                  <a:schemeClr val="bg1"/>
                </a:solidFill>
              </a:rPr>
              <a:t>La confiance en soi, en ses proches</a:t>
            </a:r>
          </a:p>
        </p:txBody>
      </p:sp>
    </p:spTree>
    <p:extLst>
      <p:ext uri="{BB962C8B-B14F-4D97-AF65-F5344CB8AC3E}">
        <p14:creationId xmlns:p14="http://schemas.microsoft.com/office/powerpoint/2010/main" val="2113705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9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3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6000" contrast="49000"/>
                    </a14:imgEffect>
                  </a14:imgLayer>
                </a14:imgProps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1182B67-7573-4717-8930-0845B78573F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44000">
                <a:schemeClr val="tx1">
                  <a:lumMod val="65000"/>
                  <a:lumOff val="35000"/>
                </a:schemeClr>
              </a:gs>
              <a:gs pos="73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CF39A2C-1D71-4FD5-8E41-AA2FA87E2E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86857" cy="1124337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D7D5B15-E690-461B-9CF5-97C5FCD52F2D}"/>
              </a:ext>
            </a:extLst>
          </p:cNvPr>
          <p:cNvSpPr txBox="1"/>
          <p:nvPr/>
        </p:nvSpPr>
        <p:spPr>
          <a:xfrm>
            <a:off x="2159473" y="15619"/>
            <a:ext cx="88133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Oser la confiance</a:t>
            </a:r>
            <a:endParaRPr lang="fr-FR" dirty="0">
              <a:solidFill>
                <a:srgbClr val="98BF0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DB71EEE-D539-431E-8AD7-A8CFCC380DF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444"/>
            <a:ext cx="1886857" cy="1124337"/>
          </a:xfrm>
          <a:prstGeom prst="rect">
            <a:avLst/>
          </a:prstGeom>
        </p:spPr>
      </p:pic>
      <p:grpSp>
        <p:nvGrpSpPr>
          <p:cNvPr id="8" name="Groupe 7">
            <a:extLst>
              <a:ext uri="{FF2B5EF4-FFF2-40B4-BE49-F238E27FC236}">
                <a16:creationId xmlns:a16="http://schemas.microsoft.com/office/drawing/2014/main" id="{1EC1BFFA-80C6-4692-8ED4-E4085C6BC9B1}"/>
              </a:ext>
            </a:extLst>
          </p:cNvPr>
          <p:cNvGrpSpPr/>
          <p:nvPr/>
        </p:nvGrpSpPr>
        <p:grpSpPr>
          <a:xfrm>
            <a:off x="270510" y="3034960"/>
            <a:ext cx="1752968" cy="1722782"/>
            <a:chOff x="280996" y="3339153"/>
            <a:chExt cx="1144037" cy="1124337"/>
          </a:xfrm>
        </p:grpSpPr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3E1E9397-5CC5-461A-A94D-0FA984670B25}"/>
                </a:ext>
              </a:extLst>
            </p:cNvPr>
            <p:cNvSpPr/>
            <p:nvPr/>
          </p:nvSpPr>
          <p:spPr>
            <a:xfrm>
              <a:off x="300696" y="3339153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E026B35F-DD20-4364-801F-C907F249FEBA}"/>
                </a:ext>
              </a:extLst>
            </p:cNvPr>
            <p:cNvSpPr txBox="1"/>
            <p:nvPr/>
          </p:nvSpPr>
          <p:spPr>
            <a:xfrm>
              <a:off x="280996" y="3770760"/>
              <a:ext cx="1124337" cy="2611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Terrains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05D1E0A3-B4A4-41E6-A5B0-2E256361CF47}"/>
              </a:ext>
            </a:extLst>
          </p:cNvPr>
          <p:cNvGrpSpPr/>
          <p:nvPr/>
        </p:nvGrpSpPr>
        <p:grpSpPr>
          <a:xfrm>
            <a:off x="270511" y="4818214"/>
            <a:ext cx="1143791" cy="1124337"/>
            <a:chOff x="270511" y="4818214"/>
            <a:chExt cx="1143791" cy="1124337"/>
          </a:xfrm>
        </p:grpSpPr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A38BE85C-B842-43C5-936A-F1FCA60ADF14}"/>
                </a:ext>
              </a:extLst>
            </p:cNvPr>
            <p:cNvSpPr/>
            <p:nvPr/>
          </p:nvSpPr>
          <p:spPr>
            <a:xfrm>
              <a:off x="289965" y="4818214"/>
              <a:ext cx="1124337" cy="1124337"/>
            </a:xfrm>
            <a:prstGeom prst="ellipse">
              <a:avLst/>
            </a:prstGeom>
            <a:solidFill>
              <a:srgbClr val="98BF0C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A10EE893-B6C6-43A5-9643-54BD3C46B9A6}"/>
                </a:ext>
              </a:extLst>
            </p:cNvPr>
            <p:cNvSpPr txBox="1"/>
            <p:nvPr/>
          </p:nvSpPr>
          <p:spPr>
            <a:xfrm>
              <a:off x="270511" y="5195716"/>
              <a:ext cx="11243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chemeClr val="bg1">
                      <a:lumMod val="50000"/>
                    </a:schemeClr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Enjeux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806F799E-82EE-43D8-AFF1-3EBB07647E8A}"/>
              </a:ext>
            </a:extLst>
          </p:cNvPr>
          <p:cNvSpPr/>
          <p:nvPr/>
        </p:nvSpPr>
        <p:spPr>
          <a:xfrm>
            <a:off x="3161047" y="2274727"/>
            <a:ext cx="57102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fr-FR" sz="2800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 2 - Les conditions de la confiance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0B484F35-540C-4687-9C57-8AB0AC51E166}"/>
              </a:ext>
            </a:extLst>
          </p:cNvPr>
          <p:cNvGrpSpPr/>
          <p:nvPr/>
        </p:nvGrpSpPr>
        <p:grpSpPr>
          <a:xfrm>
            <a:off x="300696" y="1653681"/>
            <a:ext cx="1307969" cy="1307969"/>
            <a:chOff x="291548" y="1860092"/>
            <a:chExt cx="1124337" cy="1124337"/>
          </a:xfrm>
        </p:grpSpPr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FEF2E22E-6CFB-49E3-BBFE-C4F5AC71883E}"/>
                </a:ext>
              </a:extLst>
            </p:cNvPr>
            <p:cNvSpPr/>
            <p:nvPr/>
          </p:nvSpPr>
          <p:spPr>
            <a:xfrm>
              <a:off x="291548" y="1860092"/>
              <a:ext cx="1124337" cy="1124337"/>
            </a:xfrm>
            <a:prstGeom prst="ellipse">
              <a:avLst/>
            </a:prstGeom>
            <a:solidFill>
              <a:srgbClr val="98BF0C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60E3D8A5-EABE-41F0-A6C3-A01E755AD019}"/>
                </a:ext>
              </a:extLst>
            </p:cNvPr>
            <p:cNvSpPr txBox="1"/>
            <p:nvPr/>
          </p:nvSpPr>
          <p:spPr>
            <a:xfrm>
              <a:off x="362646" y="2099094"/>
              <a:ext cx="978974" cy="608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dirty="0">
                  <a:solidFill>
                    <a:schemeClr val="bg1">
                      <a:lumMod val="50000"/>
                    </a:schemeClr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Fil</a:t>
              </a:r>
            </a:p>
            <a:p>
              <a:pPr algn="ctr"/>
              <a:r>
                <a:rPr lang="fr-FR" sz="2000" dirty="0">
                  <a:solidFill>
                    <a:schemeClr val="bg1">
                      <a:lumMod val="50000"/>
                    </a:schemeClr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rouge</a:t>
              </a:r>
            </a:p>
          </p:txBody>
        </p:sp>
      </p:grpSp>
      <p:sp>
        <p:nvSpPr>
          <p:cNvPr id="23" name="ZoneTexte 22"/>
          <p:cNvSpPr txBox="1"/>
          <p:nvPr/>
        </p:nvSpPr>
        <p:spPr>
          <a:xfrm>
            <a:off x="3442139" y="2891480"/>
            <a:ext cx="6925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Discerner dans nos vies ce qui favorise la confiance ou, au contraire, suscite de la méfiance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BF9592-027E-4E5F-AA25-CA993A1EFC5D}"/>
              </a:ext>
            </a:extLst>
          </p:cNvPr>
          <p:cNvSpPr/>
          <p:nvPr/>
        </p:nvSpPr>
        <p:spPr>
          <a:xfrm>
            <a:off x="3161047" y="3878295"/>
            <a:ext cx="2840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fr-FR" sz="2800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4426857" y="4180115"/>
            <a:ext cx="39914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Dialogue / Non-dits</a:t>
            </a:r>
          </a:p>
          <a:p>
            <a:r>
              <a:rPr lang="fr-FR" dirty="0">
                <a:solidFill>
                  <a:schemeClr val="bg1"/>
                </a:solidFill>
              </a:rPr>
              <a:t>Valoriser </a:t>
            </a:r>
          </a:p>
          <a:p>
            <a:r>
              <a:rPr lang="fr-FR" dirty="0">
                <a:solidFill>
                  <a:schemeClr val="bg1"/>
                </a:solidFill>
              </a:rPr>
              <a:t>Transparence</a:t>
            </a:r>
          </a:p>
          <a:p>
            <a:r>
              <a:rPr lang="fr-FR" dirty="0">
                <a:solidFill>
                  <a:schemeClr val="bg1"/>
                </a:solidFill>
              </a:rPr>
              <a:t>Risque</a:t>
            </a:r>
          </a:p>
          <a:p>
            <a:r>
              <a:rPr lang="fr-FR" dirty="0">
                <a:solidFill>
                  <a:schemeClr val="bg1"/>
                </a:solidFill>
              </a:rPr>
              <a:t>Confiance aveugle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52136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9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3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1182B67-7573-4717-8930-0845B78573F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44000">
                <a:schemeClr val="tx1">
                  <a:lumMod val="65000"/>
                  <a:lumOff val="35000"/>
                </a:schemeClr>
              </a:gs>
              <a:gs pos="73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CF39A2C-1D71-4FD5-8E41-AA2FA87E2E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86857" cy="1124337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D7D5B15-E690-461B-9CF5-97C5FCD52F2D}"/>
              </a:ext>
            </a:extLst>
          </p:cNvPr>
          <p:cNvSpPr txBox="1"/>
          <p:nvPr/>
        </p:nvSpPr>
        <p:spPr>
          <a:xfrm>
            <a:off x="2159473" y="15619"/>
            <a:ext cx="88133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Oser la confiance</a:t>
            </a:r>
            <a:endParaRPr lang="fr-FR" dirty="0">
              <a:solidFill>
                <a:srgbClr val="98BF0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DB71EEE-D539-431E-8AD7-A8CFCC380D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444"/>
            <a:ext cx="1886857" cy="1124337"/>
          </a:xfrm>
          <a:prstGeom prst="rect">
            <a:avLst/>
          </a:prstGeom>
        </p:spPr>
      </p:pic>
      <p:grpSp>
        <p:nvGrpSpPr>
          <p:cNvPr id="4" name="Groupe 7">
            <a:extLst>
              <a:ext uri="{FF2B5EF4-FFF2-40B4-BE49-F238E27FC236}">
                <a16:creationId xmlns:a16="http://schemas.microsoft.com/office/drawing/2014/main" id="{1EC1BFFA-80C6-4692-8ED4-E4085C6BC9B1}"/>
              </a:ext>
            </a:extLst>
          </p:cNvPr>
          <p:cNvGrpSpPr/>
          <p:nvPr/>
        </p:nvGrpSpPr>
        <p:grpSpPr>
          <a:xfrm>
            <a:off x="270510" y="3034960"/>
            <a:ext cx="1752968" cy="1722782"/>
            <a:chOff x="280996" y="3339153"/>
            <a:chExt cx="1144037" cy="1124337"/>
          </a:xfrm>
        </p:grpSpPr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3E1E9397-5CC5-461A-A94D-0FA984670B25}"/>
                </a:ext>
              </a:extLst>
            </p:cNvPr>
            <p:cNvSpPr/>
            <p:nvPr/>
          </p:nvSpPr>
          <p:spPr>
            <a:xfrm>
              <a:off x="300696" y="3339153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E026B35F-DD20-4364-801F-C907F249FEBA}"/>
                </a:ext>
              </a:extLst>
            </p:cNvPr>
            <p:cNvSpPr txBox="1"/>
            <p:nvPr/>
          </p:nvSpPr>
          <p:spPr>
            <a:xfrm>
              <a:off x="280996" y="3770760"/>
              <a:ext cx="1124337" cy="2611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Terrains</a:t>
              </a:r>
            </a:p>
          </p:txBody>
        </p:sp>
      </p:grpSp>
      <p:grpSp>
        <p:nvGrpSpPr>
          <p:cNvPr id="6" name="Groupe 12">
            <a:extLst>
              <a:ext uri="{FF2B5EF4-FFF2-40B4-BE49-F238E27FC236}">
                <a16:creationId xmlns:a16="http://schemas.microsoft.com/office/drawing/2014/main" id="{05D1E0A3-B4A4-41E6-A5B0-2E256361CF47}"/>
              </a:ext>
            </a:extLst>
          </p:cNvPr>
          <p:cNvGrpSpPr/>
          <p:nvPr/>
        </p:nvGrpSpPr>
        <p:grpSpPr>
          <a:xfrm>
            <a:off x="270511" y="4818214"/>
            <a:ext cx="1143791" cy="1124337"/>
            <a:chOff x="270511" y="4818214"/>
            <a:chExt cx="1143791" cy="1124337"/>
          </a:xfrm>
        </p:grpSpPr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A38BE85C-B842-43C5-936A-F1FCA60ADF14}"/>
                </a:ext>
              </a:extLst>
            </p:cNvPr>
            <p:cNvSpPr/>
            <p:nvPr/>
          </p:nvSpPr>
          <p:spPr>
            <a:xfrm>
              <a:off x="289965" y="4818214"/>
              <a:ext cx="1124337" cy="1124337"/>
            </a:xfrm>
            <a:prstGeom prst="ellipse">
              <a:avLst/>
            </a:prstGeom>
            <a:solidFill>
              <a:srgbClr val="98BF0C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A10EE893-B6C6-43A5-9643-54BD3C46B9A6}"/>
                </a:ext>
              </a:extLst>
            </p:cNvPr>
            <p:cNvSpPr txBox="1"/>
            <p:nvPr/>
          </p:nvSpPr>
          <p:spPr>
            <a:xfrm>
              <a:off x="270511" y="5195716"/>
              <a:ext cx="11243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chemeClr val="bg1">
                      <a:lumMod val="50000"/>
                    </a:schemeClr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Enjeux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806F799E-82EE-43D8-AFF1-3EBB07647E8A}"/>
              </a:ext>
            </a:extLst>
          </p:cNvPr>
          <p:cNvSpPr/>
          <p:nvPr/>
        </p:nvSpPr>
        <p:spPr>
          <a:xfrm>
            <a:off x="3161047" y="2274727"/>
            <a:ext cx="2840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fr-FR" sz="2800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 </a:t>
            </a:r>
          </a:p>
        </p:txBody>
      </p:sp>
      <p:grpSp>
        <p:nvGrpSpPr>
          <p:cNvPr id="7" name="Groupe 17">
            <a:extLst>
              <a:ext uri="{FF2B5EF4-FFF2-40B4-BE49-F238E27FC236}">
                <a16:creationId xmlns:a16="http://schemas.microsoft.com/office/drawing/2014/main" id="{0B484F35-540C-4687-9C57-8AB0AC51E166}"/>
              </a:ext>
            </a:extLst>
          </p:cNvPr>
          <p:cNvGrpSpPr/>
          <p:nvPr/>
        </p:nvGrpSpPr>
        <p:grpSpPr>
          <a:xfrm>
            <a:off x="300696" y="1653681"/>
            <a:ext cx="1307969" cy="1307969"/>
            <a:chOff x="291548" y="1860092"/>
            <a:chExt cx="1124337" cy="1124337"/>
          </a:xfrm>
        </p:grpSpPr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FEF2E22E-6CFB-49E3-BBFE-C4F5AC71883E}"/>
                </a:ext>
              </a:extLst>
            </p:cNvPr>
            <p:cNvSpPr/>
            <p:nvPr/>
          </p:nvSpPr>
          <p:spPr>
            <a:xfrm>
              <a:off x="291548" y="1860092"/>
              <a:ext cx="1124337" cy="1124337"/>
            </a:xfrm>
            <a:prstGeom prst="ellipse">
              <a:avLst/>
            </a:prstGeom>
            <a:solidFill>
              <a:srgbClr val="98BF0C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60E3D8A5-EABE-41F0-A6C3-A01E755AD019}"/>
                </a:ext>
              </a:extLst>
            </p:cNvPr>
            <p:cNvSpPr txBox="1"/>
            <p:nvPr/>
          </p:nvSpPr>
          <p:spPr>
            <a:xfrm>
              <a:off x="362646" y="2099094"/>
              <a:ext cx="978974" cy="608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dirty="0">
                  <a:solidFill>
                    <a:schemeClr val="bg1">
                      <a:lumMod val="50000"/>
                    </a:schemeClr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Fil</a:t>
              </a:r>
            </a:p>
            <a:p>
              <a:pPr algn="ctr"/>
              <a:r>
                <a:rPr lang="fr-FR" sz="2000" dirty="0">
                  <a:solidFill>
                    <a:schemeClr val="bg1">
                      <a:lumMod val="50000"/>
                    </a:schemeClr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rouge</a:t>
              </a: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06BF9592-027E-4E5F-AA25-CA993A1EFC5D}"/>
              </a:ext>
            </a:extLst>
          </p:cNvPr>
          <p:cNvSpPr/>
          <p:nvPr/>
        </p:nvSpPr>
        <p:spPr>
          <a:xfrm>
            <a:off x="3146533" y="2354295"/>
            <a:ext cx="4783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fr-FR" sz="2800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 3 - Produire de la confiance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145C4B9E-B493-40BE-AFBE-A64E4B97E90B}"/>
              </a:ext>
            </a:extLst>
          </p:cNvPr>
          <p:cNvSpPr txBox="1"/>
          <p:nvPr/>
        </p:nvSpPr>
        <p:spPr>
          <a:xfrm>
            <a:off x="3326024" y="3290362"/>
            <a:ext cx="6925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La confiance fait vivre et fait grandir. </a:t>
            </a:r>
          </a:p>
          <a:p>
            <a:r>
              <a:rPr lang="fr-FR" dirty="0">
                <a:solidFill>
                  <a:schemeClr val="bg1"/>
                </a:solidFill>
              </a:rPr>
              <a:t>Elle se construit et grandit dans plusieurs lieux et circonstances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4572000" y="4339771"/>
            <a:ext cx="34689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Famille</a:t>
            </a:r>
          </a:p>
          <a:p>
            <a:r>
              <a:rPr lang="fr-FR" dirty="0">
                <a:solidFill>
                  <a:schemeClr val="bg1"/>
                </a:solidFill>
              </a:rPr>
              <a:t>Formation</a:t>
            </a:r>
          </a:p>
          <a:p>
            <a:r>
              <a:rPr lang="fr-FR" dirty="0">
                <a:solidFill>
                  <a:schemeClr val="bg1"/>
                </a:solidFill>
              </a:rPr>
              <a:t>Travail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Vie démocratique    Associations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Spiritualité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52136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9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6000" contrast="49000"/>
                    </a14:imgEffect>
                  </a14:imgLayer>
                </a14:imgProps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1182B67-7573-4717-8930-0845B78573F8}"/>
              </a:ext>
            </a:extLst>
          </p:cNvPr>
          <p:cNvSpPr/>
          <p:nvPr/>
        </p:nvSpPr>
        <p:spPr>
          <a:xfrm>
            <a:off x="0" y="15619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44000">
                <a:schemeClr val="tx1">
                  <a:lumMod val="65000"/>
                  <a:lumOff val="35000"/>
                </a:schemeClr>
              </a:gs>
              <a:gs pos="73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CF39A2C-1D71-4FD5-8E41-AA2FA87E2E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86857" cy="1124337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D7D5B15-E690-461B-9CF5-97C5FCD52F2D}"/>
              </a:ext>
            </a:extLst>
          </p:cNvPr>
          <p:cNvSpPr txBox="1"/>
          <p:nvPr/>
        </p:nvSpPr>
        <p:spPr>
          <a:xfrm>
            <a:off x="2159473" y="15619"/>
            <a:ext cx="88133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98BF0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Oser la confiance</a:t>
            </a:r>
            <a:endParaRPr lang="fr-FR" dirty="0">
              <a:solidFill>
                <a:srgbClr val="98BF0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DB71EEE-D539-431E-8AD7-A8CFCC380DF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444"/>
            <a:ext cx="1886857" cy="1124337"/>
          </a:xfrm>
          <a:prstGeom prst="rect">
            <a:avLst/>
          </a:prstGeom>
        </p:spPr>
      </p:pic>
      <p:grpSp>
        <p:nvGrpSpPr>
          <p:cNvPr id="8" name="Groupe 7">
            <a:extLst>
              <a:ext uri="{FF2B5EF4-FFF2-40B4-BE49-F238E27FC236}">
                <a16:creationId xmlns:a16="http://schemas.microsoft.com/office/drawing/2014/main" id="{1EC1BFFA-80C6-4692-8ED4-E4085C6BC9B1}"/>
              </a:ext>
            </a:extLst>
          </p:cNvPr>
          <p:cNvGrpSpPr/>
          <p:nvPr/>
        </p:nvGrpSpPr>
        <p:grpSpPr>
          <a:xfrm>
            <a:off x="270511" y="3339932"/>
            <a:ext cx="1330887" cy="1307969"/>
            <a:chOff x="280996" y="3339153"/>
            <a:chExt cx="1144037" cy="1124337"/>
          </a:xfrm>
        </p:grpSpPr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3E1E9397-5CC5-461A-A94D-0FA984670B25}"/>
                </a:ext>
              </a:extLst>
            </p:cNvPr>
            <p:cNvSpPr/>
            <p:nvPr/>
          </p:nvSpPr>
          <p:spPr>
            <a:xfrm>
              <a:off x="300696" y="3339153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E026B35F-DD20-4364-801F-C907F249FEBA}"/>
                </a:ext>
              </a:extLst>
            </p:cNvPr>
            <p:cNvSpPr txBox="1"/>
            <p:nvPr/>
          </p:nvSpPr>
          <p:spPr>
            <a:xfrm>
              <a:off x="280996" y="3770760"/>
              <a:ext cx="1124337" cy="317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Terrains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05D1E0A3-B4A4-41E6-A5B0-2E256361CF47}"/>
              </a:ext>
            </a:extLst>
          </p:cNvPr>
          <p:cNvGrpSpPr/>
          <p:nvPr/>
        </p:nvGrpSpPr>
        <p:grpSpPr>
          <a:xfrm>
            <a:off x="270511" y="4855200"/>
            <a:ext cx="1699739" cy="1693480"/>
            <a:chOff x="285810" y="4818214"/>
            <a:chExt cx="1128492" cy="1124337"/>
          </a:xfrm>
        </p:grpSpPr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A38BE85C-B842-43C5-936A-F1FCA60ADF14}"/>
                </a:ext>
              </a:extLst>
            </p:cNvPr>
            <p:cNvSpPr/>
            <p:nvPr/>
          </p:nvSpPr>
          <p:spPr>
            <a:xfrm>
              <a:off x="289965" y="4818214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A10EE893-B6C6-43A5-9643-54BD3C46B9A6}"/>
                </a:ext>
              </a:extLst>
            </p:cNvPr>
            <p:cNvSpPr txBox="1"/>
            <p:nvPr/>
          </p:nvSpPr>
          <p:spPr>
            <a:xfrm>
              <a:off x="285810" y="5232560"/>
              <a:ext cx="1124337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Enjeux</a:t>
              </a:r>
              <a:endPara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806F799E-82EE-43D8-AFF1-3EBB07647E8A}"/>
              </a:ext>
            </a:extLst>
          </p:cNvPr>
          <p:cNvSpPr/>
          <p:nvPr/>
        </p:nvSpPr>
        <p:spPr>
          <a:xfrm>
            <a:off x="3161047" y="2274727"/>
            <a:ext cx="55082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Prendre le risque de la confiance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0B484F35-540C-4687-9C57-8AB0AC51E166}"/>
              </a:ext>
            </a:extLst>
          </p:cNvPr>
          <p:cNvGrpSpPr/>
          <p:nvPr/>
        </p:nvGrpSpPr>
        <p:grpSpPr>
          <a:xfrm>
            <a:off x="300696" y="1653681"/>
            <a:ext cx="1307969" cy="1307969"/>
            <a:chOff x="291548" y="1860092"/>
            <a:chExt cx="1124337" cy="1124337"/>
          </a:xfrm>
        </p:grpSpPr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FEF2E22E-6CFB-49E3-BBFE-C4F5AC71883E}"/>
                </a:ext>
              </a:extLst>
            </p:cNvPr>
            <p:cNvSpPr/>
            <p:nvPr/>
          </p:nvSpPr>
          <p:spPr>
            <a:xfrm>
              <a:off x="291548" y="1860092"/>
              <a:ext cx="1124337" cy="1124337"/>
            </a:xfrm>
            <a:prstGeom prst="ellipse">
              <a:avLst/>
            </a:prstGeom>
            <a:solidFill>
              <a:srgbClr val="98B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60E3D8A5-EABE-41F0-A6C3-A01E755AD019}"/>
                </a:ext>
              </a:extLst>
            </p:cNvPr>
            <p:cNvSpPr txBox="1"/>
            <p:nvPr/>
          </p:nvSpPr>
          <p:spPr>
            <a:xfrm>
              <a:off x="362646" y="2099094"/>
              <a:ext cx="978974" cy="608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Fil</a:t>
              </a:r>
            </a:p>
            <a:p>
              <a:pPr algn="ctr"/>
              <a:r>
                <a:rPr lang="fr-FR" sz="2000" dirty="0">
                  <a:solidFill>
                    <a:schemeClr val="bg1"/>
                  </a:solidFill>
                  <a:latin typeface="Yu Gothic UI Semibold" panose="020B0700000000000000" pitchFamily="34" charset="-128"/>
                  <a:ea typeface="Yu Gothic UI Semibold" panose="020B0700000000000000" pitchFamily="34" charset="-128"/>
                </a:rPr>
                <a:t>rouge</a:t>
              </a:r>
            </a:p>
          </p:txBody>
        </p:sp>
      </p:grpSp>
      <p:sp>
        <p:nvSpPr>
          <p:cNvPr id="26" name="ZoneTexte 25">
            <a:extLst>
              <a:ext uri="{FF2B5EF4-FFF2-40B4-BE49-F238E27FC236}">
                <a16:creationId xmlns:a16="http://schemas.microsoft.com/office/drawing/2014/main" id="{4ADF5293-BBFB-48A3-A922-F7ED0AAEC013}"/>
              </a:ext>
            </a:extLst>
          </p:cNvPr>
          <p:cNvSpPr txBox="1"/>
          <p:nvPr/>
        </p:nvSpPr>
        <p:spPr>
          <a:xfrm>
            <a:off x="3161047" y="3182891"/>
            <a:ext cx="89430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Faire confiance à l’autre, c’est croire en l’autre et prendre un risque </a:t>
            </a:r>
          </a:p>
          <a:p>
            <a:r>
              <a: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Prendre le risque de la confiance et accueillir le nouveau, le non prévisible </a:t>
            </a:r>
          </a:p>
          <a:p>
            <a:r>
              <a: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Aller au-delà des fragilités, des différences, des préjugés …</a:t>
            </a:r>
          </a:p>
          <a:p>
            <a:r>
              <a: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Valoriser dans la vie sociale les processus qui créent de la confiance</a:t>
            </a:r>
          </a:p>
          <a:p>
            <a:r>
              <a: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Retrouver les racines de l’espérance chrétienne face à un avenir incertain</a:t>
            </a:r>
          </a:p>
          <a:p>
            <a:r>
              <a:rPr lang="fr-FR" dirty="0">
                <a:solidFill>
                  <a:schemeClr val="bg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Se référer à l’accueil inconditionnel de Jésus à l’égard de tous </a:t>
            </a:r>
          </a:p>
        </p:txBody>
      </p:sp>
    </p:spTree>
    <p:extLst>
      <p:ext uri="{BB962C8B-B14F-4D97-AF65-F5344CB8AC3E}">
        <p14:creationId xmlns:p14="http://schemas.microsoft.com/office/powerpoint/2010/main" val="4719764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437</TotalTime>
  <Words>366</Words>
  <Application>Microsoft Office PowerPoint</Application>
  <PresentationFormat>Grand écran</PresentationFormat>
  <Paragraphs>76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Yu Gothic UI Semibold</vt:lpstr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 D</dc:creator>
  <cp:lastModifiedBy>C D</cp:lastModifiedBy>
  <cp:revision>49</cp:revision>
  <dcterms:created xsi:type="dcterms:W3CDTF">2020-01-21T08:05:35Z</dcterms:created>
  <dcterms:modified xsi:type="dcterms:W3CDTF">2020-03-10T13:36:37Z</dcterms:modified>
</cp:coreProperties>
</file>