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2.xml" ContentType="application/vnd.openxmlformats-officedocument.drawingml.chartshapes+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3.xml" ContentType="application/vnd.openxmlformats-officedocument.drawingml.chartshape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1" r:id="rId1"/>
  </p:sldMasterIdLst>
  <p:notesMasterIdLst>
    <p:notesMasterId r:id="rId17"/>
  </p:notesMasterIdLst>
  <p:sldIdLst>
    <p:sldId id="265" r:id="rId2"/>
    <p:sldId id="284" r:id="rId3"/>
    <p:sldId id="297" r:id="rId4"/>
    <p:sldId id="298" r:id="rId5"/>
    <p:sldId id="299" r:id="rId6"/>
    <p:sldId id="300" r:id="rId7"/>
    <p:sldId id="301" r:id="rId8"/>
    <p:sldId id="261" r:id="rId9"/>
    <p:sldId id="263" r:id="rId10"/>
    <p:sldId id="271" r:id="rId11"/>
    <p:sldId id="283" r:id="rId12"/>
    <p:sldId id="273" r:id="rId13"/>
    <p:sldId id="285" r:id="rId14"/>
    <p:sldId id="276" r:id="rId15"/>
    <p:sldId id="30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50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9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384" autoAdjust="0"/>
  </p:normalViewPr>
  <p:slideViewPr>
    <p:cSldViewPr snapToGrid="0" showGuides="1">
      <p:cViewPr varScale="1">
        <p:scale>
          <a:sx n="83" d="100"/>
          <a:sy n="83" d="100"/>
        </p:scale>
        <p:origin x="774" y="84"/>
      </p:cViewPr>
      <p:guideLst>
        <p:guide orient="horz" pos="2183"/>
        <p:guide pos="506"/>
      </p:guideLst>
    </p:cSldViewPr>
  </p:slideViewPr>
  <p:notesTextViewPr>
    <p:cViewPr>
      <p:scale>
        <a:sx n="1" d="1"/>
        <a:sy n="1" d="1"/>
      </p:scale>
      <p:origin x="0" y="0"/>
    </p:cViewPr>
  </p:notesTextViewPr>
  <p:notesViewPr>
    <p:cSldViewPr snapToGrid="0">
      <p:cViewPr varScale="1">
        <p:scale>
          <a:sx n="91" d="100"/>
          <a:sy n="91" d="100"/>
        </p:scale>
        <p:origin x="375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cyril\OneDrive\Bureau\Comit&#233;%20National\2019\Conseil%20National%2016-17%20mars\Documents%20&#224;%20projeter\Finances\Adh&#233;sions%20simplifi&#233;es.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cyril\OneDrive\Bureau\Comit&#233;%20National\2019\Conseil%20National%2016-17%20mars\Documents%20&#224;%20projeter\Finances\Adh&#233;sions%20simplifi&#233;es.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cyril\OneDrive\Bureau\Comit&#233;%20National\2019\Conseil%20National%2016-17%20mars\Documents%20&#224;%20projeter\Finances\Adh&#233;sions%20simplifi&#233;es.xlsx" TargetMode="Externa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2.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4.3412948576125564E-2"/>
          <c:y val="6.3396226415094334E-2"/>
          <c:w val="0.94230829180960329"/>
          <c:h val="0.81063164462932702"/>
        </c:manualLayout>
      </c:layout>
      <c:bar3DChart>
        <c:barDir val="col"/>
        <c:grouping val="clustered"/>
        <c:varyColors val="0"/>
        <c:dLbls>
          <c:showLegendKey val="0"/>
          <c:showVal val="1"/>
          <c:showCatName val="0"/>
          <c:showSerName val="0"/>
          <c:showPercent val="0"/>
          <c:showBubbleSize val="0"/>
        </c:dLbls>
        <c:gapWidth val="65"/>
        <c:shape val="box"/>
        <c:axId val="227279888"/>
        <c:axId val="227280208"/>
        <c:axId val="0"/>
        <c:extLst>
          <c:ext xmlns:c15="http://schemas.microsoft.com/office/drawing/2012/chart" uri="{02D57815-91ED-43cb-92C2-25804820EDAC}">
            <c15:filteredBarSeries>
              <c15:ser>
                <c:idx val="0"/>
                <c:order val="0"/>
                <c:spPr>
                  <a:solidFill>
                    <a:schemeClr val="accent6">
                      <a:alpha val="85000"/>
                    </a:schemeClr>
                  </a:solidFill>
                  <a:ln w="9525" cap="flat" cmpd="sng" algn="ctr">
                    <a:solidFill>
                      <a:schemeClr val="accent6">
                        <a:lumMod val="75000"/>
                      </a:schemeClr>
                    </a:solidFill>
                    <a:round/>
                  </a:ln>
                  <a:effectLst/>
                  <a:sp3d contourW="9525">
                    <a:contourClr>
                      <a:schemeClr val="accent6">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uri="{CE6537A1-D6FC-4f65-9D91-7224C49458BB}">
                      <c15:showLeaderLines val="1"/>
                      <c15:leaderLines>
                        <c:spPr>
                          <a:ln w="9525">
                            <a:solidFill>
                              <a:schemeClr val="dk1">
                                <a:lumMod val="50000"/>
                                <a:lumOff val="50000"/>
                              </a:schemeClr>
                            </a:solidFill>
                          </a:ln>
                          <a:effectLst/>
                        </c:spPr>
                      </c15:leaderLines>
                    </c:ext>
                  </c:extLst>
                </c:dLbls>
                <c:cat>
                  <c:strRef>
                    <c:extLst>
                      <c:ext uri="{02D57815-91ED-43cb-92C2-25804820EDAC}">
                        <c15:formulaRef>
                          <c15:sqref>Simplifiée!$B$2:$F$2</c15:sqref>
                        </c15:formulaRef>
                      </c:ext>
                    </c:extLst>
                    <c:strCache>
                      <c:ptCount val="5"/>
                      <c:pt idx="0">
                        <c:v>2008</c:v>
                      </c:pt>
                      <c:pt idx="1">
                        <c:v>2015-2016</c:v>
                      </c:pt>
                      <c:pt idx="2">
                        <c:v>2016-2017</c:v>
                      </c:pt>
                      <c:pt idx="3">
                        <c:v>2017-2018</c:v>
                      </c:pt>
                      <c:pt idx="4">
                        <c:v>2018-2019</c:v>
                      </c:pt>
                    </c:strCache>
                  </c:strRef>
                </c:cat>
                <c:val>
                  <c:numRef>
                    <c:extLst>
                      <c:ext uri="{02D57815-91ED-43cb-92C2-25804820EDAC}">
                        <c15:formulaRef>
                          <c15:sqref>Simplifiée!$B$3:$F$3</c15:sqref>
                        </c15:formulaRef>
                      </c:ext>
                    </c:extLst>
                    <c:numCache>
                      <c:formatCode>General</c:formatCode>
                      <c:ptCount val="5"/>
                    </c:numCache>
                  </c:numRef>
                </c:val>
                <c:extLst>
                  <c:ext xmlns:c16="http://schemas.microsoft.com/office/drawing/2014/chart" uri="{C3380CC4-5D6E-409C-BE32-E72D297353CC}">
                    <c16:uniqueId val="{00000003-895D-4172-9E18-EB7616ADFCB9}"/>
                  </c:ext>
                </c:extLst>
              </c15:ser>
            </c15:filteredBarSeries>
          </c:ext>
        </c:extLst>
      </c:bar3DChart>
      <c:catAx>
        <c:axId val="227279888"/>
        <c:scaling>
          <c:orientation val="minMax"/>
        </c:scaling>
        <c:delete val="0"/>
        <c:axPos val="b"/>
        <c:minorGridlines>
          <c:spPr>
            <a:ln w="9525" cap="flat" cmpd="sng" algn="ctr">
              <a:solidFill>
                <a:schemeClr val="dk1">
                  <a:lumMod val="5000"/>
                  <a:lumOff val="95000"/>
                </a:schemeClr>
              </a:solidFill>
              <a:round/>
            </a:ln>
            <a:effectLst/>
          </c:spPr>
        </c:minorGridlines>
        <c:title>
          <c:tx>
            <c:rich>
              <a:bodyPr rot="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r>
                  <a:rPr lang="fr-FR" sz="1600" dirty="0"/>
                  <a:t>A</a:t>
                </a:r>
                <a:r>
                  <a:rPr lang="fr-FR" sz="1600" baseline="0" dirty="0"/>
                  <a:t>u 1er mars de chaque saison</a:t>
                </a:r>
                <a:endParaRPr lang="fr-FR" sz="1600" dirty="0"/>
              </a:p>
            </c:rich>
          </c:tx>
          <c:layout>
            <c:manualLayout>
              <c:xMode val="edge"/>
              <c:yMode val="edge"/>
              <c:x val="0.36805603324610375"/>
              <c:y val="4.0009508245431515E-2"/>
            </c:manualLayout>
          </c:layout>
          <c:overlay val="0"/>
          <c:spPr>
            <a:noFill/>
            <a:ln>
              <a:noFill/>
            </a:ln>
            <a:effectLst/>
          </c:spPr>
          <c:txPr>
            <a:bodyPr rot="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endParaRPr lang="fr-FR"/>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1" i="0" u="none" strike="noStrike" kern="1200" cap="all" baseline="0">
                <a:solidFill>
                  <a:schemeClr val="dk1">
                    <a:lumMod val="75000"/>
                    <a:lumOff val="25000"/>
                  </a:schemeClr>
                </a:solidFill>
                <a:latin typeface="+mn-lt"/>
                <a:ea typeface="+mn-ea"/>
                <a:cs typeface="+mn-cs"/>
              </a:defRPr>
            </a:pPr>
            <a:endParaRPr lang="fr-FR"/>
          </a:p>
        </c:txPr>
        <c:crossAx val="227280208"/>
        <c:crosses val="autoZero"/>
        <c:auto val="1"/>
        <c:lblAlgn val="ctr"/>
        <c:lblOffset val="100"/>
        <c:noMultiLvlLbl val="0"/>
      </c:catAx>
      <c:valAx>
        <c:axId val="227280208"/>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fr-FR"/>
          </a:p>
        </c:txPr>
        <c:crossAx val="227279888"/>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fr-FR">
                <a:solidFill>
                  <a:schemeClr val="accent6"/>
                </a:solidFill>
              </a:rPr>
              <a:t>Evolution des adhérent</a:t>
            </a:r>
            <a:r>
              <a:rPr lang="fr-FR" baseline="0">
                <a:solidFill>
                  <a:schemeClr val="accent6"/>
                </a:solidFill>
              </a:rPr>
              <a:t>s </a:t>
            </a:r>
            <a:endParaRPr lang="fr-FR">
              <a:solidFill>
                <a:schemeClr val="accent6"/>
              </a:solidFill>
            </a:endParaRP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fr-FR"/>
        </a:p>
      </c:txPr>
    </c:title>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1"/>
          <c:order val="1"/>
          <c:spPr>
            <a:solidFill>
              <a:schemeClr val="accent6">
                <a:shade val="76000"/>
                <a:alpha val="85000"/>
              </a:schemeClr>
            </a:solidFill>
            <a:ln w="9525" cap="flat" cmpd="sng" algn="ctr">
              <a:solidFill>
                <a:schemeClr val="accent6">
                  <a:shade val="76000"/>
                  <a:lumMod val="75000"/>
                </a:schemeClr>
              </a:solidFill>
              <a:round/>
            </a:ln>
            <a:effectLst/>
            <a:sp3d contourW="9525">
              <a:contourClr>
                <a:schemeClr val="accent6">
                  <a:shade val="76000"/>
                  <a:lumMod val="75000"/>
                </a:schemeClr>
              </a:contourClr>
            </a:sp3d>
          </c:spPr>
          <c:invertIfNegative val="0"/>
          <c:dPt>
            <c:idx val="0"/>
            <c:invertIfNegative val="0"/>
            <c:bubble3D val="0"/>
            <c:spPr>
              <a:solidFill>
                <a:srgbClr val="FF3300"/>
              </a:solidFill>
              <a:ln w="9525" cap="flat" cmpd="sng" algn="ctr">
                <a:solidFill>
                  <a:schemeClr val="accent6">
                    <a:shade val="76000"/>
                    <a:lumMod val="75000"/>
                  </a:schemeClr>
                </a:solidFill>
                <a:round/>
              </a:ln>
              <a:effectLst/>
              <a:sp3d contourW="9525">
                <a:contourClr>
                  <a:schemeClr val="accent6">
                    <a:shade val="76000"/>
                    <a:lumMod val="75000"/>
                  </a:schemeClr>
                </a:contourClr>
              </a:sp3d>
            </c:spPr>
            <c:extLst>
              <c:ext xmlns:c16="http://schemas.microsoft.com/office/drawing/2014/chart" uri="{C3380CC4-5D6E-409C-BE32-E72D297353CC}">
                <c16:uniqueId val="{00000001-1809-4800-B3A7-5C9959CEC5CC}"/>
              </c:ext>
            </c:extLst>
          </c:dPt>
          <c:dLbls>
            <c:dLbl>
              <c:idx val="0"/>
              <c:tx>
                <c:rich>
                  <a:bodyPr/>
                  <a:lstStyle/>
                  <a:p>
                    <a:fld id="{D3D40851-839F-4A95-8D54-33AA7EAEE891}" type="VALUE">
                      <a:rPr lang="en-US">
                        <a:solidFill>
                          <a:srgbClr val="FF3300"/>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809-4800-B3A7-5C9959CEC5CC}"/>
                </c:ext>
              </c:extLst>
            </c:dLbl>
            <c:dLbl>
              <c:idx val="3"/>
              <c:tx>
                <c:rich>
                  <a:bodyPr/>
                  <a:lstStyle/>
                  <a:p>
                    <a:fld id="{943C0D43-6916-4CE2-9EF1-9C8E0EA12E91}" type="VALUE">
                      <a:rPr lang="en-US" sz="1100" b="1"/>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672-403B-A4D7-E1A769297F1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Simplifiée!$B$2:$E$2</c:f>
              <c:strCache>
                <c:ptCount val="4"/>
                <c:pt idx="0">
                  <c:v>2008</c:v>
                </c:pt>
                <c:pt idx="1">
                  <c:v>2015-2016</c:v>
                </c:pt>
                <c:pt idx="2">
                  <c:v>2016-2017</c:v>
                </c:pt>
                <c:pt idx="3">
                  <c:v>2017-2018</c:v>
                </c:pt>
              </c:strCache>
            </c:strRef>
          </c:cat>
          <c:val>
            <c:numRef>
              <c:f>Simplifiée!$B$4:$E$4</c:f>
              <c:numCache>
                <c:formatCode>#,##0</c:formatCode>
                <c:ptCount val="4"/>
                <c:pt idx="0" formatCode="General">
                  <c:v>6153</c:v>
                </c:pt>
                <c:pt idx="1">
                  <c:v>4792</c:v>
                </c:pt>
                <c:pt idx="2">
                  <c:v>4583</c:v>
                </c:pt>
                <c:pt idx="3">
                  <c:v>4416</c:v>
                </c:pt>
              </c:numCache>
            </c:numRef>
          </c:val>
          <c:extLst>
            <c:ext xmlns:c16="http://schemas.microsoft.com/office/drawing/2014/chart" uri="{C3380CC4-5D6E-409C-BE32-E72D297353CC}">
              <c16:uniqueId val="{00000002-1809-4800-B3A7-5C9959CEC5CC}"/>
            </c:ext>
          </c:extLst>
        </c:ser>
        <c:dLbls>
          <c:showLegendKey val="0"/>
          <c:showVal val="1"/>
          <c:showCatName val="0"/>
          <c:showSerName val="0"/>
          <c:showPercent val="0"/>
          <c:showBubbleSize val="0"/>
        </c:dLbls>
        <c:gapWidth val="65"/>
        <c:shape val="box"/>
        <c:axId val="227279888"/>
        <c:axId val="227280208"/>
        <c:axId val="0"/>
        <c:extLst>
          <c:ext xmlns:c15="http://schemas.microsoft.com/office/drawing/2012/chart" uri="{02D57815-91ED-43cb-92C2-25804820EDAC}">
            <c15:filteredBarSeries>
              <c15:ser>
                <c:idx val="0"/>
                <c:order val="0"/>
                <c:spPr>
                  <a:solidFill>
                    <a:schemeClr val="accent6">
                      <a:tint val="77000"/>
                      <a:alpha val="85000"/>
                    </a:schemeClr>
                  </a:solidFill>
                  <a:ln w="9525" cap="flat" cmpd="sng" algn="ctr">
                    <a:solidFill>
                      <a:schemeClr val="accent6">
                        <a:tint val="77000"/>
                        <a:lumMod val="75000"/>
                      </a:schemeClr>
                    </a:solidFill>
                    <a:round/>
                  </a:ln>
                  <a:effectLst/>
                  <a:sp3d contourW="9525">
                    <a:contourClr>
                      <a:schemeClr val="accent6">
                        <a:tint val="77000"/>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uri="{CE6537A1-D6FC-4f65-9D91-7224C49458BB}">
                      <c15:showLeaderLines val="1"/>
                      <c15:leaderLines>
                        <c:spPr>
                          <a:ln w="9525">
                            <a:solidFill>
                              <a:schemeClr val="dk1">
                                <a:lumMod val="50000"/>
                                <a:lumOff val="50000"/>
                              </a:schemeClr>
                            </a:solidFill>
                          </a:ln>
                          <a:effectLst/>
                        </c:spPr>
                      </c15:leaderLines>
                    </c:ext>
                  </c:extLst>
                </c:dLbls>
                <c:cat>
                  <c:strRef>
                    <c:extLst>
                      <c:ext uri="{02D57815-91ED-43cb-92C2-25804820EDAC}">
                        <c15:formulaRef>
                          <c15:sqref>Simplifiée!$B$2:$E$2</c15:sqref>
                        </c15:formulaRef>
                      </c:ext>
                    </c:extLst>
                    <c:strCache>
                      <c:ptCount val="4"/>
                      <c:pt idx="0">
                        <c:v>2008</c:v>
                      </c:pt>
                      <c:pt idx="1">
                        <c:v>2015-2016</c:v>
                      </c:pt>
                      <c:pt idx="2">
                        <c:v>2016-2017</c:v>
                      </c:pt>
                      <c:pt idx="3">
                        <c:v>2017-2018</c:v>
                      </c:pt>
                    </c:strCache>
                  </c:strRef>
                </c:cat>
                <c:val>
                  <c:numRef>
                    <c:extLst>
                      <c:ext uri="{02D57815-91ED-43cb-92C2-25804820EDAC}">
                        <c15:formulaRef>
                          <c15:sqref>Simplifiée!$B$3:$E$3</c15:sqref>
                        </c15:formulaRef>
                      </c:ext>
                    </c:extLst>
                    <c:numCache>
                      <c:formatCode>General</c:formatCode>
                      <c:ptCount val="4"/>
                    </c:numCache>
                  </c:numRef>
                </c:val>
                <c:extLst>
                  <c:ext xmlns:c16="http://schemas.microsoft.com/office/drawing/2014/chart" uri="{C3380CC4-5D6E-409C-BE32-E72D297353CC}">
                    <c16:uniqueId val="{00000003-1809-4800-B3A7-5C9959CEC5CC}"/>
                  </c:ext>
                </c:extLst>
              </c15:ser>
            </c15:filteredBarSeries>
          </c:ext>
        </c:extLst>
      </c:bar3DChart>
      <c:catAx>
        <c:axId val="227279888"/>
        <c:scaling>
          <c:orientation val="minMax"/>
        </c:scaling>
        <c:delete val="0"/>
        <c:axPos val="b"/>
        <c:minorGridlines>
          <c:spPr>
            <a:ln w="9525" cap="flat" cmpd="sng" algn="ctr">
              <a:solidFill>
                <a:schemeClr val="dk1">
                  <a:lumMod val="5000"/>
                  <a:lumOff val="95000"/>
                </a:schemeClr>
              </a:solidFill>
              <a:round/>
            </a:ln>
            <a:effectLst/>
          </c:spPr>
        </c:minorGridlines>
        <c:title>
          <c:tx>
            <c:rich>
              <a:bodyPr rot="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r>
                  <a:rPr lang="fr-FR" sz="1400" dirty="0"/>
                  <a:t>En</a:t>
                </a:r>
                <a:r>
                  <a:rPr lang="fr-FR" sz="1400" baseline="0" dirty="0"/>
                  <a:t> nombre, au 1er mars de chaque saison</a:t>
                </a:r>
                <a:endParaRPr lang="fr-FR" sz="1400" dirty="0"/>
              </a:p>
            </c:rich>
          </c:tx>
          <c:overlay val="0"/>
          <c:spPr>
            <a:noFill/>
            <a:ln>
              <a:noFill/>
            </a:ln>
            <a:effectLst/>
          </c:spPr>
          <c:txPr>
            <a:bodyPr rot="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endParaRPr lang="fr-FR"/>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0" i="0" u="none" strike="noStrike" kern="1200" cap="all" baseline="0">
                <a:solidFill>
                  <a:schemeClr val="dk1">
                    <a:lumMod val="75000"/>
                    <a:lumOff val="25000"/>
                  </a:schemeClr>
                </a:solidFill>
                <a:latin typeface="+mn-lt"/>
                <a:ea typeface="+mn-ea"/>
                <a:cs typeface="+mn-cs"/>
              </a:defRPr>
            </a:pPr>
            <a:endParaRPr lang="fr-FR"/>
          </a:p>
        </c:txPr>
        <c:crossAx val="227280208"/>
        <c:crosses val="autoZero"/>
        <c:auto val="1"/>
        <c:lblAlgn val="ctr"/>
        <c:lblOffset val="100"/>
        <c:noMultiLvlLbl val="0"/>
      </c:catAx>
      <c:valAx>
        <c:axId val="227280208"/>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fr-FR"/>
          </a:p>
        </c:txPr>
        <c:crossAx val="227279888"/>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261600878925624"/>
          <c:y val="2.9292289407220323E-2"/>
          <c:w val="0.40479486267195963"/>
          <c:h val="0.94141542118555932"/>
        </c:manualLayout>
      </c:layout>
      <c:pieChart>
        <c:varyColors val="1"/>
        <c:ser>
          <c:idx val="0"/>
          <c:order val="0"/>
          <c:explosion val="2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B02-42A7-B230-CD9AAB971239}"/>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B02-42A7-B230-CD9AAB971239}"/>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9B02-42A7-B230-CD9AAB971239}"/>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9B02-42A7-B230-CD9AAB971239}"/>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9B02-42A7-B230-CD9AAB971239}"/>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9B02-42A7-B230-CD9AAB971239}"/>
              </c:ext>
            </c:extLst>
          </c:dPt>
          <c:dLbls>
            <c:dLbl>
              <c:idx val="0"/>
              <c:layout>
                <c:manualLayout>
                  <c:x val="3.7484972419113048E-2"/>
                  <c:y val="2.253520410871792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9B02-42A7-B230-CD9AAB971239}"/>
                </c:ext>
              </c:extLst>
            </c:dLbl>
            <c:dLbl>
              <c:idx val="1"/>
              <c:layout>
                <c:manualLayout>
                  <c:x val="-0.1373177890656459"/>
                  <c:y val="-0.19163860767142907"/>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9B02-42A7-B230-CD9AAB971239}"/>
                </c:ext>
              </c:extLst>
            </c:dLbl>
            <c:dLbl>
              <c:idx val="2"/>
              <c:layout>
                <c:manualLayout>
                  <c:x val="4.2725098364552863E-2"/>
                  <c:y val="4.4924983367915269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B02-42A7-B230-CD9AAB971239}"/>
                </c:ext>
              </c:extLst>
            </c:dLbl>
            <c:dLbl>
              <c:idx val="4"/>
              <c:layout>
                <c:manualLayout>
                  <c:x val="2.0051426104084495E-2"/>
                  <c:y val="2.329593137980226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B02-42A7-B230-CD9AAB971239}"/>
                </c:ext>
              </c:extLst>
            </c:dLbl>
            <c:dLbl>
              <c:idx val="5"/>
              <c:layout>
                <c:manualLayout>
                  <c:x val="3.2786761174261721E-2"/>
                  <c:y val="5.9183678079646508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9B02-42A7-B230-CD9AAB971239}"/>
                </c:ext>
              </c:extLst>
            </c:dLbl>
            <c:spPr>
              <a:no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fr-FR"/>
              </a:p>
            </c:txPr>
            <c:dLblPos val="bestFit"/>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'Répartition tarifs'!$A$1:$A$6</c:f>
              <c:strCache>
                <c:ptCount val="6"/>
                <c:pt idx="0">
                  <c:v>Prêtres</c:v>
                </c:pt>
                <c:pt idx="1">
                  <c:v>Base </c:v>
                </c:pt>
                <c:pt idx="2">
                  <c:v>Soutien</c:v>
                </c:pt>
                <c:pt idx="3">
                  <c:v>1ère année</c:v>
                </c:pt>
                <c:pt idx="4">
                  <c:v>Non imposable</c:v>
                </c:pt>
                <c:pt idx="5">
                  <c:v>Divers</c:v>
                </c:pt>
              </c:strCache>
            </c:strRef>
          </c:cat>
          <c:val>
            <c:numRef>
              <c:f>'Répartition tarifs'!$B$1:$B$6</c:f>
              <c:numCache>
                <c:formatCode>General</c:formatCode>
                <c:ptCount val="6"/>
                <c:pt idx="0">
                  <c:v>366</c:v>
                </c:pt>
                <c:pt idx="1">
                  <c:v>3145</c:v>
                </c:pt>
                <c:pt idx="2">
                  <c:v>99</c:v>
                </c:pt>
                <c:pt idx="3">
                  <c:v>213</c:v>
                </c:pt>
                <c:pt idx="4">
                  <c:v>180</c:v>
                </c:pt>
                <c:pt idx="5">
                  <c:v>175</c:v>
                </c:pt>
              </c:numCache>
            </c:numRef>
          </c:val>
          <c:extLst>
            <c:ext xmlns:c16="http://schemas.microsoft.com/office/drawing/2014/chart" uri="{C3380CC4-5D6E-409C-BE32-E72D297353CC}">
              <c16:uniqueId val="{0000000C-9B02-42A7-B230-CD9AAB971239}"/>
            </c:ext>
          </c:extLst>
        </c:ser>
        <c:dLbls>
          <c:dLblPos val="ctr"/>
          <c:showLegendKey val="0"/>
          <c:showVal val="0"/>
          <c:showCatName val="0"/>
          <c:showSerName val="0"/>
          <c:showPercent val="1"/>
          <c:showBubbleSize val="0"/>
          <c:showLeaderLines val="1"/>
        </c:dLbls>
        <c:firstSliceAng val="327"/>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Feuil1!$B$1</c:f>
              <c:strCache>
                <c:ptCount val="1"/>
                <c:pt idx="0">
                  <c:v>Colonne2</c:v>
                </c:pt>
              </c:strCache>
            </c:strRef>
          </c:tx>
          <c:spPr>
            <a:solidFill>
              <a:schemeClr val="accent4">
                <a:alpha val="85000"/>
              </a:schemeClr>
            </a:solidFill>
            <a:ln w="9525" cap="flat" cmpd="sng" algn="ctr">
              <a:solidFill>
                <a:schemeClr val="accent4">
                  <a:lumMod val="75000"/>
                </a:schemeClr>
              </a:solidFill>
              <a:round/>
            </a:ln>
            <a:effectLst/>
            <a:sp3d contourW="9525">
              <a:contourClr>
                <a:schemeClr val="accent4">
                  <a:lumMod val="75000"/>
                </a:schemeClr>
              </a:contourClr>
            </a:sp3d>
          </c:spPr>
          <c:invertIfNegative val="0"/>
          <c:dLbls>
            <c:dLbl>
              <c:idx val="0"/>
              <c:layout>
                <c:manualLayout>
                  <c:x val="5.1020408163265285E-3"/>
                  <c:y val="0.1667752442996742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3F6-440B-BFD5-33528B5AEE54}"/>
                </c:ext>
              </c:extLst>
            </c:dLbl>
            <c:dLbl>
              <c:idx val="1"/>
              <c:layout>
                <c:manualLayout>
                  <c:x val="3.4013605442176978E-3"/>
                  <c:y val="0.1615635179153093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3F6-440B-BFD5-33528B5AEE54}"/>
                </c:ext>
              </c:extLst>
            </c:dLbl>
            <c:dLbl>
              <c:idx val="2"/>
              <c:layout>
                <c:manualLayout>
                  <c:x val="0"/>
                  <c:y val="0.1563517915309449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3F6-440B-BFD5-33528B5AEE54}"/>
                </c:ext>
              </c:extLst>
            </c:dLbl>
            <c:dLbl>
              <c:idx val="3"/>
              <c:layout>
                <c:manualLayout>
                  <c:x val="6.8027210884353114E-3"/>
                  <c:y val="0.1485342019543990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3F6-440B-BFD5-33528B5AEE54}"/>
                </c:ext>
              </c:extLst>
            </c:dLbl>
            <c:dLbl>
              <c:idx val="4"/>
              <c:layout>
                <c:manualLayout>
                  <c:x val="3.401360544217726E-3"/>
                  <c:y val="0.1146579804560261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3F6-440B-BFD5-33528B5AEE54}"/>
                </c:ext>
              </c:extLst>
            </c:dLbl>
            <c:dLbl>
              <c:idx val="5"/>
              <c:layout>
                <c:manualLayout>
                  <c:x val="0"/>
                  <c:y val="9.90228013029315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3F6-440B-BFD5-33528B5AEE54}"/>
                </c:ext>
              </c:extLst>
            </c:dLbl>
            <c:dLbl>
              <c:idx val="6"/>
              <c:layout>
                <c:manualLayout>
                  <c:x val="7.2713173554438395E-3"/>
                  <c:y val="0.1016302905535752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3F6-440B-BFD5-33528B5AEE54}"/>
                </c:ext>
              </c:extLst>
            </c:dLbl>
            <c:dLbl>
              <c:idx val="7"/>
              <c:layout>
                <c:manualLayout>
                  <c:x val="1.0179844297621091E-2"/>
                  <c:y val="0.11108427107018772"/>
                </c:manualLayout>
              </c:layout>
              <c:tx>
                <c:rich>
                  <a:bodyPr/>
                  <a:lstStyle/>
                  <a:p>
                    <a:fld id="{589A3555-D3F9-4470-827C-93CA57A72104}" type="VALUE">
                      <a:rPr lang="en-US" sz="1400" b="1"/>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3F6-440B-BFD5-33528B5AEE5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Feuil1!$A$2:$A$9</c:f>
              <c:numCache>
                <c:formatCode>General</c:formatCode>
                <c:ptCount val="8"/>
                <c:pt idx="0">
                  <c:v>2011</c:v>
                </c:pt>
                <c:pt idx="1">
                  <c:v>2012</c:v>
                </c:pt>
                <c:pt idx="2">
                  <c:v>2013</c:v>
                </c:pt>
                <c:pt idx="3">
                  <c:v>2014</c:v>
                </c:pt>
                <c:pt idx="4">
                  <c:v>2015</c:v>
                </c:pt>
                <c:pt idx="5">
                  <c:v>2016</c:v>
                </c:pt>
                <c:pt idx="6">
                  <c:v>2017</c:v>
                </c:pt>
                <c:pt idx="7">
                  <c:v>2018</c:v>
                </c:pt>
              </c:numCache>
            </c:numRef>
          </c:cat>
          <c:val>
            <c:numRef>
              <c:f>Feuil1!$B$2:$B$9</c:f>
              <c:numCache>
                <c:formatCode>General</c:formatCode>
                <c:ptCount val="8"/>
                <c:pt idx="0">
                  <c:v>6275</c:v>
                </c:pt>
                <c:pt idx="1">
                  <c:v>5816</c:v>
                </c:pt>
                <c:pt idx="2">
                  <c:v>5510</c:v>
                </c:pt>
                <c:pt idx="3">
                  <c:v>5268</c:v>
                </c:pt>
                <c:pt idx="4">
                  <c:v>4967</c:v>
                </c:pt>
                <c:pt idx="5">
                  <c:v>4947</c:v>
                </c:pt>
                <c:pt idx="6">
                  <c:v>4701</c:v>
                </c:pt>
                <c:pt idx="7">
                  <c:v>4416</c:v>
                </c:pt>
              </c:numCache>
            </c:numRef>
          </c:val>
          <c:extLst>
            <c:ext xmlns:c16="http://schemas.microsoft.com/office/drawing/2014/chart" uri="{C3380CC4-5D6E-409C-BE32-E72D297353CC}">
              <c16:uniqueId val="{00000008-43F6-440B-BFD5-33528B5AEE54}"/>
            </c:ext>
          </c:extLst>
        </c:ser>
        <c:dLbls>
          <c:showLegendKey val="0"/>
          <c:showVal val="1"/>
          <c:showCatName val="0"/>
          <c:showSerName val="0"/>
          <c:showPercent val="0"/>
          <c:showBubbleSize val="0"/>
        </c:dLbls>
        <c:gapWidth val="65"/>
        <c:shape val="box"/>
        <c:axId val="211923784"/>
        <c:axId val="211924176"/>
        <c:axId val="0"/>
      </c:bar3DChart>
      <c:catAx>
        <c:axId val="211923784"/>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fr-FR"/>
          </a:p>
        </c:txPr>
        <c:crossAx val="211924176"/>
        <c:crosses val="autoZero"/>
        <c:auto val="1"/>
        <c:lblAlgn val="ctr"/>
        <c:lblOffset val="100"/>
        <c:tickMarkSkip val="1"/>
        <c:noMultiLvlLbl val="0"/>
      </c:catAx>
      <c:valAx>
        <c:axId val="211924176"/>
        <c:scaling>
          <c:orientation val="minMax"/>
          <c:min val="3500"/>
        </c:scaling>
        <c:delete val="0"/>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fr-FR"/>
          </a:p>
        </c:txPr>
        <c:crossAx val="211923784"/>
        <c:crossesAt val="1"/>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803416742617333"/>
          <c:y val="1.7216817709107119E-2"/>
          <c:w val="0.40739100078364532"/>
          <c:h val="0.94745315703461597"/>
        </c:manualLayout>
      </c:layout>
      <c:doughnutChart>
        <c:varyColors val="1"/>
        <c:ser>
          <c:idx val="0"/>
          <c:order val="0"/>
          <c:tx>
            <c:strRef>
              <c:f>Feuil1!$B$1</c:f>
              <c:strCache>
                <c:ptCount val="1"/>
                <c:pt idx="0">
                  <c:v>Colonne1</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15FF-4293-851A-00D5A45085BB}"/>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2-15FF-4293-851A-00D5A45085BB}"/>
              </c:ext>
            </c:extLst>
          </c:dPt>
          <c:dLbls>
            <c:dLbl>
              <c:idx val="0"/>
              <c:tx>
                <c:rich>
                  <a:bodyPr/>
                  <a:lstStyle/>
                  <a:p>
                    <a:fld id="{6B12C83D-6FB7-41D2-A0AD-2D75F2FC50F4}" type="CATEGORYNAME">
                      <a:rPr lang="en-US" smtClean="0"/>
                      <a:pPr/>
                      <a:t>[NOM DE CATÉGORIE]</a:t>
                    </a:fld>
                    <a:endParaRPr lang="en-US" baseline="0"/>
                  </a:p>
                  <a:p>
                    <a:fld id="{26CD891A-2316-4445-9B79-8E0CAFDB194C}" type="VALUE">
                      <a:rPr lang="en-US" baseline="0" smtClean="0"/>
                      <a:pPr/>
                      <a:t>[VALEUR]</a:t>
                    </a:fld>
                    <a:r>
                      <a:rPr lang="en-US" baseline="0"/>
                      <a:t> h</a:t>
                    </a:r>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5FF-4293-851A-00D5A45085BB}"/>
                </c:ext>
              </c:extLst>
            </c:dLbl>
            <c:dLbl>
              <c:idx val="1"/>
              <c:tx>
                <c:rich>
                  <a:bodyPr/>
                  <a:lstStyle/>
                  <a:p>
                    <a:fld id="{2DB42B59-0306-4CD0-B17E-E0759B36B676}" type="CATEGORYNAME">
                      <a:rPr lang="en-US" smtClean="0"/>
                      <a:pPr/>
                      <a:t>[NOM DE CATÉGORIE]</a:t>
                    </a:fld>
                    <a:endParaRPr lang="en-US" baseline="0"/>
                  </a:p>
                  <a:p>
                    <a:fld id="{0C41D8CC-EC5F-4A64-B04A-9EC91BEA90F5}" type="VALUE">
                      <a:rPr lang="en-US" baseline="0" smtClean="0"/>
                      <a:pPr/>
                      <a:t>[VALEUR]</a:t>
                    </a:fld>
                    <a:r>
                      <a:rPr lang="en-US" baseline="0"/>
                      <a:t> h</a:t>
                    </a:r>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15FF-4293-851A-00D5A45085BB}"/>
                </c:ext>
              </c:extLst>
            </c:dLbl>
            <c:numFmt formatCode="#,##0" sourceLinked="0"/>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fr-FR"/>
              </a:p>
            </c:txPr>
            <c:showLegendKey val="0"/>
            <c:showVal val="1"/>
            <c:showCatName val="1"/>
            <c:showSerName val="0"/>
            <c:showPercent val="0"/>
            <c:showBubbleSize val="0"/>
            <c:showLeaderLines val="0"/>
            <c:extLst>
              <c:ext xmlns:c15="http://schemas.microsoft.com/office/drawing/2012/chart" uri="{CE6537A1-D6FC-4f65-9D91-7224C49458BB}"/>
            </c:extLst>
          </c:dLbls>
          <c:cat>
            <c:numRef>
              <c:f>Feuil1!$A$2:$A$3</c:f>
              <c:numCache>
                <c:formatCode>General</c:formatCode>
                <c:ptCount val="2"/>
                <c:pt idx="0">
                  <c:v>2017</c:v>
                </c:pt>
                <c:pt idx="1">
                  <c:v>2018</c:v>
                </c:pt>
              </c:numCache>
            </c:numRef>
          </c:cat>
          <c:val>
            <c:numRef>
              <c:f>Feuil1!$B$2:$B$3</c:f>
              <c:numCache>
                <c:formatCode>General</c:formatCode>
                <c:ptCount val="2"/>
                <c:pt idx="0">
                  <c:v>176904</c:v>
                </c:pt>
                <c:pt idx="1">
                  <c:v>229211</c:v>
                </c:pt>
              </c:numCache>
            </c:numRef>
          </c:val>
          <c:extLst>
            <c:ext xmlns:c16="http://schemas.microsoft.com/office/drawing/2014/chart" uri="{C3380CC4-5D6E-409C-BE32-E72D297353CC}">
              <c16:uniqueId val="{00000000-15FF-4293-851A-00D5A45085BB}"/>
            </c:ext>
          </c:extLst>
        </c:ser>
        <c:dLbls>
          <c:showLegendKey val="0"/>
          <c:showVal val="0"/>
          <c:showCatName val="0"/>
          <c:showSerName val="0"/>
          <c:showPercent val="1"/>
          <c:showBubbleSize val="0"/>
          <c:showLeaderLines val="0"/>
        </c:dLbls>
        <c:firstSliceAng val="0"/>
        <c:holeSize val="50"/>
      </c:doughnut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a:t>Charges</a:t>
            </a:r>
          </a:p>
        </c:rich>
      </c:tx>
      <c:layout>
        <c:manualLayout>
          <c:xMode val="edge"/>
          <c:yMode val="edge"/>
          <c:x val="5.8311783423951546E-2"/>
          <c:y val="4.2112306114832118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fr-FR"/>
        </a:p>
      </c:txPr>
    </c:title>
    <c:autoTitleDeleted val="0"/>
    <c:plotArea>
      <c:layout>
        <c:manualLayout>
          <c:layoutTarget val="inner"/>
          <c:xMode val="edge"/>
          <c:yMode val="edge"/>
          <c:x val="0.2434786036379788"/>
          <c:y val="5.0590882767580968E-2"/>
          <c:w val="0.63169376158665658"/>
          <c:h val="0.89344407555750904"/>
        </c:manualLayout>
      </c:layout>
      <c:doughnutChart>
        <c:varyColors val="1"/>
        <c:ser>
          <c:idx val="0"/>
          <c:order val="0"/>
          <c:tx>
            <c:strRef>
              <c:f>Feuil1!$B$1</c:f>
              <c:strCache>
                <c:ptCount val="1"/>
                <c:pt idx="0">
                  <c:v>Charges</c:v>
                </c:pt>
              </c:strCache>
            </c:strRef>
          </c:tx>
          <c:explosion val="6"/>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04AA-4A34-A9FF-819AB8204FA4}"/>
              </c:ext>
            </c:extLst>
          </c:dPt>
          <c:dPt>
            <c:idx val="1"/>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04AA-4A34-A9FF-819AB8204FA4}"/>
              </c:ext>
            </c:extLst>
          </c:dPt>
          <c:dPt>
            <c:idx val="2"/>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04AA-4A34-A9FF-819AB8204FA4}"/>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04AA-4A34-A9FF-819AB8204FA4}"/>
              </c:ext>
            </c:extLst>
          </c:dPt>
          <c:dPt>
            <c:idx val="4"/>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04AA-4A34-A9FF-819AB8204FA4}"/>
              </c:ext>
            </c:extLst>
          </c:dPt>
          <c:dPt>
            <c:idx val="5"/>
            <c:bubble3D val="0"/>
            <c:spPr>
              <a:solidFill>
                <a:schemeClr val="accent5">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04AA-4A34-A9FF-819AB8204FA4}"/>
              </c:ext>
            </c:extLst>
          </c:dPt>
          <c:dPt>
            <c:idx val="6"/>
            <c:bubble3D val="0"/>
            <c:spPr>
              <a:solidFill>
                <a:schemeClr val="accent1">
                  <a:lumMod val="80000"/>
                  <a:lumOff val="2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04AA-4A34-A9FF-819AB8204FA4}"/>
              </c:ext>
            </c:extLst>
          </c:dPt>
          <c:dPt>
            <c:idx val="7"/>
            <c:bubble3D val="0"/>
            <c:spPr>
              <a:solidFill>
                <a:schemeClr val="accent3">
                  <a:lumMod val="80000"/>
                  <a:lumOff val="2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04AA-4A34-A9FF-819AB8204FA4}"/>
              </c:ext>
            </c:extLst>
          </c:dPt>
          <c:dPt>
            <c:idx val="8"/>
            <c:bubble3D val="0"/>
            <c:spPr>
              <a:solidFill>
                <a:schemeClr val="accent5">
                  <a:lumMod val="80000"/>
                  <a:lumOff val="2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04AA-4A34-A9FF-819AB8204FA4}"/>
              </c:ext>
            </c:extLst>
          </c:dPt>
          <c:dPt>
            <c:idx val="9"/>
            <c:bubble3D val="0"/>
            <c:spPr>
              <a:solidFill>
                <a:schemeClr val="accent1">
                  <a:lumMod val="8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04AA-4A34-A9FF-819AB8204FA4}"/>
              </c:ext>
            </c:extLst>
          </c:dPt>
          <c:dPt>
            <c:idx val="10"/>
            <c:bubble3D val="0"/>
            <c:spPr>
              <a:solidFill>
                <a:schemeClr val="accent3">
                  <a:lumMod val="8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04AA-4A34-A9FF-819AB8204FA4}"/>
              </c:ext>
            </c:extLst>
          </c:dPt>
          <c:dPt>
            <c:idx val="11"/>
            <c:bubble3D val="0"/>
            <c:spPr>
              <a:solidFill>
                <a:schemeClr val="accent5">
                  <a:lumMod val="8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04AA-4A34-A9FF-819AB8204FA4}"/>
              </c:ext>
            </c:extLst>
          </c:dPt>
          <c:dLbls>
            <c:dLbl>
              <c:idx val="2"/>
              <c:layout>
                <c:manualLayout>
                  <c:x val="0.18628438238107956"/>
                  <c:y val="0.12123554442317518"/>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4AA-4A34-A9FF-819AB8204FA4}"/>
                </c:ext>
              </c:extLst>
            </c:dLbl>
            <c:dLbl>
              <c:idx val="3"/>
              <c:layout>
                <c:manualLayout>
                  <c:x val="-1.6809521866165765E-2"/>
                  <c:y val="0.147484151412987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4AA-4A34-A9FF-819AB8204FA4}"/>
                </c:ext>
              </c:extLst>
            </c:dLbl>
            <c:dLbl>
              <c:idx val="5"/>
              <c:layout>
                <c:manualLayout>
                  <c:x val="-0.19772970632539882"/>
                  <c:y val="0.19050403958468196"/>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4AA-4A34-A9FF-819AB8204FA4}"/>
                </c:ext>
              </c:extLst>
            </c:dLbl>
            <c:dLbl>
              <c:idx val="6"/>
              <c:layout>
                <c:manualLayout>
                  <c:x val="-0.19983951215844481"/>
                  <c:y val="6.2915834342608182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04AA-4A34-A9FF-819AB8204FA4}"/>
                </c:ext>
              </c:extLst>
            </c:dLbl>
            <c:dLbl>
              <c:idx val="7"/>
              <c:layout>
                <c:manualLayout>
                  <c:x val="-0.2543146339503084"/>
                  <c:y val="-6.021944144221068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04AA-4A34-A9FF-819AB8204FA4}"/>
                </c:ext>
              </c:extLst>
            </c:dLbl>
            <c:dLbl>
              <c:idx val="8"/>
              <c:layout>
                <c:manualLayout>
                  <c:x val="-0.22937368258668028"/>
                  <c:y val="-0.1689326921093126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1-04AA-4A34-A9FF-819AB8204FA4}"/>
                </c:ext>
              </c:extLst>
            </c:dLbl>
            <c:dLbl>
              <c:idx val="11"/>
              <c:layout>
                <c:manualLayout>
                  <c:x val="0.26828433571256344"/>
                  <c:y val="-9.5088499904707025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7-04AA-4A34-A9FF-819AB8204FA4}"/>
                </c:ext>
              </c:extLst>
            </c:dLbl>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fr-FR"/>
              </a:p>
            </c:txP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Feuil1!$A$2:$A$13</c:f>
              <c:strCache>
                <c:ptCount val="12"/>
                <c:pt idx="0">
                  <c:v>Siège</c:v>
                </c:pt>
                <c:pt idx="1">
                  <c:v>Editions Publications</c:v>
                </c:pt>
                <c:pt idx="2">
                  <c:v>Vie  associative</c:v>
                </c:pt>
                <c:pt idx="3">
                  <c:v>Animation du réseau</c:v>
                </c:pt>
                <c:pt idx="4">
                  <c:v>Equipe Nationale</c:v>
                </c:pt>
                <c:pt idx="5">
                  <c:v>Communication</c:v>
                </c:pt>
                <c:pt idx="6">
                  <c:v>Vie internationale</c:v>
                </c:pt>
                <c:pt idx="7">
                  <c:v>Aumônerie</c:v>
                </c:pt>
                <c:pt idx="8">
                  <c:v>Commissions et groupes</c:v>
                </c:pt>
                <c:pt idx="9">
                  <c:v>Territoires</c:v>
                </c:pt>
                <c:pt idx="10">
                  <c:v>Annecy</c:v>
                </c:pt>
                <c:pt idx="11">
                  <c:v>Relations Extérieures</c:v>
                </c:pt>
              </c:strCache>
            </c:strRef>
          </c:cat>
          <c:val>
            <c:numRef>
              <c:f>Feuil1!$B$2:$B$13</c:f>
              <c:numCache>
                <c:formatCode>_("€"* #,##0.00_);_("€"* \(#,##0.00\);_("€"* "-"??_);_(@_)</c:formatCode>
                <c:ptCount val="12"/>
                <c:pt idx="0">
                  <c:v>198665</c:v>
                </c:pt>
                <c:pt idx="1">
                  <c:v>97789</c:v>
                </c:pt>
                <c:pt idx="2">
                  <c:v>13215</c:v>
                </c:pt>
                <c:pt idx="3">
                  <c:v>6220</c:v>
                </c:pt>
                <c:pt idx="4">
                  <c:v>212608</c:v>
                </c:pt>
                <c:pt idx="5">
                  <c:v>816</c:v>
                </c:pt>
                <c:pt idx="6">
                  <c:v>20850</c:v>
                </c:pt>
                <c:pt idx="7">
                  <c:v>15311</c:v>
                </c:pt>
                <c:pt idx="8">
                  <c:v>9615</c:v>
                </c:pt>
                <c:pt idx="9">
                  <c:v>85774</c:v>
                </c:pt>
                <c:pt idx="10">
                  <c:v>89403</c:v>
                </c:pt>
                <c:pt idx="11">
                  <c:v>2911</c:v>
                </c:pt>
              </c:numCache>
            </c:numRef>
          </c:val>
          <c:extLst>
            <c:ext xmlns:c16="http://schemas.microsoft.com/office/drawing/2014/chart" uri="{C3380CC4-5D6E-409C-BE32-E72D297353CC}">
              <c16:uniqueId val="{00000018-04AA-4A34-A9FF-819AB8204FA4}"/>
            </c:ext>
          </c:extLst>
        </c:ser>
        <c:dLbls>
          <c:showLegendKey val="0"/>
          <c:showVal val="1"/>
          <c:showCatName val="0"/>
          <c:showSerName val="0"/>
          <c:showPercent val="0"/>
          <c:showBubbleSize val="0"/>
          <c:showLeaderLines val="1"/>
        </c:dLbls>
        <c:firstSliceAng val="0"/>
        <c:holeSize val="43"/>
      </c:doughnut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err="1"/>
              <a:t>Produits</a:t>
            </a:r>
            <a:endParaRPr lang="en-US" dirty="0"/>
          </a:p>
        </c:rich>
      </c:tx>
      <c:layout>
        <c:manualLayout>
          <c:xMode val="edge"/>
          <c:yMode val="edge"/>
          <c:x val="5.8311783423951546E-2"/>
          <c:y val="4.2112306114832118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fr-FR"/>
        </a:p>
      </c:txPr>
    </c:title>
    <c:autoTitleDeleted val="0"/>
    <c:plotArea>
      <c:layout>
        <c:manualLayout>
          <c:layoutTarget val="inner"/>
          <c:xMode val="edge"/>
          <c:yMode val="edge"/>
          <c:x val="0.2434786036379788"/>
          <c:y val="5.0590882767580968E-2"/>
          <c:w val="0.63169376158665658"/>
          <c:h val="0.89344407555750904"/>
        </c:manualLayout>
      </c:layout>
      <c:doughnutChart>
        <c:varyColors val="1"/>
        <c:ser>
          <c:idx val="0"/>
          <c:order val="0"/>
          <c:tx>
            <c:strRef>
              <c:f>Feuil1!$B$1</c:f>
              <c:strCache>
                <c:ptCount val="1"/>
                <c:pt idx="0">
                  <c:v>Produits</c:v>
                </c:pt>
              </c:strCache>
            </c:strRef>
          </c:tx>
          <c:explosion val="6"/>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04AA-4A34-A9FF-819AB8204FA4}"/>
              </c:ext>
            </c:extLst>
          </c:dPt>
          <c:dPt>
            <c:idx val="1"/>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04AA-4A34-A9FF-819AB8204FA4}"/>
              </c:ext>
            </c:extLst>
          </c:dPt>
          <c:dPt>
            <c:idx val="2"/>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04AA-4A34-A9FF-819AB8204FA4}"/>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04AA-4A34-A9FF-819AB8204FA4}"/>
              </c:ext>
            </c:extLst>
          </c:dPt>
          <c:dPt>
            <c:idx val="4"/>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04AA-4A34-A9FF-819AB8204FA4}"/>
              </c:ext>
            </c:extLst>
          </c:dPt>
          <c:dPt>
            <c:idx val="5"/>
            <c:bubble3D val="0"/>
            <c:spPr>
              <a:solidFill>
                <a:schemeClr val="accent5">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04AA-4A34-A9FF-819AB8204FA4}"/>
              </c:ext>
            </c:extLst>
          </c:dPt>
          <c:dPt>
            <c:idx val="6"/>
            <c:bubble3D val="0"/>
            <c:spPr>
              <a:solidFill>
                <a:schemeClr val="accent1">
                  <a:lumMod val="80000"/>
                  <a:lumOff val="2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04AA-4A34-A9FF-819AB8204FA4}"/>
              </c:ext>
            </c:extLst>
          </c:dPt>
          <c:dPt>
            <c:idx val="7"/>
            <c:bubble3D val="0"/>
            <c:spPr>
              <a:solidFill>
                <a:schemeClr val="accent3">
                  <a:lumMod val="80000"/>
                  <a:lumOff val="2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04AA-4A34-A9FF-819AB8204FA4}"/>
              </c:ext>
            </c:extLst>
          </c:dPt>
          <c:dPt>
            <c:idx val="8"/>
            <c:bubble3D val="0"/>
            <c:spPr>
              <a:solidFill>
                <a:schemeClr val="accent5">
                  <a:lumMod val="80000"/>
                  <a:lumOff val="2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04AA-4A34-A9FF-819AB8204FA4}"/>
              </c:ext>
            </c:extLst>
          </c:dPt>
          <c:dPt>
            <c:idx val="9"/>
            <c:bubble3D val="0"/>
            <c:spPr>
              <a:solidFill>
                <a:schemeClr val="accent1">
                  <a:lumMod val="8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04AA-4A34-A9FF-819AB8204FA4}"/>
              </c:ext>
            </c:extLst>
          </c:dPt>
          <c:dPt>
            <c:idx val="10"/>
            <c:bubble3D val="0"/>
            <c:spPr>
              <a:solidFill>
                <a:schemeClr val="accent3">
                  <a:lumMod val="8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04AA-4A34-A9FF-819AB8204FA4}"/>
              </c:ext>
            </c:extLst>
          </c:dPt>
          <c:dPt>
            <c:idx val="11"/>
            <c:bubble3D val="0"/>
            <c:spPr>
              <a:solidFill>
                <a:schemeClr val="accent5">
                  <a:lumMod val="8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04AA-4A34-A9FF-819AB8204FA4}"/>
              </c:ext>
            </c:extLst>
          </c:dPt>
          <c:dLbls>
            <c:dLbl>
              <c:idx val="3"/>
              <c:layout>
                <c:manualLayout>
                  <c:x val="-0.17455531015940082"/>
                  <c:y val="-8.9266723223650285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4AA-4A34-A9FF-819AB8204FA4}"/>
                </c:ext>
              </c:extLst>
            </c:dLbl>
            <c:dLbl>
              <c:idx val="4"/>
              <c:layout>
                <c:manualLayout>
                  <c:x val="-1.1123967735740439E-2"/>
                  <c:y val="-1.940580939644571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4AA-4A34-A9FF-819AB8204FA4}"/>
                </c:ext>
              </c:extLst>
            </c:dLbl>
            <c:dLbl>
              <c:idx val="5"/>
              <c:layout>
                <c:manualLayout>
                  <c:x val="-8.6503168811215711E-2"/>
                  <c:y val="-0.12225659919760799"/>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4AA-4A34-A9FF-819AB8204FA4}"/>
                </c:ext>
              </c:extLst>
            </c:dLbl>
            <c:dLbl>
              <c:idx val="6"/>
              <c:layout>
                <c:manualLayout>
                  <c:x val="7.8806654503552911E-2"/>
                  <c:y val="-0.10612082148611217"/>
                </c:manualLayout>
              </c:layout>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fr-FR"/>
                </a:p>
              </c:txPr>
              <c:showLegendKey val="0"/>
              <c:showVal val="0"/>
              <c:showCatName val="1"/>
              <c:showSerName val="0"/>
              <c:showPercent val="1"/>
              <c:showBubbleSize val="0"/>
              <c:extLst>
                <c:ext xmlns:c15="http://schemas.microsoft.com/office/drawing/2012/chart" uri="{CE6537A1-D6FC-4f65-9D91-7224C49458BB}">
                  <c15:layout>
                    <c:manualLayout>
                      <c:w val="0.18423235965317675"/>
                      <c:h val="0.13378364997909672"/>
                    </c:manualLayout>
                  </c15:layout>
                </c:ext>
                <c:ext xmlns:c16="http://schemas.microsoft.com/office/drawing/2014/chart" uri="{C3380CC4-5D6E-409C-BE32-E72D297353CC}">
                  <c16:uniqueId val="{0000000D-04AA-4A34-A9FF-819AB8204FA4}"/>
                </c:ext>
              </c:extLst>
            </c:dLbl>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fr-FR"/>
              </a:p>
            </c:txP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Feuil1!$A$2:$A$8</c:f>
              <c:strCache>
                <c:ptCount val="7"/>
                <c:pt idx="0">
                  <c:v>Adhésions</c:v>
                </c:pt>
                <c:pt idx="1">
                  <c:v>Dons</c:v>
                </c:pt>
                <c:pt idx="2">
                  <c:v>Abonnements</c:v>
                </c:pt>
                <c:pt idx="3">
                  <c:v>Animation du réseau</c:v>
                </c:pt>
                <c:pt idx="4">
                  <c:v>Siège</c:v>
                </c:pt>
                <c:pt idx="5">
                  <c:v>Vie  associative</c:v>
                </c:pt>
                <c:pt idx="6">
                  <c:v>Commissions, aumônerie, équipe nationale</c:v>
                </c:pt>
              </c:strCache>
            </c:strRef>
          </c:cat>
          <c:val>
            <c:numRef>
              <c:f>Feuil1!$B$2:$B$8</c:f>
              <c:numCache>
                <c:formatCode>_(* #,##0.00_);_(* \(#,##0.00\);_(* "-"??_);_(@_)</c:formatCode>
                <c:ptCount val="7"/>
                <c:pt idx="0">
                  <c:v>366958</c:v>
                </c:pt>
                <c:pt idx="1">
                  <c:v>34548</c:v>
                </c:pt>
                <c:pt idx="2">
                  <c:v>103243</c:v>
                </c:pt>
                <c:pt idx="3">
                  <c:v>3131</c:v>
                </c:pt>
                <c:pt idx="4">
                  <c:v>35292</c:v>
                </c:pt>
                <c:pt idx="5">
                  <c:v>13980</c:v>
                </c:pt>
                <c:pt idx="6">
                  <c:v>21947</c:v>
                </c:pt>
              </c:numCache>
            </c:numRef>
          </c:val>
          <c:extLst>
            <c:ext xmlns:c16="http://schemas.microsoft.com/office/drawing/2014/chart" uri="{C3380CC4-5D6E-409C-BE32-E72D297353CC}">
              <c16:uniqueId val="{00000018-04AA-4A34-A9FF-819AB8204FA4}"/>
            </c:ext>
          </c:extLst>
        </c:ser>
        <c:dLbls>
          <c:showLegendKey val="0"/>
          <c:showVal val="1"/>
          <c:showCatName val="0"/>
          <c:showSerName val="0"/>
          <c:showPercent val="0"/>
          <c:showBubbleSize val="0"/>
          <c:showLeaderLines val="1"/>
        </c:dLbls>
        <c:firstSliceAng val="0"/>
        <c:holeSize val="43"/>
      </c:doughnut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Reversed" id="26">
  <a:schemeClr val="accent6"/>
</cs:colorStyle>
</file>

<file path=ppt/charts/colors2.xml><?xml version="1.0" encoding="utf-8"?>
<cs:colorStyle xmlns:cs="http://schemas.microsoft.com/office/drawing/2012/chartStyle" xmlns:a="http://schemas.openxmlformats.org/drawingml/2006/main" meth="withinLinearReversed" id="26">
  <a:schemeClr val="accent6"/>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7">
  <a:schemeClr val="accent4"/>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0.59162</cdr:x>
      <cdr:y>0.37686</cdr:y>
    </cdr:from>
    <cdr:to>
      <cdr:x>0.77998</cdr:x>
      <cdr:y>0.62314</cdr:y>
    </cdr:to>
    <cdr:sp macro="" textlink="">
      <cdr:nvSpPr>
        <cdr:cNvPr id="2" name="ZoneTexte 1"/>
        <cdr:cNvSpPr txBox="1"/>
      </cdr:nvSpPr>
      <cdr:spPr>
        <a:xfrm xmlns:a="http://schemas.openxmlformats.org/drawingml/2006/main">
          <a:off x="5788317" y="1585406"/>
          <a:ext cx="1842867" cy="103606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FR" sz="2800" b="1" dirty="0"/>
            <a:t>21 361 h</a:t>
          </a:r>
        </a:p>
        <a:p xmlns:a="http://schemas.openxmlformats.org/drawingml/2006/main">
          <a:pPr algn="ctr"/>
          <a:r>
            <a:rPr lang="fr-FR" sz="2800" b="1" dirty="0"/>
            <a:t>229 211 €</a:t>
          </a:r>
        </a:p>
      </cdr:txBody>
    </cdr:sp>
  </cdr:relSizeAnchor>
  <cdr:relSizeAnchor xmlns:cdr="http://schemas.openxmlformats.org/drawingml/2006/chartDrawing">
    <cdr:from>
      <cdr:x>0</cdr:x>
      <cdr:y>0.09705</cdr:y>
    </cdr:from>
    <cdr:to>
      <cdr:x>0.1481</cdr:x>
      <cdr:y>0.39801</cdr:y>
    </cdr:to>
    <cdr:sp macro="" textlink="">
      <cdr:nvSpPr>
        <cdr:cNvPr id="5" name="ZoneTexte 4"/>
        <cdr:cNvSpPr txBox="1"/>
      </cdr:nvSpPr>
      <cdr:spPr>
        <a:xfrm xmlns:a="http://schemas.openxmlformats.org/drawingml/2006/main">
          <a:off x="-1203325" y="408280"/>
          <a:ext cx="1448972" cy="12660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0.46592</cdr:x>
      <cdr:y>0.4196</cdr:y>
    </cdr:from>
    <cdr:to>
      <cdr:x>0.61446</cdr:x>
      <cdr:y>0.50038</cdr:y>
    </cdr:to>
    <cdr:sp macro="" textlink="">
      <cdr:nvSpPr>
        <cdr:cNvPr id="2" name="ZoneTexte 1"/>
        <cdr:cNvSpPr txBox="1"/>
      </cdr:nvSpPr>
      <cdr:spPr>
        <a:xfrm xmlns:a="http://schemas.openxmlformats.org/drawingml/2006/main">
          <a:off x="3733075" y="2394857"/>
          <a:ext cx="1190171" cy="4610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0.46592</cdr:x>
      <cdr:y>0.4196</cdr:y>
    </cdr:from>
    <cdr:to>
      <cdr:x>0.61446</cdr:x>
      <cdr:y>0.50038</cdr:y>
    </cdr:to>
    <cdr:sp macro="" textlink="">
      <cdr:nvSpPr>
        <cdr:cNvPr id="2" name="ZoneTexte 1"/>
        <cdr:cNvSpPr txBox="1"/>
      </cdr:nvSpPr>
      <cdr:spPr>
        <a:xfrm xmlns:a="http://schemas.openxmlformats.org/drawingml/2006/main">
          <a:off x="3733075" y="2394857"/>
          <a:ext cx="1190171" cy="4610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BDADDA-B45A-4870-8B96-DFE2CBB332A2}" type="datetimeFigureOut">
              <a:rPr lang="fr-FR" smtClean="0"/>
              <a:t>21/03/2019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C827C-E8E0-4C02-8C17-F6D31CFBA6CE}" type="slidenum">
              <a:rPr lang="fr-FR" smtClean="0"/>
              <a:t>‹N°›</a:t>
            </a:fld>
            <a:endParaRPr lang="fr-FR"/>
          </a:p>
        </p:txBody>
      </p:sp>
    </p:spTree>
    <p:extLst>
      <p:ext uri="{BB962C8B-B14F-4D97-AF65-F5344CB8AC3E}">
        <p14:creationId xmlns:p14="http://schemas.microsoft.com/office/powerpoint/2010/main" val="1700607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Vous voyez, le monde se divise en deux catégories.  Il y a ceux que le rapport financier barbent et ceux qui sont au taquet sur la question.</a:t>
            </a:r>
          </a:p>
          <a:p>
            <a:r>
              <a:rPr lang="fr-FR" sz="1200" kern="1200" dirty="0">
                <a:solidFill>
                  <a:schemeClr val="tx1"/>
                </a:solidFill>
                <a:effectLst/>
                <a:latin typeface="+mn-lt"/>
                <a:ea typeface="+mn-ea"/>
                <a:cs typeface="+mn-cs"/>
              </a:rPr>
              <a:t>Je cours deux risques : barber encore plus les uns et frustrer les autres.</a:t>
            </a:r>
          </a:p>
          <a:p>
            <a:r>
              <a:rPr lang="fr-FR" sz="1200" kern="1200" dirty="0">
                <a:solidFill>
                  <a:schemeClr val="tx1"/>
                </a:solidFill>
                <a:effectLst/>
                <a:latin typeface="+mn-lt"/>
                <a:ea typeface="+mn-ea"/>
                <a:cs typeface="+mn-cs"/>
              </a:rPr>
              <a:t>Aujourd’hui, c’est mon dernier rapport financier à l’ACI. Je vais être plus court que d’habitude.</a:t>
            </a:r>
          </a:p>
          <a:p>
            <a:r>
              <a:rPr lang="fr-FR" sz="1200" kern="1200" dirty="0">
                <a:solidFill>
                  <a:schemeClr val="tx1"/>
                </a:solidFill>
                <a:effectLst/>
                <a:latin typeface="+mn-lt"/>
                <a:ea typeface="+mn-ea"/>
                <a:cs typeface="+mn-cs"/>
              </a:rPr>
              <a:t>De plus et c’est la vraie raison, cela permettra de dégager du temps pour la réflexion ensemble. En Comité, nous sommes forts, ensemble, en Conseil national, nous sommes plus intelligents encore.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Pour compenser cette courtitude, plusieurs exemplaires des comptes détaillés sont là, à la disposition de ceux et celles qui ont plus d’appétit que les autres.</a:t>
            </a:r>
          </a:p>
          <a:p>
            <a:r>
              <a:rPr lang="fr-FR" sz="1200" kern="1200" dirty="0">
                <a:solidFill>
                  <a:schemeClr val="tx1"/>
                </a:solidFill>
                <a:effectLst/>
                <a:latin typeface="+mn-lt"/>
                <a:ea typeface="+mn-ea"/>
                <a:cs typeface="+mn-cs"/>
              </a:rPr>
              <a:t>Je ne serai jamais loin, si un truc vous intrigue.</a:t>
            </a:r>
          </a:p>
          <a:p>
            <a:endParaRPr lang="fr-FR" dirty="0"/>
          </a:p>
        </p:txBody>
      </p:sp>
      <p:sp>
        <p:nvSpPr>
          <p:cNvPr id="4" name="Espace réservé du numéro de diapositive 3"/>
          <p:cNvSpPr>
            <a:spLocks noGrp="1"/>
          </p:cNvSpPr>
          <p:nvPr>
            <p:ph type="sldNum" sz="quarter" idx="10"/>
          </p:nvPr>
        </p:nvSpPr>
        <p:spPr/>
        <p:txBody>
          <a:bodyPr/>
          <a:lstStyle/>
          <a:p>
            <a:fld id="{DF6C827C-E8E0-4C02-8C17-F6D31CFBA6CE}" type="slidenum">
              <a:rPr lang="fr-FR" smtClean="0"/>
              <a:t>1</a:t>
            </a:fld>
            <a:endParaRPr lang="fr-FR"/>
          </a:p>
        </p:txBody>
      </p:sp>
    </p:spTree>
    <p:extLst>
      <p:ext uri="{BB962C8B-B14F-4D97-AF65-F5344CB8AC3E}">
        <p14:creationId xmlns:p14="http://schemas.microsoft.com/office/powerpoint/2010/main" val="2697684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Je lis sans commenter.</a:t>
            </a:r>
          </a:p>
          <a:p>
            <a:endParaRPr lang="fr-FR" dirty="0"/>
          </a:p>
        </p:txBody>
      </p:sp>
      <p:sp>
        <p:nvSpPr>
          <p:cNvPr id="4" name="Espace réservé du numéro de diapositive 3"/>
          <p:cNvSpPr>
            <a:spLocks noGrp="1"/>
          </p:cNvSpPr>
          <p:nvPr>
            <p:ph type="sldNum" sz="quarter" idx="10"/>
          </p:nvPr>
        </p:nvSpPr>
        <p:spPr/>
        <p:txBody>
          <a:bodyPr/>
          <a:lstStyle/>
          <a:p>
            <a:fld id="{DF6C827C-E8E0-4C02-8C17-F6D31CFBA6CE}" type="slidenum">
              <a:rPr lang="fr-FR" smtClean="0"/>
              <a:t>2</a:t>
            </a:fld>
            <a:endParaRPr lang="fr-FR"/>
          </a:p>
        </p:txBody>
      </p:sp>
    </p:spTree>
    <p:extLst>
      <p:ext uri="{BB962C8B-B14F-4D97-AF65-F5344CB8AC3E}">
        <p14:creationId xmlns:p14="http://schemas.microsoft.com/office/powerpoint/2010/main" val="3745762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Attention, le pied des colonnes est au niveau du sol ! La pente est moins raide.</a:t>
            </a:r>
          </a:p>
          <a:p>
            <a:r>
              <a:rPr lang="fr-FR" dirty="0"/>
              <a:t>Une érosion régulière de 4% du nombre d’adhérents qui est générale, pratiquement tous les territoires sont atteints de cette épidémie.</a:t>
            </a:r>
          </a:p>
        </p:txBody>
      </p:sp>
      <p:sp>
        <p:nvSpPr>
          <p:cNvPr id="4" name="Espace réservé du numéro de diapositive 3"/>
          <p:cNvSpPr>
            <a:spLocks noGrp="1"/>
          </p:cNvSpPr>
          <p:nvPr>
            <p:ph type="sldNum" sz="quarter" idx="10"/>
          </p:nvPr>
        </p:nvSpPr>
        <p:spPr/>
        <p:txBody>
          <a:bodyPr/>
          <a:lstStyle/>
          <a:p>
            <a:fld id="{DF6C827C-E8E0-4C02-8C17-F6D31CFBA6CE}" type="slidenum">
              <a:rPr lang="fr-FR" smtClean="0"/>
              <a:t>8</a:t>
            </a:fld>
            <a:endParaRPr lang="fr-FR"/>
          </a:p>
        </p:txBody>
      </p:sp>
    </p:spTree>
    <p:extLst>
      <p:ext uri="{BB962C8B-B14F-4D97-AF65-F5344CB8AC3E}">
        <p14:creationId xmlns:p14="http://schemas.microsoft.com/office/powerpoint/2010/main" val="567951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Attention, le pied des colonnes est au niveau du sol ! La pente est moins raide.</a:t>
            </a:r>
          </a:p>
          <a:p>
            <a:r>
              <a:rPr lang="fr-FR" dirty="0"/>
              <a:t>La baisse globale du nombre d’abonnés est de 246 soit -5 %. Les non adhérents au prix fort (60 €) sont 129, l’an passé, ils étaient 163. </a:t>
            </a:r>
          </a:p>
          <a:p>
            <a:r>
              <a:rPr lang="fr-FR" dirty="0"/>
              <a:t>La comptabilité analytique nous indique que le Courrier, non content d’équilibrer ses comptes, génère un excédent de 13 268 € qui vient s’ajouter aux autres ressources du mouvement.</a:t>
            </a:r>
          </a:p>
        </p:txBody>
      </p:sp>
      <p:sp>
        <p:nvSpPr>
          <p:cNvPr id="4" name="Espace réservé du numéro de diapositive 3"/>
          <p:cNvSpPr>
            <a:spLocks noGrp="1"/>
          </p:cNvSpPr>
          <p:nvPr>
            <p:ph type="sldNum" sz="quarter" idx="10"/>
          </p:nvPr>
        </p:nvSpPr>
        <p:spPr/>
        <p:txBody>
          <a:bodyPr/>
          <a:lstStyle/>
          <a:p>
            <a:fld id="{DF6C827C-E8E0-4C02-8C17-F6D31CFBA6CE}" type="slidenum">
              <a:rPr lang="fr-FR" smtClean="0"/>
              <a:t>10</a:t>
            </a:fld>
            <a:endParaRPr lang="fr-FR"/>
          </a:p>
        </p:txBody>
      </p:sp>
    </p:spTree>
    <p:extLst>
      <p:ext uri="{BB962C8B-B14F-4D97-AF65-F5344CB8AC3E}">
        <p14:creationId xmlns:p14="http://schemas.microsoft.com/office/powerpoint/2010/main" val="2036154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 chiffres qui quantifient le travail d’animation du mouvement fourni par les bénévoles est à parfaire, non que les bénévoles n’en font pas assez, loin de là, mais parce ce travail n’est pas quantifié dans tous les territoires. Encore un effort à fournir pour que ce chiffre soit le reflet de tout notre engagement.</a:t>
            </a:r>
          </a:p>
        </p:txBody>
      </p:sp>
      <p:sp>
        <p:nvSpPr>
          <p:cNvPr id="4" name="Espace réservé du numéro de diapositive 3"/>
          <p:cNvSpPr>
            <a:spLocks noGrp="1"/>
          </p:cNvSpPr>
          <p:nvPr>
            <p:ph type="sldNum" sz="quarter" idx="10"/>
          </p:nvPr>
        </p:nvSpPr>
        <p:spPr/>
        <p:txBody>
          <a:bodyPr/>
          <a:lstStyle/>
          <a:p>
            <a:fld id="{DF6C827C-E8E0-4C02-8C17-F6D31CFBA6CE}" type="slidenum">
              <a:rPr lang="fr-FR" smtClean="0"/>
              <a:t>11</a:t>
            </a:fld>
            <a:endParaRPr lang="fr-FR"/>
          </a:p>
        </p:txBody>
      </p:sp>
    </p:spTree>
    <p:extLst>
      <p:ext uri="{BB962C8B-B14F-4D97-AF65-F5344CB8AC3E}">
        <p14:creationId xmlns:p14="http://schemas.microsoft.com/office/powerpoint/2010/main" val="3168551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Peux-tu mettre au moins 1% à l’animation du réseau ?</a:t>
            </a:r>
          </a:p>
        </p:txBody>
      </p:sp>
      <p:sp>
        <p:nvSpPr>
          <p:cNvPr id="4" name="Espace réservé du numéro de diapositive 3"/>
          <p:cNvSpPr>
            <a:spLocks noGrp="1"/>
          </p:cNvSpPr>
          <p:nvPr>
            <p:ph type="sldNum" sz="quarter" idx="10"/>
          </p:nvPr>
        </p:nvSpPr>
        <p:spPr/>
        <p:txBody>
          <a:bodyPr/>
          <a:lstStyle/>
          <a:p>
            <a:fld id="{DF6C827C-E8E0-4C02-8C17-F6D31CFBA6CE}" type="slidenum">
              <a:rPr lang="fr-FR" smtClean="0"/>
              <a:t>13</a:t>
            </a:fld>
            <a:endParaRPr lang="fr-FR"/>
          </a:p>
        </p:txBody>
      </p:sp>
    </p:spTree>
    <p:extLst>
      <p:ext uri="{BB962C8B-B14F-4D97-AF65-F5344CB8AC3E}">
        <p14:creationId xmlns:p14="http://schemas.microsoft.com/office/powerpoint/2010/main" val="2222551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On projette le budget. Les écarts principaux entre le budget 2017 et le réalisé 2017 tiennent aux cotisations moins rentrées qu’espéré et inférieures à l’exercice 2016. Les charges sont sur bien des postes en baisse Nous avons connu aussi une légère baisse des salaires dus au départ d’une salariée non remplacée pendant l’exercice.</a:t>
            </a:r>
          </a:p>
          <a:p>
            <a:r>
              <a:rPr lang="fr-FR" dirty="0"/>
              <a:t>Le budget considère l’effectif adhérent comme stable avec application de l’augmentation mise aux voix dans la 1</a:t>
            </a:r>
            <a:r>
              <a:rPr lang="fr-FR" baseline="30000" dirty="0"/>
              <a:t>ère</a:t>
            </a:r>
            <a:r>
              <a:rPr lang="fr-FR" dirty="0"/>
              <a:t> résolution. Il intègre le manque à gagner en loyer de l’appartement vendu.</a:t>
            </a:r>
          </a:p>
          <a:p>
            <a:r>
              <a:rPr lang="fr-FR"/>
              <a:t>D’autres éléments ????</a:t>
            </a:r>
            <a:endParaRPr lang="fr-FR" dirty="0"/>
          </a:p>
        </p:txBody>
      </p:sp>
      <p:sp>
        <p:nvSpPr>
          <p:cNvPr id="4" name="Espace réservé du numéro de diapositive 3"/>
          <p:cNvSpPr>
            <a:spLocks noGrp="1"/>
          </p:cNvSpPr>
          <p:nvPr>
            <p:ph type="sldNum" sz="quarter" idx="10"/>
          </p:nvPr>
        </p:nvSpPr>
        <p:spPr/>
        <p:txBody>
          <a:bodyPr/>
          <a:lstStyle/>
          <a:p>
            <a:fld id="{DF6C827C-E8E0-4C02-8C17-F6D31CFBA6CE}" type="slidenum">
              <a:rPr lang="fr-FR" smtClean="0"/>
              <a:t>14</a:t>
            </a:fld>
            <a:endParaRPr lang="fr-FR"/>
          </a:p>
        </p:txBody>
      </p:sp>
    </p:spTree>
    <p:extLst>
      <p:ext uri="{BB962C8B-B14F-4D97-AF65-F5344CB8AC3E}">
        <p14:creationId xmlns:p14="http://schemas.microsoft.com/office/powerpoint/2010/main" val="20179197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cid:image001.png@01CE2593.4E6FC0D0" TargetMode="Externa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fr-FR"/>
              <a:t>Modifiez le style du titre</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r>
              <a:rPr lang="en-US"/>
              <a:t>4 – 5 – 6 mars 2016</a:t>
            </a:r>
            <a:endParaRPr lang="en-US" dirty="0"/>
          </a:p>
        </p:txBody>
      </p:sp>
      <p:sp>
        <p:nvSpPr>
          <p:cNvPr id="5" name="Footer Placeholder 4"/>
          <p:cNvSpPr>
            <a:spLocks noGrp="1"/>
          </p:cNvSpPr>
          <p:nvPr>
            <p:ph type="ftr" sz="quarter" idx="11"/>
          </p:nvPr>
        </p:nvSpPr>
        <p:spPr/>
        <p:txBody>
          <a:bodyPr/>
          <a:lstStyle/>
          <a:p>
            <a:r>
              <a:rPr lang="fr-FR" b="1" i="1">
                <a:solidFill>
                  <a:schemeClr val="accent6">
                    <a:lumMod val="50000"/>
                  </a:schemeClr>
                </a:solidFill>
              </a:rPr>
              <a:t>Suivez le Conseil national sur twitter #ConseilNationalACI</a:t>
            </a:r>
            <a:endParaRPr lang="fr-FR" b="1" dirty="0">
              <a:solidFill>
                <a:schemeClr val="accent6">
                  <a:lumMod val="50000"/>
                </a:scheme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pic>
        <p:nvPicPr>
          <p:cNvPr id="9" name="Image 8" descr="visuel.png">
            <a:extLst>
              <a:ext uri="{FF2B5EF4-FFF2-40B4-BE49-F238E27FC236}">
                <a16:creationId xmlns:a16="http://schemas.microsoft.com/office/drawing/2014/main" id="{7F9EEF84-664D-4EEF-B294-F93E9AEDEF12}"/>
              </a:ext>
            </a:extLst>
          </p:cNvPr>
          <p:cNvPicPr>
            <a:picLocks noChangeAspect="1"/>
          </p:cNvPicPr>
          <p:nvPr userDrawn="1"/>
        </p:nvPicPr>
        <p:blipFill rotWithShape="1">
          <a:blip r:embed="rId2" cstate="print"/>
          <a:srcRect t="3010" r="5573" b="2671"/>
          <a:stretch/>
        </p:blipFill>
        <p:spPr>
          <a:xfrm>
            <a:off x="-36292" y="-8467"/>
            <a:ext cx="5814792" cy="5579165"/>
          </a:xfrm>
          <a:prstGeom prst="rect">
            <a:avLst/>
          </a:prstGeom>
        </p:spPr>
      </p:pic>
      <p:pic>
        <p:nvPicPr>
          <p:cNvPr id="10" name="Image 9" descr="logo 2.jpg">
            <a:extLst>
              <a:ext uri="{FF2B5EF4-FFF2-40B4-BE49-F238E27FC236}">
                <a16:creationId xmlns:a16="http://schemas.microsoft.com/office/drawing/2014/main" id="{43F4C19C-D43A-40EA-95AC-0F0CBFD6958E}"/>
              </a:ext>
            </a:extLst>
          </p:cNvPr>
          <p:cNvPicPr>
            <a:picLocks noChangeAspect="1"/>
          </p:cNvPicPr>
          <p:nvPr userDrawn="1"/>
        </p:nvPicPr>
        <p:blipFill>
          <a:blip r:embed="rId3" cstate="print">
            <a:clrChange>
              <a:clrFrom>
                <a:srgbClr val="C4C3C1"/>
              </a:clrFrom>
              <a:clrTo>
                <a:srgbClr val="C4C3C1">
                  <a:alpha val="0"/>
                </a:srgbClr>
              </a:clrTo>
            </a:clrChange>
            <a:duotone>
              <a:schemeClr val="bg2">
                <a:shade val="45000"/>
                <a:satMod val="135000"/>
              </a:schemeClr>
              <a:prstClr val="white"/>
            </a:duotone>
          </a:blip>
          <a:stretch>
            <a:fillRect/>
          </a:stretch>
        </p:blipFill>
        <p:spPr>
          <a:xfrm>
            <a:off x="3466210" y="4050833"/>
            <a:ext cx="1443845" cy="1392585"/>
          </a:xfrm>
          <a:prstGeom prst="rect">
            <a:avLst/>
          </a:prstGeom>
        </p:spPr>
      </p:pic>
      <p:pic>
        <p:nvPicPr>
          <p:cNvPr id="11" name="Image 10" descr="https://twitter.com/images/resources/twitter-bird-blue-on-white.png">
            <a:extLst>
              <a:ext uri="{FF2B5EF4-FFF2-40B4-BE49-F238E27FC236}">
                <a16:creationId xmlns:a16="http://schemas.microsoft.com/office/drawing/2014/main" id="{5FA542CC-8058-489B-A115-6B655DAC7633}"/>
              </a:ext>
            </a:extLst>
          </p:cNvPr>
          <p:cNvPicPr/>
          <p:nvPr userDrawn="1"/>
        </p:nvPicPr>
        <p:blipFill>
          <a:blip r:embed="rId4" r:link="rId5" cstate="print">
            <a:clrChange>
              <a:clrFrom>
                <a:srgbClr val="FFFFFF"/>
              </a:clrFrom>
              <a:clrTo>
                <a:srgbClr val="FFFFFF">
                  <a:alpha val="0"/>
                </a:srgbClr>
              </a:clrTo>
            </a:clrChange>
          </a:blip>
          <a:srcRect l="16333" t="20667" r="16667" b="21667"/>
          <a:stretch>
            <a:fillRect/>
          </a:stretch>
        </p:blipFill>
        <p:spPr bwMode="auto">
          <a:xfrm>
            <a:off x="251520" y="5661248"/>
            <a:ext cx="914400" cy="790575"/>
          </a:xfrm>
          <a:prstGeom prst="rect">
            <a:avLst/>
          </a:prstGeom>
          <a:noFill/>
          <a:ln w="9525">
            <a:noFill/>
            <a:miter lim="800000"/>
            <a:headEnd/>
            <a:tailEnd/>
          </a:ln>
        </p:spPr>
      </p:pic>
    </p:spTree>
    <p:extLst>
      <p:ext uri="{BB962C8B-B14F-4D97-AF65-F5344CB8AC3E}">
        <p14:creationId xmlns:p14="http://schemas.microsoft.com/office/powerpoint/2010/main" val="179182998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06735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838200" y="6422854"/>
            <a:ext cx="2743196" cy="365125"/>
          </a:xfrm>
        </p:spPr>
        <p:txBody>
          <a:bodyPr/>
          <a:lstStyle/>
          <a:p>
            <a:fld id="{B61BEF0D-F0BB-DE4B-95CE-6DB70DBA9567}" type="datetimeFigureOut">
              <a:rPr lang="en-US" smtClean="0"/>
              <a:pPr/>
              <a:t>3/21/2019</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758154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pic>
        <p:nvPicPr>
          <p:cNvPr id="7" name="Image 6">
            <a:extLst>
              <a:ext uri="{FF2B5EF4-FFF2-40B4-BE49-F238E27FC236}">
                <a16:creationId xmlns:a16="http://schemas.microsoft.com/office/drawing/2014/main" id="{0FCEFB41-C2AD-40C8-826E-7FF5E50189C5}"/>
              </a:ext>
            </a:extLst>
          </p:cNvPr>
          <p:cNvPicPr>
            <a:picLocks noChangeAspect="1"/>
          </p:cNvPicPr>
          <p:nvPr userDrawn="1"/>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4115" y="465572"/>
            <a:ext cx="1188151" cy="1145968"/>
          </a:xfrm>
          <a:prstGeom prst="rect">
            <a:avLst/>
          </a:prstGeom>
        </p:spPr>
      </p:pic>
    </p:spTree>
    <p:extLst>
      <p:ext uri="{BB962C8B-B14F-4D97-AF65-F5344CB8AC3E}">
        <p14:creationId xmlns:p14="http://schemas.microsoft.com/office/powerpoint/2010/main" val="3984668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fr-FR"/>
              <a:t>Modifiez le style du titre</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lvl1pPr>
              <a:defRPr>
                <a:solidFill>
                  <a:schemeClr val="tx2"/>
                </a:solidFill>
              </a:defRPr>
            </a:lvl1pPr>
          </a:lstStyle>
          <a:p>
            <a:fld id="{B61BEF0D-F0BB-DE4B-95CE-6DB70DBA9567}" type="datetimeFigureOut">
              <a:rPr lang="en-US" smtClean="0"/>
              <a:pPr/>
              <a:t>3/21/2019</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‹N°›</a:t>
            </a:fld>
            <a:endParaRPr lang="en-US" dirty="0"/>
          </a:p>
        </p:txBody>
      </p:sp>
      <p:pic>
        <p:nvPicPr>
          <p:cNvPr id="9" name="Image 8">
            <a:extLst>
              <a:ext uri="{FF2B5EF4-FFF2-40B4-BE49-F238E27FC236}">
                <a16:creationId xmlns:a16="http://schemas.microsoft.com/office/drawing/2014/main" id="{6AB7AC58-0DF6-4A58-B441-A63025ADA7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4260" y="118410"/>
            <a:ext cx="1188151" cy="1145968"/>
          </a:xfrm>
          <a:prstGeom prst="rect">
            <a:avLst/>
          </a:prstGeom>
        </p:spPr>
      </p:pic>
    </p:spTree>
    <p:extLst>
      <p:ext uri="{BB962C8B-B14F-4D97-AF65-F5344CB8AC3E}">
        <p14:creationId xmlns:p14="http://schemas.microsoft.com/office/powerpoint/2010/main" val="393172746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pic>
        <p:nvPicPr>
          <p:cNvPr id="9" name="Image 8">
            <a:extLst>
              <a:ext uri="{FF2B5EF4-FFF2-40B4-BE49-F238E27FC236}">
                <a16:creationId xmlns:a16="http://schemas.microsoft.com/office/drawing/2014/main" id="{02BE581F-33A9-4D0D-B17B-E4596898FF63}"/>
              </a:ext>
            </a:extLst>
          </p:cNvPr>
          <p:cNvPicPr>
            <a:picLocks noChangeAspect="1"/>
          </p:cNvPicPr>
          <p:nvPr userDrawn="1"/>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4115" y="465572"/>
            <a:ext cx="1188151" cy="1145968"/>
          </a:xfrm>
          <a:prstGeom prst="rect">
            <a:avLst/>
          </a:prstGeom>
        </p:spPr>
      </p:pic>
    </p:spTree>
    <p:extLst>
      <p:ext uri="{BB962C8B-B14F-4D97-AF65-F5344CB8AC3E}">
        <p14:creationId xmlns:p14="http://schemas.microsoft.com/office/powerpoint/2010/main" val="2280403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pic>
        <p:nvPicPr>
          <p:cNvPr id="11" name="Image 10">
            <a:extLst>
              <a:ext uri="{FF2B5EF4-FFF2-40B4-BE49-F238E27FC236}">
                <a16:creationId xmlns:a16="http://schemas.microsoft.com/office/drawing/2014/main" id="{89445276-4C4D-4F9B-9E1F-3AA44DEE40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4260" y="118410"/>
            <a:ext cx="1188151" cy="1145968"/>
          </a:xfrm>
          <a:prstGeom prst="rect">
            <a:avLst/>
          </a:prstGeom>
        </p:spPr>
      </p:pic>
    </p:spTree>
    <p:extLst>
      <p:ext uri="{BB962C8B-B14F-4D97-AF65-F5344CB8AC3E}">
        <p14:creationId xmlns:p14="http://schemas.microsoft.com/office/powerpoint/2010/main" val="2647737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pic>
        <p:nvPicPr>
          <p:cNvPr id="6" name="Image 5">
            <a:extLst>
              <a:ext uri="{FF2B5EF4-FFF2-40B4-BE49-F238E27FC236}">
                <a16:creationId xmlns:a16="http://schemas.microsoft.com/office/drawing/2014/main" id="{D15C0EF0-F1F8-4FE7-8EE9-1DFA2F06E4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4260" y="118410"/>
            <a:ext cx="1190970" cy="1148687"/>
          </a:xfrm>
          <a:prstGeom prst="rect">
            <a:avLst/>
          </a:prstGeom>
        </p:spPr>
      </p:pic>
    </p:spTree>
    <p:extLst>
      <p:ext uri="{BB962C8B-B14F-4D97-AF65-F5344CB8AC3E}">
        <p14:creationId xmlns:p14="http://schemas.microsoft.com/office/powerpoint/2010/main" val="1154641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
        <p:nvSpPr>
          <p:cNvPr id="5" name="Rectangle 4">
            <a:extLst>
              <a:ext uri="{FF2B5EF4-FFF2-40B4-BE49-F238E27FC236}">
                <a16:creationId xmlns:a16="http://schemas.microsoft.com/office/drawing/2014/main" id="{AC0B4718-8C62-446E-9D6B-35FD228E45B5}"/>
              </a:ext>
            </a:extLst>
          </p:cNvPr>
          <p:cNvSpPr/>
          <p:nvPr userDrawn="1"/>
        </p:nvSpPr>
        <p:spPr>
          <a:xfrm>
            <a:off x="-185980" y="154983"/>
            <a:ext cx="1751309" cy="158082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28CAD9AD-A6CE-4CDD-B706-87A12F034E66}"/>
              </a:ext>
            </a:extLst>
          </p:cNvPr>
          <p:cNvPicPr>
            <a:picLocks noChangeAspect="1"/>
          </p:cNvPicPr>
          <p:nvPr userDrawn="1"/>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38101" y="372413"/>
            <a:ext cx="1188151" cy="1145968"/>
          </a:xfrm>
          <a:prstGeom prst="rect">
            <a:avLst/>
          </a:prstGeom>
        </p:spPr>
      </p:pic>
    </p:spTree>
    <p:extLst>
      <p:ext uri="{BB962C8B-B14F-4D97-AF65-F5344CB8AC3E}">
        <p14:creationId xmlns:p14="http://schemas.microsoft.com/office/powerpoint/2010/main" val="2700175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pic>
        <p:nvPicPr>
          <p:cNvPr id="9" name="Image 8">
            <a:extLst>
              <a:ext uri="{FF2B5EF4-FFF2-40B4-BE49-F238E27FC236}">
                <a16:creationId xmlns:a16="http://schemas.microsoft.com/office/drawing/2014/main" id="{97C45F28-A60C-4DF9-99D1-7891C1C0632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4260" y="118410"/>
            <a:ext cx="1609950" cy="1552792"/>
          </a:xfrm>
          <a:prstGeom prst="rect">
            <a:avLst/>
          </a:prstGeom>
        </p:spPr>
      </p:pic>
    </p:spTree>
    <p:extLst>
      <p:ext uri="{BB962C8B-B14F-4D97-AF65-F5344CB8AC3E}">
        <p14:creationId xmlns:p14="http://schemas.microsoft.com/office/powerpoint/2010/main" val="90072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56271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B61BEF0D-F0BB-DE4B-95CE-6DB70DBA9567}" type="datetimeFigureOut">
              <a:rPr lang="en-US" smtClean="0"/>
              <a:pPr/>
              <a:t>3/21/2019</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22970240"/>
      </p:ext>
    </p:extLst>
  </p:cSld>
  <p:clrMap bg1="dk1" tx1="lt1" bg2="dk2" tx2="lt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7464" y="2166364"/>
            <a:ext cx="5605143" cy="1739347"/>
          </a:xfrm>
        </p:spPr>
        <p:txBody>
          <a:bodyPr/>
          <a:lstStyle/>
          <a:p>
            <a:r>
              <a:rPr lang="fr-FR" dirty="0"/>
              <a:t>Rapport </a:t>
            </a:r>
            <a:br>
              <a:rPr lang="fr-FR" dirty="0"/>
            </a:br>
            <a:r>
              <a:rPr lang="fr-FR" dirty="0"/>
              <a:t>Financier</a:t>
            </a:r>
          </a:p>
        </p:txBody>
      </p:sp>
      <p:sp>
        <p:nvSpPr>
          <p:cNvPr id="3" name="Sous-titre 2"/>
          <p:cNvSpPr>
            <a:spLocks noGrp="1"/>
          </p:cNvSpPr>
          <p:nvPr>
            <p:ph type="subTitle" idx="1"/>
          </p:nvPr>
        </p:nvSpPr>
        <p:spPr>
          <a:xfrm>
            <a:off x="6284890" y="3905711"/>
            <a:ext cx="5736208" cy="457200"/>
          </a:xfrm>
        </p:spPr>
        <p:txBody>
          <a:bodyPr>
            <a:normAutofit fontScale="55000" lnSpcReduction="20000"/>
          </a:bodyPr>
          <a:lstStyle/>
          <a:p>
            <a:r>
              <a:rPr lang="fr-FR" dirty="0"/>
              <a:t>Jean-Pierre GOBERT</a:t>
            </a:r>
          </a:p>
          <a:p>
            <a:pPr>
              <a:spcBef>
                <a:spcPts val="0"/>
              </a:spcBef>
            </a:pPr>
            <a:r>
              <a:rPr lang="fr-FR" dirty="0"/>
              <a:t>Délégué National aux Finances</a:t>
            </a:r>
          </a:p>
          <a:p>
            <a:pPr>
              <a:spcBef>
                <a:spcPts val="0"/>
              </a:spcBef>
            </a:pPr>
            <a:r>
              <a:rPr lang="fr-FR" dirty="0"/>
              <a:t>Trésorier</a:t>
            </a:r>
          </a:p>
        </p:txBody>
      </p:sp>
      <p:sp>
        <p:nvSpPr>
          <p:cNvPr id="4" name="Sous-titre 2"/>
          <p:cNvSpPr txBox="1">
            <a:spLocks/>
          </p:cNvSpPr>
          <p:nvPr/>
        </p:nvSpPr>
        <p:spPr>
          <a:xfrm>
            <a:off x="473211" y="6048963"/>
            <a:ext cx="7772400" cy="53747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fr-FR" sz="2000" b="1" i="1" dirty="0">
                <a:solidFill>
                  <a:schemeClr val="accent6">
                    <a:lumMod val="50000"/>
                  </a:schemeClr>
                </a:solidFill>
              </a:rPr>
              <a:t>Suivez le Conseil national sur twitter #</a:t>
            </a:r>
            <a:r>
              <a:rPr lang="fr-FR" sz="2000" b="1" i="1" dirty="0" err="1">
                <a:solidFill>
                  <a:schemeClr val="accent6">
                    <a:lumMod val="50000"/>
                  </a:schemeClr>
                </a:solidFill>
              </a:rPr>
              <a:t>ConseilNationalACI</a:t>
            </a:r>
            <a:endParaRPr lang="fr-FR" sz="2000" b="1" dirty="0">
              <a:solidFill>
                <a:schemeClr val="accent6">
                  <a:lumMod val="50000"/>
                </a:schemeClr>
              </a:solidFill>
            </a:endParaRPr>
          </a:p>
        </p:txBody>
      </p:sp>
    </p:spTree>
    <p:extLst>
      <p:ext uri="{BB962C8B-B14F-4D97-AF65-F5344CB8AC3E}">
        <p14:creationId xmlns:p14="http://schemas.microsoft.com/office/powerpoint/2010/main" val="1541224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2411" y="609600"/>
            <a:ext cx="7941591" cy="769257"/>
          </a:xfrm>
        </p:spPr>
        <p:txBody>
          <a:bodyPr>
            <a:normAutofit fontScale="90000"/>
          </a:bodyPr>
          <a:lstStyle/>
          <a:p>
            <a:r>
              <a:rPr lang="fr-FR" dirty="0"/>
              <a:t>évolution du nombre d’abonnés</a:t>
            </a:r>
          </a:p>
        </p:txBody>
      </p:sp>
      <p:graphicFrame>
        <p:nvGraphicFramePr>
          <p:cNvPr id="4" name="Espace réservé du contenu 3">
            <a:hlinkClick r:id="rId3" action="ppaction://hlinksldjump"/>
          </p:cNvPr>
          <p:cNvGraphicFramePr>
            <a:graphicFrameLocks noGrp="1"/>
          </p:cNvGraphicFramePr>
          <p:nvPr>
            <p:ph idx="1"/>
            <p:extLst>
              <p:ext uri="{D42A27DB-BD31-4B8C-83A1-F6EECF244321}">
                <p14:modId xmlns:p14="http://schemas.microsoft.com/office/powerpoint/2010/main" val="476067958"/>
              </p:ext>
            </p:extLst>
          </p:nvPr>
        </p:nvGraphicFramePr>
        <p:xfrm>
          <a:off x="1332411" y="2206580"/>
          <a:ext cx="8596312" cy="45180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39565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Bénévolat valorisé</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242484829"/>
              </p:ext>
            </p:extLst>
          </p:nvPr>
        </p:nvGraphicFramePr>
        <p:xfrm>
          <a:off x="1392010" y="2069420"/>
          <a:ext cx="9783763" cy="42068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3827219222"/>
              </p:ext>
            </p:extLst>
          </p:nvPr>
        </p:nvGraphicFramePr>
        <p:xfrm>
          <a:off x="1688123" y="3103357"/>
          <a:ext cx="3657600" cy="137160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3860858243"/>
                    </a:ext>
                  </a:extLst>
                </a:gridCol>
                <a:gridCol w="1828800">
                  <a:extLst>
                    <a:ext uri="{9D8B030D-6E8A-4147-A177-3AD203B41FA5}">
                      <a16:colId xmlns:a16="http://schemas.microsoft.com/office/drawing/2014/main" val="3204910985"/>
                    </a:ext>
                  </a:extLst>
                </a:gridCol>
              </a:tblGrid>
              <a:tr h="357326">
                <a:tc>
                  <a:txBody>
                    <a:bodyPr/>
                    <a:lstStyle/>
                    <a:p>
                      <a:endParaRPr lang="fr-FR" dirty="0"/>
                    </a:p>
                  </a:txBody>
                  <a:tcPr/>
                </a:tc>
                <a:tc>
                  <a:txBody>
                    <a:bodyPr/>
                    <a:lstStyle/>
                    <a:p>
                      <a:r>
                        <a:rPr lang="fr-FR" dirty="0"/>
                        <a:t>Valorisation financière</a:t>
                      </a:r>
                    </a:p>
                  </a:txBody>
                  <a:tcPr/>
                </a:tc>
                <a:extLst>
                  <a:ext uri="{0D108BD9-81ED-4DB2-BD59-A6C34878D82A}">
                    <a16:rowId xmlns:a16="http://schemas.microsoft.com/office/drawing/2014/main" val="459942719"/>
                  </a:ext>
                </a:extLst>
              </a:tr>
              <a:tr h="357326">
                <a:tc>
                  <a:txBody>
                    <a:bodyPr/>
                    <a:lstStyle/>
                    <a:p>
                      <a:r>
                        <a:rPr lang="fr-FR" dirty="0"/>
                        <a:t>2016-2017</a:t>
                      </a:r>
                    </a:p>
                  </a:txBody>
                  <a:tcPr/>
                </a:tc>
                <a:tc>
                  <a:txBody>
                    <a:bodyPr/>
                    <a:lstStyle/>
                    <a:p>
                      <a:r>
                        <a:rPr lang="fr-FR" dirty="0"/>
                        <a:t>176 904 €</a:t>
                      </a:r>
                    </a:p>
                  </a:txBody>
                  <a:tcPr/>
                </a:tc>
                <a:extLst>
                  <a:ext uri="{0D108BD9-81ED-4DB2-BD59-A6C34878D82A}">
                    <a16:rowId xmlns:a16="http://schemas.microsoft.com/office/drawing/2014/main" val="2414073561"/>
                  </a:ext>
                </a:extLst>
              </a:tr>
              <a:tr h="357326">
                <a:tc>
                  <a:txBody>
                    <a:bodyPr/>
                    <a:lstStyle/>
                    <a:p>
                      <a:r>
                        <a:rPr lang="fr-FR" dirty="0"/>
                        <a:t>2017-2018</a:t>
                      </a:r>
                    </a:p>
                  </a:txBody>
                  <a:tcPr/>
                </a:tc>
                <a:tc>
                  <a:txBody>
                    <a:bodyPr/>
                    <a:lstStyle/>
                    <a:p>
                      <a:r>
                        <a:rPr lang="fr-FR" dirty="0"/>
                        <a:t>229 211 €</a:t>
                      </a:r>
                    </a:p>
                  </a:txBody>
                  <a:tcPr/>
                </a:tc>
                <a:extLst>
                  <a:ext uri="{0D108BD9-81ED-4DB2-BD59-A6C34878D82A}">
                    <a16:rowId xmlns:a16="http://schemas.microsoft.com/office/drawing/2014/main" val="1689166803"/>
                  </a:ext>
                </a:extLst>
              </a:tr>
            </a:tbl>
          </a:graphicData>
        </a:graphic>
      </p:graphicFrame>
    </p:spTree>
    <p:extLst>
      <p:ext uri="{BB962C8B-B14F-4D97-AF65-F5344CB8AC3E}">
        <p14:creationId xmlns:p14="http://schemas.microsoft.com/office/powerpoint/2010/main" val="3164903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2411" y="609600"/>
            <a:ext cx="7941591" cy="740229"/>
          </a:xfrm>
        </p:spPr>
        <p:txBody>
          <a:bodyPr/>
          <a:lstStyle/>
          <a:p>
            <a:r>
              <a:rPr lang="fr-FR" dirty="0"/>
              <a:t>CHARGES</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856837111"/>
              </p:ext>
            </p:extLst>
          </p:nvPr>
        </p:nvGraphicFramePr>
        <p:xfrm>
          <a:off x="2001521" y="1905588"/>
          <a:ext cx="7713980" cy="4895429"/>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p:cNvSpPr/>
          <p:nvPr/>
        </p:nvSpPr>
        <p:spPr>
          <a:xfrm>
            <a:off x="5634615" y="4091692"/>
            <a:ext cx="1701107" cy="523220"/>
          </a:xfrm>
          <a:prstGeom prst="rect">
            <a:avLst/>
          </a:prstGeom>
        </p:spPr>
        <p:txBody>
          <a:bodyPr wrap="none">
            <a:spAutoFit/>
          </a:bodyPr>
          <a:lstStyle/>
          <a:p>
            <a:r>
              <a:rPr lang="fr-FR" sz="2800" b="1" dirty="0">
                <a:solidFill>
                  <a:srgbClr val="000000"/>
                </a:solidFill>
                <a:latin typeface="Calibri" panose="020F0502020204030204" pitchFamily="34" charset="0"/>
              </a:rPr>
              <a:t>753 177 €</a:t>
            </a:r>
            <a:r>
              <a:rPr lang="fr-FR" sz="2800" b="1" dirty="0"/>
              <a:t> </a:t>
            </a:r>
          </a:p>
        </p:txBody>
      </p:sp>
    </p:spTree>
    <p:extLst>
      <p:ext uri="{BB962C8B-B14F-4D97-AF65-F5344CB8AC3E}">
        <p14:creationId xmlns:p14="http://schemas.microsoft.com/office/powerpoint/2010/main" val="2426861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2411" y="609600"/>
            <a:ext cx="7941591" cy="740229"/>
          </a:xfrm>
        </p:spPr>
        <p:txBody>
          <a:bodyPr/>
          <a:lstStyle/>
          <a:p>
            <a:r>
              <a:rPr lang="fr-FR" dirty="0"/>
              <a:t>PRODUITS</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3142874490"/>
              </p:ext>
            </p:extLst>
          </p:nvPr>
        </p:nvGraphicFramePr>
        <p:xfrm>
          <a:off x="2154021" y="1897380"/>
          <a:ext cx="7717091" cy="4849623"/>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p:cNvSpPr/>
          <p:nvPr/>
        </p:nvSpPr>
        <p:spPr>
          <a:xfrm>
            <a:off x="5734437" y="4060581"/>
            <a:ext cx="1701107" cy="523220"/>
          </a:xfrm>
          <a:prstGeom prst="rect">
            <a:avLst/>
          </a:prstGeom>
        </p:spPr>
        <p:txBody>
          <a:bodyPr wrap="none">
            <a:spAutoFit/>
          </a:bodyPr>
          <a:lstStyle/>
          <a:p>
            <a:r>
              <a:rPr lang="fr-FR" sz="2800" b="1" dirty="0">
                <a:solidFill>
                  <a:srgbClr val="000000"/>
                </a:solidFill>
                <a:latin typeface="Calibri" panose="020F0502020204030204" pitchFamily="34" charset="0"/>
              </a:rPr>
              <a:t>579 099 €</a:t>
            </a:r>
            <a:r>
              <a:rPr lang="fr-FR" sz="2800" b="1" dirty="0"/>
              <a:t> </a:t>
            </a:r>
          </a:p>
        </p:txBody>
      </p:sp>
    </p:spTree>
    <p:extLst>
      <p:ext uri="{BB962C8B-B14F-4D97-AF65-F5344CB8AC3E}">
        <p14:creationId xmlns:p14="http://schemas.microsoft.com/office/powerpoint/2010/main" val="154555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669280" y="1345474"/>
            <a:ext cx="6522720" cy="2705359"/>
          </a:xfrm>
        </p:spPr>
        <p:txBody>
          <a:bodyPr>
            <a:normAutofit/>
          </a:bodyPr>
          <a:lstStyle/>
          <a:p>
            <a:r>
              <a:rPr lang="fr-FR" sz="5400" dirty="0"/>
              <a:t>Budget 2019-2020</a:t>
            </a:r>
          </a:p>
        </p:txBody>
      </p:sp>
      <p:sp>
        <p:nvSpPr>
          <p:cNvPr id="4" name="Sous-titre 2"/>
          <p:cNvSpPr txBox="1">
            <a:spLocks/>
          </p:cNvSpPr>
          <p:nvPr/>
        </p:nvSpPr>
        <p:spPr>
          <a:xfrm>
            <a:off x="473211" y="6048963"/>
            <a:ext cx="7772400" cy="53747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fr-FR" sz="2000" b="1" i="1" dirty="0">
                <a:solidFill>
                  <a:schemeClr val="accent6">
                    <a:lumMod val="50000"/>
                  </a:schemeClr>
                </a:solidFill>
              </a:rPr>
              <a:t>Suivez le Conseil national sur twitter #</a:t>
            </a:r>
            <a:r>
              <a:rPr lang="fr-FR" sz="2000" b="1" i="1" dirty="0" err="1">
                <a:solidFill>
                  <a:schemeClr val="accent6">
                    <a:lumMod val="50000"/>
                  </a:schemeClr>
                </a:solidFill>
              </a:rPr>
              <a:t>ConseilNationalACI</a:t>
            </a:r>
            <a:endParaRPr lang="fr-FR" sz="2000" b="1" dirty="0">
              <a:solidFill>
                <a:schemeClr val="accent6">
                  <a:lumMod val="50000"/>
                </a:schemeClr>
              </a:solidFill>
            </a:endParaRPr>
          </a:p>
        </p:txBody>
      </p:sp>
    </p:spTree>
    <p:extLst>
      <p:ext uri="{BB962C8B-B14F-4D97-AF65-F5344CB8AC3E}">
        <p14:creationId xmlns:p14="http://schemas.microsoft.com/office/powerpoint/2010/main" val="1036979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1D54B2-8FBF-4176-A5DA-BA26D5A38CD8}"/>
              </a:ext>
            </a:extLst>
          </p:cNvPr>
          <p:cNvSpPr>
            <a:spLocks noGrp="1"/>
          </p:cNvSpPr>
          <p:nvPr>
            <p:ph type="title"/>
          </p:nvPr>
        </p:nvSpPr>
        <p:spPr/>
        <p:txBody>
          <a:bodyPr/>
          <a:lstStyle/>
          <a:p>
            <a:pPr algn="ctr"/>
            <a:r>
              <a:rPr lang="fr-FR" b="1" u="sng" dirty="0"/>
              <a:t>BUDGET PREVISIONNEL 2019 2020</a:t>
            </a:r>
            <a:r>
              <a:rPr lang="fr-FR" dirty="0"/>
              <a:t> </a:t>
            </a:r>
          </a:p>
        </p:txBody>
      </p:sp>
      <p:sp>
        <p:nvSpPr>
          <p:cNvPr id="8" name="Rectangle 7">
            <a:extLst>
              <a:ext uri="{FF2B5EF4-FFF2-40B4-BE49-F238E27FC236}">
                <a16:creationId xmlns:a16="http://schemas.microsoft.com/office/drawing/2014/main" id="{7262E228-EEB6-4C1C-9ED3-87F828669EF8}"/>
              </a:ext>
            </a:extLst>
          </p:cNvPr>
          <p:cNvSpPr/>
          <p:nvPr/>
        </p:nvSpPr>
        <p:spPr>
          <a:xfrm>
            <a:off x="803275" y="1943100"/>
            <a:ext cx="4310743" cy="4754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6" name="Espace réservé du contenu 5">
            <a:extLst>
              <a:ext uri="{FF2B5EF4-FFF2-40B4-BE49-F238E27FC236}">
                <a16:creationId xmlns:a16="http://schemas.microsoft.com/office/drawing/2014/main" id="{D7096F3A-B029-4AF6-956D-2FD1BDB29B9A}"/>
              </a:ext>
            </a:extLst>
          </p:cNvPr>
          <p:cNvGraphicFramePr>
            <a:graphicFrameLocks noGrp="1"/>
          </p:cNvGraphicFramePr>
          <p:nvPr>
            <p:ph idx="1"/>
            <p:extLst>
              <p:ext uri="{D42A27DB-BD31-4B8C-83A1-F6EECF244321}">
                <p14:modId xmlns:p14="http://schemas.microsoft.com/office/powerpoint/2010/main" val="1112095816"/>
              </p:ext>
            </p:extLst>
          </p:nvPr>
        </p:nvGraphicFramePr>
        <p:xfrm>
          <a:off x="1539843" y="2217099"/>
          <a:ext cx="2797921" cy="4206884"/>
        </p:xfrm>
        <a:graphic>
          <a:graphicData uri="http://schemas.openxmlformats.org/drawingml/2006/table">
            <a:tbl>
              <a:tblPr/>
              <a:tblGrid>
                <a:gridCol w="399703">
                  <a:extLst>
                    <a:ext uri="{9D8B030D-6E8A-4147-A177-3AD203B41FA5}">
                      <a16:colId xmlns:a16="http://schemas.microsoft.com/office/drawing/2014/main" val="2110162036"/>
                    </a:ext>
                  </a:extLst>
                </a:gridCol>
                <a:gridCol w="399703">
                  <a:extLst>
                    <a:ext uri="{9D8B030D-6E8A-4147-A177-3AD203B41FA5}">
                      <a16:colId xmlns:a16="http://schemas.microsoft.com/office/drawing/2014/main" val="3570126083"/>
                    </a:ext>
                  </a:extLst>
                </a:gridCol>
                <a:gridCol w="399703">
                  <a:extLst>
                    <a:ext uri="{9D8B030D-6E8A-4147-A177-3AD203B41FA5}">
                      <a16:colId xmlns:a16="http://schemas.microsoft.com/office/drawing/2014/main" val="1777630540"/>
                    </a:ext>
                  </a:extLst>
                </a:gridCol>
                <a:gridCol w="399703">
                  <a:extLst>
                    <a:ext uri="{9D8B030D-6E8A-4147-A177-3AD203B41FA5}">
                      <a16:colId xmlns:a16="http://schemas.microsoft.com/office/drawing/2014/main" val="2733031001"/>
                    </a:ext>
                  </a:extLst>
                </a:gridCol>
                <a:gridCol w="399703">
                  <a:extLst>
                    <a:ext uri="{9D8B030D-6E8A-4147-A177-3AD203B41FA5}">
                      <a16:colId xmlns:a16="http://schemas.microsoft.com/office/drawing/2014/main" val="4281821706"/>
                    </a:ext>
                  </a:extLst>
                </a:gridCol>
                <a:gridCol w="399703">
                  <a:extLst>
                    <a:ext uri="{9D8B030D-6E8A-4147-A177-3AD203B41FA5}">
                      <a16:colId xmlns:a16="http://schemas.microsoft.com/office/drawing/2014/main" val="4088899057"/>
                    </a:ext>
                  </a:extLst>
                </a:gridCol>
                <a:gridCol w="399703">
                  <a:extLst>
                    <a:ext uri="{9D8B030D-6E8A-4147-A177-3AD203B41FA5}">
                      <a16:colId xmlns:a16="http://schemas.microsoft.com/office/drawing/2014/main" val="2899447528"/>
                    </a:ext>
                  </a:extLst>
                </a:gridCol>
              </a:tblGrid>
              <a:tr h="104922">
                <a:tc>
                  <a:txBody>
                    <a:bodyPr/>
                    <a:lstStyle/>
                    <a:p>
                      <a:pPr algn="l" fontAlgn="b"/>
                      <a:r>
                        <a:rPr lang="fr-FR" sz="600" b="1" i="0" u="none" strike="noStrike">
                          <a:solidFill>
                            <a:srgbClr val="000000"/>
                          </a:solidFill>
                          <a:effectLst/>
                          <a:latin typeface="Calibri" panose="020F0502020204030204" pitchFamily="34" charset="0"/>
                        </a:rPr>
                        <a:t>   CHARGES</a:t>
                      </a:r>
                    </a:p>
                  </a:txBody>
                  <a:tcPr marL="4996" marR="4996" marT="4996"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600" b="1" i="0" u="none" strike="noStrike">
                          <a:solidFill>
                            <a:srgbClr val="000000"/>
                          </a:solidFill>
                          <a:effectLst/>
                          <a:latin typeface="Calibri" panose="020F0502020204030204" pitchFamily="34" charset="0"/>
                        </a:rPr>
                        <a:t>2019- 2020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600" b="1" i="0" u="none" strike="noStrike">
                          <a:solidFill>
                            <a:srgbClr val="000000"/>
                          </a:solidFill>
                          <a:effectLst/>
                          <a:latin typeface="Calibri" panose="020F0502020204030204" pitchFamily="34" charset="0"/>
                        </a:rPr>
                        <a:t>2018- 2019</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750669367"/>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892287"/>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3">
                  <a:txBody>
                    <a:bodyPr/>
                    <a:lstStyle/>
                    <a:p>
                      <a:pPr algn="l" fontAlgn="b"/>
                      <a:r>
                        <a:rPr lang="fr-FR" sz="600" b="0" i="0" u="none" strike="noStrike">
                          <a:solidFill>
                            <a:srgbClr val="000000"/>
                          </a:solidFill>
                          <a:effectLst/>
                          <a:latin typeface="Calibri" panose="020F0502020204030204" pitchFamily="34" charset="0"/>
                        </a:rPr>
                        <a:t>ANIMATION DU MOUVEMENT</a:t>
                      </a:r>
                    </a:p>
                  </a:txBody>
                  <a:tcPr marL="4996" marR="4996" marT="4996"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240 100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274 800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490252202"/>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94028140"/>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équipe nationale</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192 100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215 000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13541920"/>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commissions et grouoes</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11 000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13 000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39704346"/>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aumoneries</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15 000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17 000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37502029"/>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animation du reseau</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5 000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6 000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73076638"/>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relations extérieures</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sng"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1 800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59139844"/>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communication</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6 000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7102989"/>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gestion des adhérents</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12 000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16 000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163776809"/>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65706630"/>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3">
                  <a:txBody>
                    <a:bodyPr/>
                    <a:lstStyle/>
                    <a:p>
                      <a:pPr algn="l" fontAlgn="b"/>
                      <a:r>
                        <a:rPr lang="fr-FR" sz="600" b="0" i="0" u="none" strike="noStrike">
                          <a:solidFill>
                            <a:srgbClr val="000000"/>
                          </a:solidFill>
                          <a:effectLst/>
                          <a:latin typeface="Calibri" panose="020F0502020204030204" pitchFamily="34" charset="0"/>
                        </a:rPr>
                        <a:t>FONCTIONNEMENT ASSOCATIF</a:t>
                      </a:r>
                    </a:p>
                  </a:txBody>
                  <a:tcPr marL="4996" marR="4996" marT="4996"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20 000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30 000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725221930"/>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76047371"/>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conseil national</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15 000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26550833"/>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comité</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7 000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79508573"/>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bureau</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5 000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4136515"/>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08761277"/>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VIE INTERNATIONALE</a:t>
                      </a:r>
                    </a:p>
                  </a:txBody>
                  <a:tcPr marL="4996" marR="4996" marT="4996"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a:noFill/>
                    </a:lnB>
                    <a:solidFill>
                      <a:srgbClr val="E2EFDA"/>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21 000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27 000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725910108"/>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39568149"/>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MIAMSI</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19 000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25 000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16474829"/>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relais europeen</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59869785"/>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33995739"/>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EDITIONS PUBLICATIONS</a:t>
                      </a:r>
                    </a:p>
                  </a:txBody>
                  <a:tcPr marL="4996" marR="4996" marT="4996"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a:noFill/>
                    </a:lnB>
                    <a:solidFill>
                      <a:srgbClr val="E2EFDA"/>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97 000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103 000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055985603"/>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93622858"/>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3">
                  <a:txBody>
                    <a:bodyPr/>
                    <a:lstStyle/>
                    <a:p>
                      <a:pPr algn="l" fontAlgn="b"/>
                      <a:r>
                        <a:rPr lang="fr-FR" sz="600" b="0" i="0" u="none" strike="noStrike">
                          <a:solidFill>
                            <a:srgbClr val="000000"/>
                          </a:solidFill>
                          <a:effectLst/>
                          <a:latin typeface="Calibri" panose="020F0502020204030204" pitchFamily="34" charset="0"/>
                        </a:rPr>
                        <a:t>salaires et comité de rédaction</a:t>
                      </a: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600" b="0" i="0" u="none" strike="noStrike">
                          <a:solidFill>
                            <a:srgbClr val="000000"/>
                          </a:solidFill>
                          <a:effectLst/>
                          <a:latin typeface="Calibri" panose="020F0502020204030204" pitchFamily="34" charset="0"/>
                        </a:rPr>
                        <a:t>54 000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58 000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50343705"/>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courrier</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43 000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45 000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55548753"/>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60763937"/>
                  </a:ext>
                </a:extLst>
              </a:tr>
              <a:tr h="104922">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SIEGE</a:t>
                      </a:r>
                    </a:p>
                  </a:txBody>
                  <a:tcPr marL="4996" marR="4996" marT="4996" marB="0" anchor="b">
                    <a:lnL>
                      <a:noFill/>
                    </a:lnL>
                    <a:lnR>
                      <a:noFill/>
                    </a:lnR>
                    <a:lnT>
                      <a:noFill/>
                    </a:lnT>
                    <a:lnB>
                      <a:noFill/>
                    </a:lnB>
                    <a:solidFill>
                      <a:srgbClr val="E2EFDA"/>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a:noFill/>
                    </a:lnB>
                    <a:solidFill>
                      <a:srgbClr val="E2EFDA"/>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a:noFill/>
                    </a:lnB>
                    <a:solidFill>
                      <a:srgbClr val="E2EFDA"/>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196 000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195 150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124305300"/>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29765917"/>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fonctionnement</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14 000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32 000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52834501"/>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3 bis</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81 000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100 000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70786097"/>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honoraires</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12 000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13 000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40690952"/>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personnel</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500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73716523"/>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impots et taxes</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55 000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32 000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5801070"/>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frais financiers</a:t>
                      </a:r>
                    </a:p>
                  </a:txBody>
                  <a:tcPr marL="4996" marR="4996" marT="4996"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6 000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8 000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12527781"/>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immeubles</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25 000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9 550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51363449"/>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JIC</a:t>
                      </a: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38095662"/>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70791389"/>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gridSpan="3">
                  <a:txBody>
                    <a:bodyPr/>
                    <a:lstStyle/>
                    <a:p>
                      <a:pPr algn="l" fontAlgn="b"/>
                      <a:r>
                        <a:rPr lang="fr-FR" sz="600" b="0" i="0" u="none" strike="noStrike">
                          <a:solidFill>
                            <a:srgbClr val="000000"/>
                          </a:solidFill>
                          <a:effectLst/>
                          <a:latin typeface="Calibri" panose="020F0502020204030204" pitchFamily="34" charset="0"/>
                        </a:rPr>
                        <a:t>PROVISIONS AMORTISSEMENTS</a:t>
                      </a:r>
                    </a:p>
                  </a:txBody>
                  <a:tcPr marL="4996" marR="4996" marT="4996"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30 000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10 000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630405390"/>
                  </a:ext>
                </a:extLst>
              </a:tr>
              <a:tr h="99926">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996" marR="4996" marT="499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90244429"/>
                  </a:ext>
                </a:extLst>
              </a:tr>
              <a:tr h="99926">
                <a:tc>
                  <a:txBody>
                    <a:bodyPr/>
                    <a:lstStyle/>
                    <a:p>
                      <a:pPr algn="l" fontAlgn="b"/>
                      <a:r>
                        <a:rPr lang="fr-FR" sz="600" b="1" i="0" u="none" strike="noStrike">
                          <a:solidFill>
                            <a:srgbClr val="000000"/>
                          </a:solidFill>
                          <a:effectLst/>
                          <a:latin typeface="Calibri" panose="020F0502020204030204" pitchFamily="34" charset="0"/>
                        </a:rPr>
                        <a:t>TOTAL</a:t>
                      </a:r>
                    </a:p>
                  </a:txBody>
                  <a:tcPr marL="4996" marR="4996" marT="4996"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4996" marR="4996" marT="4996"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4996" marR="4996" marT="4996"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600" b="1" i="0" u="none" strike="noStrike">
                          <a:solidFill>
                            <a:srgbClr val="000000"/>
                          </a:solidFill>
                          <a:effectLst/>
                          <a:latin typeface="Calibri" panose="020F0502020204030204" pitchFamily="34" charset="0"/>
                        </a:rPr>
                        <a:t>604 100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600" b="1" i="0" u="none" strike="noStrike" dirty="0">
                          <a:solidFill>
                            <a:srgbClr val="000000"/>
                          </a:solidFill>
                          <a:effectLst/>
                          <a:latin typeface="Calibri" panose="020F0502020204030204" pitchFamily="34" charset="0"/>
                        </a:rPr>
                        <a:t>639 950</a:t>
                      </a:r>
                    </a:p>
                  </a:txBody>
                  <a:tcPr marL="4996" marR="4996" marT="49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377258754"/>
                  </a:ext>
                </a:extLst>
              </a:tr>
            </a:tbl>
          </a:graphicData>
        </a:graphic>
      </p:graphicFrame>
      <p:sp>
        <p:nvSpPr>
          <p:cNvPr id="9" name="Rectangle 8">
            <a:extLst>
              <a:ext uri="{FF2B5EF4-FFF2-40B4-BE49-F238E27FC236}">
                <a16:creationId xmlns:a16="http://schemas.microsoft.com/office/drawing/2014/main" id="{4A15106A-7DE1-4788-83F1-15A4541707A9}"/>
              </a:ext>
            </a:extLst>
          </p:cNvPr>
          <p:cNvSpPr/>
          <p:nvPr/>
        </p:nvSpPr>
        <p:spPr>
          <a:xfrm>
            <a:off x="7041470" y="1943100"/>
            <a:ext cx="4310743" cy="4754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7" name="Tableau 6">
            <a:extLst>
              <a:ext uri="{FF2B5EF4-FFF2-40B4-BE49-F238E27FC236}">
                <a16:creationId xmlns:a16="http://schemas.microsoft.com/office/drawing/2014/main" id="{5499B33F-688B-42FC-A644-7F13C8C83D87}"/>
              </a:ext>
            </a:extLst>
          </p:cNvPr>
          <p:cNvGraphicFramePr>
            <a:graphicFrameLocks noGrp="1"/>
          </p:cNvGraphicFramePr>
          <p:nvPr>
            <p:extLst>
              <p:ext uri="{D42A27DB-BD31-4B8C-83A1-F6EECF244321}">
                <p14:modId xmlns:p14="http://schemas.microsoft.com/office/powerpoint/2010/main" val="4265885550"/>
              </p:ext>
            </p:extLst>
          </p:nvPr>
        </p:nvGraphicFramePr>
        <p:xfrm>
          <a:off x="7690542" y="2217099"/>
          <a:ext cx="3012597" cy="4206885"/>
        </p:xfrm>
        <a:graphic>
          <a:graphicData uri="http://schemas.openxmlformats.org/drawingml/2006/table">
            <a:tbl>
              <a:tblPr/>
              <a:tblGrid>
                <a:gridCol w="430371">
                  <a:extLst>
                    <a:ext uri="{9D8B030D-6E8A-4147-A177-3AD203B41FA5}">
                      <a16:colId xmlns:a16="http://schemas.microsoft.com/office/drawing/2014/main" val="735759085"/>
                    </a:ext>
                  </a:extLst>
                </a:gridCol>
                <a:gridCol w="430371">
                  <a:extLst>
                    <a:ext uri="{9D8B030D-6E8A-4147-A177-3AD203B41FA5}">
                      <a16:colId xmlns:a16="http://schemas.microsoft.com/office/drawing/2014/main" val="1065193355"/>
                    </a:ext>
                  </a:extLst>
                </a:gridCol>
                <a:gridCol w="430371">
                  <a:extLst>
                    <a:ext uri="{9D8B030D-6E8A-4147-A177-3AD203B41FA5}">
                      <a16:colId xmlns:a16="http://schemas.microsoft.com/office/drawing/2014/main" val="880172761"/>
                    </a:ext>
                  </a:extLst>
                </a:gridCol>
                <a:gridCol w="430371">
                  <a:extLst>
                    <a:ext uri="{9D8B030D-6E8A-4147-A177-3AD203B41FA5}">
                      <a16:colId xmlns:a16="http://schemas.microsoft.com/office/drawing/2014/main" val="3245596543"/>
                    </a:ext>
                  </a:extLst>
                </a:gridCol>
                <a:gridCol w="430371">
                  <a:extLst>
                    <a:ext uri="{9D8B030D-6E8A-4147-A177-3AD203B41FA5}">
                      <a16:colId xmlns:a16="http://schemas.microsoft.com/office/drawing/2014/main" val="33956023"/>
                    </a:ext>
                  </a:extLst>
                </a:gridCol>
                <a:gridCol w="430371">
                  <a:extLst>
                    <a:ext uri="{9D8B030D-6E8A-4147-A177-3AD203B41FA5}">
                      <a16:colId xmlns:a16="http://schemas.microsoft.com/office/drawing/2014/main" val="3763400682"/>
                    </a:ext>
                  </a:extLst>
                </a:gridCol>
                <a:gridCol w="430371">
                  <a:extLst>
                    <a:ext uri="{9D8B030D-6E8A-4147-A177-3AD203B41FA5}">
                      <a16:colId xmlns:a16="http://schemas.microsoft.com/office/drawing/2014/main" val="4199662497"/>
                    </a:ext>
                  </a:extLst>
                </a:gridCol>
              </a:tblGrid>
              <a:tr h="112972">
                <a:tc>
                  <a:txBody>
                    <a:bodyPr/>
                    <a:lstStyle/>
                    <a:p>
                      <a:pPr algn="l" fontAlgn="b"/>
                      <a:r>
                        <a:rPr lang="fr-FR" sz="700" b="1" i="0" u="none" strike="noStrike">
                          <a:solidFill>
                            <a:srgbClr val="000000"/>
                          </a:solidFill>
                          <a:effectLst/>
                          <a:latin typeface="Calibri" panose="020F0502020204030204" pitchFamily="34" charset="0"/>
                        </a:rPr>
                        <a:t>Produits</a:t>
                      </a:r>
                    </a:p>
                  </a:txBody>
                  <a:tcPr marL="5380" marR="5380" marT="538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380" marR="5380" marT="538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700" b="1" i="0" u="none" strike="noStrike">
                          <a:solidFill>
                            <a:srgbClr val="000000"/>
                          </a:solidFill>
                          <a:effectLst/>
                          <a:latin typeface="Calibri" panose="020F0502020204030204" pitchFamily="34" charset="0"/>
                        </a:rPr>
                        <a:t>2019- 2020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700" b="1" i="0" u="none" strike="noStrike">
                          <a:solidFill>
                            <a:srgbClr val="000000"/>
                          </a:solidFill>
                          <a:effectLst/>
                          <a:latin typeface="Calibri" panose="020F0502020204030204" pitchFamily="34" charset="0"/>
                        </a:rPr>
                        <a:t>2018- 2019</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1620207159"/>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24093228"/>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3">
                  <a:txBody>
                    <a:bodyPr/>
                    <a:lstStyle/>
                    <a:p>
                      <a:pPr algn="l" fontAlgn="b"/>
                      <a:r>
                        <a:rPr lang="fr-FR" sz="600" b="0" i="0" u="none" strike="noStrike">
                          <a:solidFill>
                            <a:srgbClr val="000000"/>
                          </a:solidFill>
                          <a:effectLst/>
                          <a:latin typeface="Calibri" panose="020F0502020204030204" pitchFamily="34" charset="0"/>
                        </a:rPr>
                        <a:t>ANIMATION DU MOUVEMENT</a:t>
                      </a:r>
                    </a:p>
                  </a:txBody>
                  <a:tcPr marL="5380" marR="5380" marT="5380"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400 000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422 500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323400862"/>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70305602"/>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équipe nationale</a:t>
                      </a:r>
                    </a:p>
                  </a:txBody>
                  <a:tcPr marL="5380" marR="5380" marT="5380"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13 000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7 500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86875174"/>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commissions et groupes</a:t>
                      </a:r>
                    </a:p>
                  </a:txBody>
                  <a:tcPr marL="5380" marR="5380" marT="5380"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4 000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72438895"/>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aumonerie</a:t>
                      </a: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7 000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7 000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02641392"/>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animation du reseau</a:t>
                      </a:r>
                    </a:p>
                  </a:txBody>
                  <a:tcPr marL="5380" marR="5380" marT="5380"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3 500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65216798"/>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relations extérieures</a:t>
                      </a:r>
                    </a:p>
                  </a:txBody>
                  <a:tcPr marL="5380" marR="5380" marT="5380" marB="0" anchor="b">
                    <a:lnL>
                      <a:noFill/>
                    </a:lnL>
                    <a:lnR>
                      <a:noFill/>
                    </a:lnR>
                    <a:lnT>
                      <a:noFill/>
                    </a:lnT>
                    <a:lnB>
                      <a:noFill/>
                    </a:lnB>
                  </a:tcPr>
                </a:tc>
                <a:tc hMerge="1">
                  <a:txBody>
                    <a:bodyPr/>
                    <a:lstStyle/>
                    <a:p>
                      <a:endParaRPr lang="fr-FR"/>
                    </a:p>
                  </a:txBody>
                  <a:tcPr/>
                </a:tc>
                <a:tc>
                  <a:txBody>
                    <a:bodyPr/>
                    <a:lstStyle/>
                    <a:p>
                      <a:pPr algn="l" fontAlgn="b"/>
                      <a:endParaRPr lang="fr-FR" sz="600" b="0" i="0" u="sng"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500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58810043"/>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communications</a:t>
                      </a:r>
                    </a:p>
                  </a:txBody>
                  <a:tcPr marL="5380" marR="5380" marT="5380"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34 000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40 000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87653212"/>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gestion des adhérents</a:t>
                      </a:r>
                    </a:p>
                  </a:txBody>
                  <a:tcPr marL="5380" marR="5380" marT="5380"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340 000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360 000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30371906"/>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52801544"/>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3">
                  <a:txBody>
                    <a:bodyPr/>
                    <a:lstStyle/>
                    <a:p>
                      <a:pPr algn="l" fontAlgn="b"/>
                      <a:r>
                        <a:rPr lang="fr-FR" sz="600" b="0" i="0" u="none" strike="noStrike">
                          <a:solidFill>
                            <a:srgbClr val="000000"/>
                          </a:solidFill>
                          <a:effectLst/>
                          <a:latin typeface="Calibri" panose="020F0502020204030204" pitchFamily="34" charset="0"/>
                        </a:rPr>
                        <a:t>FONCTIONNEMENT ASSOCIATIF</a:t>
                      </a:r>
                    </a:p>
                  </a:txBody>
                  <a:tcPr marL="5380" marR="5380" marT="5380"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14 000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19 500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687425620"/>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02774272"/>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conseil national</a:t>
                      </a:r>
                    </a:p>
                  </a:txBody>
                  <a:tcPr marL="5380" marR="5380" marT="5380"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15 000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58837269"/>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comite</a:t>
                      </a: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06471368"/>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bureau</a:t>
                      </a: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2 500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9417562"/>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72475490"/>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VIE INTERNATIONALE</a:t>
                      </a:r>
                    </a:p>
                  </a:txBody>
                  <a:tcPr marL="5380" marR="5380" marT="5380"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a:noFill/>
                    </a:lnB>
                    <a:solidFill>
                      <a:srgbClr val="E2EFDA"/>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100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200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534442175"/>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34760138"/>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Miamsi</a:t>
                      </a: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5221996"/>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relais europeen</a:t>
                      </a:r>
                    </a:p>
                  </a:txBody>
                  <a:tcPr marL="5380" marR="5380" marT="5380"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39668155"/>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68185221"/>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EDITIONS PUBLICATIONS</a:t>
                      </a:r>
                    </a:p>
                  </a:txBody>
                  <a:tcPr marL="5380" marR="5380" marT="5380"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a:noFill/>
                    </a:lnB>
                    <a:solidFill>
                      <a:srgbClr val="E2EFDA"/>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106 000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120 050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7915822"/>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24619701"/>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3">
                  <a:txBody>
                    <a:bodyPr/>
                    <a:lstStyle/>
                    <a:p>
                      <a:pPr algn="l" fontAlgn="b"/>
                      <a:r>
                        <a:rPr lang="fr-FR" sz="600" b="0" i="0" u="none" strike="noStrike">
                          <a:solidFill>
                            <a:srgbClr val="000000"/>
                          </a:solidFill>
                          <a:effectLst/>
                          <a:latin typeface="Calibri" panose="020F0502020204030204" pitchFamily="34" charset="0"/>
                        </a:rPr>
                        <a:t>salaires et comité de rédaction</a:t>
                      </a: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600" b="0" i="0" u="none" strike="noStrike">
                          <a:solidFill>
                            <a:srgbClr val="000000"/>
                          </a:solidFill>
                          <a:effectLst/>
                          <a:latin typeface="Calibri" panose="020F0502020204030204" pitchFamily="34" charset="0"/>
                        </a:rPr>
                        <a:t>3 000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50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7830028"/>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courrier</a:t>
                      </a: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103 000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120 000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3175741"/>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65891076"/>
                  </a:ext>
                </a:extLst>
              </a:tr>
              <a:tr h="112972">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SIEGE</a:t>
                      </a:r>
                    </a:p>
                  </a:txBody>
                  <a:tcPr marL="5380" marR="5380" marT="5380" marB="0" anchor="b">
                    <a:lnL>
                      <a:noFill/>
                    </a:lnL>
                    <a:lnR>
                      <a:noFill/>
                    </a:lnR>
                    <a:lnT>
                      <a:noFill/>
                    </a:lnT>
                    <a:lnB>
                      <a:noFill/>
                    </a:lnB>
                    <a:solidFill>
                      <a:srgbClr val="E2EFDA"/>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a:noFill/>
                    </a:lnB>
                    <a:solidFill>
                      <a:srgbClr val="E2EFDA"/>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a:noFill/>
                    </a:lnB>
                    <a:solidFill>
                      <a:srgbClr val="E2EFDA"/>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700" b="0" i="0" u="none" strike="noStrike">
                          <a:solidFill>
                            <a:srgbClr val="000000"/>
                          </a:solidFill>
                          <a:effectLst/>
                          <a:latin typeface="Calibri" panose="020F0502020204030204" pitchFamily="34" charset="0"/>
                        </a:rPr>
                        <a:t>82 000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700" b="0" i="0" u="none" strike="noStrike">
                          <a:solidFill>
                            <a:srgbClr val="000000"/>
                          </a:solidFill>
                          <a:effectLst/>
                          <a:latin typeface="Calibri" panose="020F0502020204030204" pitchFamily="34" charset="0"/>
                        </a:rPr>
                        <a:t>72 700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852855268"/>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69784931"/>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3 bis</a:t>
                      </a: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4 000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18444193"/>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personnel</a:t>
                      </a: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37059455"/>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2">
                  <a:txBody>
                    <a:bodyPr/>
                    <a:lstStyle/>
                    <a:p>
                      <a:pPr algn="l" fontAlgn="b"/>
                      <a:r>
                        <a:rPr lang="fr-FR" sz="600" b="0" i="0" u="none" strike="noStrike">
                          <a:solidFill>
                            <a:srgbClr val="000000"/>
                          </a:solidFill>
                          <a:effectLst/>
                          <a:latin typeface="Calibri" panose="020F0502020204030204" pitchFamily="34" charset="0"/>
                        </a:rPr>
                        <a:t>frais financiers</a:t>
                      </a:r>
                    </a:p>
                  </a:txBody>
                  <a:tcPr marL="5380" marR="5380" marT="5380"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800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11642312"/>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immeubles</a:t>
                      </a: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75 000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60 000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81028389"/>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JIC</a:t>
                      </a: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1 800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85333366"/>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51360914"/>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gridSpan="3">
                  <a:txBody>
                    <a:bodyPr/>
                    <a:lstStyle/>
                    <a:p>
                      <a:pPr algn="l" fontAlgn="b"/>
                      <a:r>
                        <a:rPr lang="fr-FR" sz="600" b="0" i="0" u="none" strike="noStrike">
                          <a:solidFill>
                            <a:srgbClr val="000000"/>
                          </a:solidFill>
                          <a:effectLst/>
                          <a:latin typeface="Calibri" panose="020F0502020204030204" pitchFamily="34" charset="0"/>
                        </a:rPr>
                        <a:t>PROVISIONS AMORTISSMENTS</a:t>
                      </a:r>
                    </a:p>
                  </a:txBody>
                  <a:tcPr marL="5380" marR="5380" marT="5380"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2 000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600" b="0" i="0" u="none" strike="noStrike">
                          <a:solidFill>
                            <a:srgbClr val="000000"/>
                          </a:solidFill>
                          <a:effectLst/>
                          <a:latin typeface="Calibri" panose="020F0502020204030204" pitchFamily="34" charset="0"/>
                        </a:rPr>
                        <a:t>5 000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566570292"/>
                  </a:ext>
                </a:extLst>
              </a:tr>
              <a:tr h="107593">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380" marR="5380" marT="538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93359151"/>
                  </a:ext>
                </a:extLst>
              </a:tr>
              <a:tr h="107593">
                <a:tc>
                  <a:txBody>
                    <a:bodyPr/>
                    <a:lstStyle/>
                    <a:p>
                      <a:pPr algn="l" fontAlgn="b"/>
                      <a:r>
                        <a:rPr lang="fr-FR" sz="600" b="1"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1" i="0" u="none" strike="noStrike">
                          <a:solidFill>
                            <a:srgbClr val="000000"/>
                          </a:solidFill>
                          <a:effectLst/>
                          <a:latin typeface="Calibri" panose="020F0502020204030204" pitchFamily="34" charset="0"/>
                        </a:rPr>
                        <a:t>TOTAL</a:t>
                      </a:r>
                    </a:p>
                  </a:txBody>
                  <a:tcPr marL="5380" marR="5380" marT="538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5380" marR="5380" marT="538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1" i="0" u="none" strike="noStrike">
                          <a:solidFill>
                            <a:srgbClr val="000000"/>
                          </a:solidFill>
                          <a:effectLst/>
                          <a:latin typeface="Calibri" panose="020F0502020204030204" pitchFamily="34" charset="0"/>
                        </a:rPr>
                        <a:t> </a:t>
                      </a:r>
                    </a:p>
                  </a:txBody>
                  <a:tcPr marL="5380" marR="5380" marT="538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600" b="1" i="0" u="none" strike="noStrike">
                          <a:solidFill>
                            <a:srgbClr val="000000"/>
                          </a:solidFill>
                          <a:effectLst/>
                          <a:latin typeface="Calibri" panose="020F0502020204030204" pitchFamily="34" charset="0"/>
                        </a:rPr>
                        <a:t>604 100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600" b="1" i="0" u="none" strike="noStrike" dirty="0">
                          <a:solidFill>
                            <a:srgbClr val="000000"/>
                          </a:solidFill>
                          <a:effectLst/>
                          <a:latin typeface="Calibri" panose="020F0502020204030204" pitchFamily="34" charset="0"/>
                        </a:rPr>
                        <a:t>639 950</a:t>
                      </a:r>
                    </a:p>
                  </a:txBody>
                  <a:tcPr marL="5380" marR="5380" marT="53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08590177"/>
                  </a:ext>
                </a:extLst>
              </a:tr>
            </a:tbl>
          </a:graphicData>
        </a:graphic>
      </p:graphicFrame>
    </p:spTree>
    <p:extLst>
      <p:ext uri="{BB962C8B-B14F-4D97-AF65-F5344CB8AC3E}">
        <p14:creationId xmlns:p14="http://schemas.microsoft.com/office/powerpoint/2010/main" val="379439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éléments marquants de l’exercice</a:t>
            </a:r>
          </a:p>
        </p:txBody>
      </p:sp>
      <p:sp>
        <p:nvSpPr>
          <p:cNvPr id="3" name="Espace réservé du contenu 2"/>
          <p:cNvSpPr>
            <a:spLocks noGrp="1"/>
          </p:cNvSpPr>
          <p:nvPr>
            <p:ph idx="1"/>
          </p:nvPr>
        </p:nvSpPr>
        <p:spPr>
          <a:xfrm>
            <a:off x="1202919" y="3038145"/>
            <a:ext cx="10252481" cy="2026920"/>
          </a:xfrm>
        </p:spPr>
        <p:txBody>
          <a:bodyPr>
            <a:normAutofit lnSpcReduction="10000"/>
          </a:bodyPr>
          <a:lstStyle/>
          <a:p>
            <a:r>
              <a:rPr lang="fr-FR" dirty="0"/>
              <a:t>Rencontre nationale d’Annecy en novembre 2017</a:t>
            </a:r>
          </a:p>
          <a:p>
            <a:r>
              <a:rPr lang="fr-FR" dirty="0"/>
              <a:t>Lancement de travaux importants au 3 bis</a:t>
            </a:r>
          </a:p>
          <a:p>
            <a:r>
              <a:rPr lang="fr-FR" dirty="0"/>
              <a:t>Dans la suite d’Annecy, volonté de redynamiser le mouvement avec des actions visibles et invisibles</a:t>
            </a:r>
          </a:p>
          <a:p>
            <a:r>
              <a:rPr lang="fr-FR" dirty="0"/>
              <a:t>Bénévolat valorisé à </a:t>
            </a:r>
            <a:r>
              <a:rPr lang="fr-FR" b="1" dirty="0"/>
              <a:t>229 211 €</a:t>
            </a:r>
          </a:p>
        </p:txBody>
      </p:sp>
    </p:spTree>
    <p:extLst>
      <p:ext uri="{BB962C8B-B14F-4D97-AF65-F5344CB8AC3E}">
        <p14:creationId xmlns:p14="http://schemas.microsoft.com/office/powerpoint/2010/main" val="2041032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D16767-3A5D-4339-B200-052BB3A614E5}"/>
              </a:ext>
            </a:extLst>
          </p:cNvPr>
          <p:cNvSpPr>
            <a:spLocks noGrp="1"/>
          </p:cNvSpPr>
          <p:nvPr>
            <p:ph type="title"/>
          </p:nvPr>
        </p:nvSpPr>
        <p:spPr/>
        <p:txBody>
          <a:bodyPr/>
          <a:lstStyle/>
          <a:p>
            <a:pPr algn="ctr"/>
            <a:r>
              <a:rPr lang="fr-FR" dirty="0"/>
              <a:t>BILAN SYNTHETIQUE AU 31 AOUT 2018</a:t>
            </a:r>
          </a:p>
        </p:txBody>
      </p:sp>
      <p:sp>
        <p:nvSpPr>
          <p:cNvPr id="6" name="Rectangle 5">
            <a:extLst>
              <a:ext uri="{FF2B5EF4-FFF2-40B4-BE49-F238E27FC236}">
                <a16:creationId xmlns:a16="http://schemas.microsoft.com/office/drawing/2014/main" id="{AE81D3DE-AE5A-4DE8-8310-14076118F87B}"/>
              </a:ext>
            </a:extLst>
          </p:cNvPr>
          <p:cNvSpPr/>
          <p:nvPr/>
        </p:nvSpPr>
        <p:spPr>
          <a:xfrm>
            <a:off x="796833" y="1959429"/>
            <a:ext cx="4754881" cy="4754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4" name="Espace réservé du contenu 3">
            <a:extLst>
              <a:ext uri="{FF2B5EF4-FFF2-40B4-BE49-F238E27FC236}">
                <a16:creationId xmlns:a16="http://schemas.microsoft.com/office/drawing/2014/main" id="{51000689-0D8C-4305-857A-00C56985EC34}"/>
              </a:ext>
            </a:extLst>
          </p:cNvPr>
          <p:cNvGraphicFramePr>
            <a:graphicFrameLocks noGrp="1"/>
          </p:cNvGraphicFramePr>
          <p:nvPr>
            <p:ph idx="1"/>
            <p:extLst>
              <p:ext uri="{D42A27DB-BD31-4B8C-83A1-F6EECF244321}">
                <p14:modId xmlns:p14="http://schemas.microsoft.com/office/powerpoint/2010/main" val="383689753"/>
              </p:ext>
            </p:extLst>
          </p:nvPr>
        </p:nvGraphicFramePr>
        <p:xfrm>
          <a:off x="926000" y="2091375"/>
          <a:ext cx="4394813" cy="4203516"/>
        </p:xfrm>
        <a:graphic>
          <a:graphicData uri="http://schemas.openxmlformats.org/drawingml/2006/table">
            <a:tbl>
              <a:tblPr/>
              <a:tblGrid>
                <a:gridCol w="578265">
                  <a:extLst>
                    <a:ext uri="{9D8B030D-6E8A-4147-A177-3AD203B41FA5}">
                      <a16:colId xmlns:a16="http://schemas.microsoft.com/office/drawing/2014/main" val="787860400"/>
                    </a:ext>
                  </a:extLst>
                </a:gridCol>
                <a:gridCol w="578265">
                  <a:extLst>
                    <a:ext uri="{9D8B030D-6E8A-4147-A177-3AD203B41FA5}">
                      <a16:colId xmlns:a16="http://schemas.microsoft.com/office/drawing/2014/main" val="1192237023"/>
                    </a:ext>
                  </a:extLst>
                </a:gridCol>
                <a:gridCol w="578265">
                  <a:extLst>
                    <a:ext uri="{9D8B030D-6E8A-4147-A177-3AD203B41FA5}">
                      <a16:colId xmlns:a16="http://schemas.microsoft.com/office/drawing/2014/main" val="2644726210"/>
                    </a:ext>
                  </a:extLst>
                </a:gridCol>
                <a:gridCol w="578265">
                  <a:extLst>
                    <a:ext uri="{9D8B030D-6E8A-4147-A177-3AD203B41FA5}">
                      <a16:colId xmlns:a16="http://schemas.microsoft.com/office/drawing/2014/main" val="2956560970"/>
                    </a:ext>
                  </a:extLst>
                </a:gridCol>
                <a:gridCol w="925223">
                  <a:extLst>
                    <a:ext uri="{9D8B030D-6E8A-4147-A177-3AD203B41FA5}">
                      <a16:colId xmlns:a16="http://schemas.microsoft.com/office/drawing/2014/main" val="378618321"/>
                    </a:ext>
                  </a:extLst>
                </a:gridCol>
                <a:gridCol w="578265">
                  <a:extLst>
                    <a:ext uri="{9D8B030D-6E8A-4147-A177-3AD203B41FA5}">
                      <a16:colId xmlns:a16="http://schemas.microsoft.com/office/drawing/2014/main" val="3708451533"/>
                    </a:ext>
                  </a:extLst>
                </a:gridCol>
                <a:gridCol w="578265">
                  <a:extLst>
                    <a:ext uri="{9D8B030D-6E8A-4147-A177-3AD203B41FA5}">
                      <a16:colId xmlns:a16="http://schemas.microsoft.com/office/drawing/2014/main" val="2026303518"/>
                    </a:ext>
                  </a:extLst>
                </a:gridCol>
              </a:tblGrid>
              <a:tr h="151794">
                <a:tc>
                  <a:txBody>
                    <a:bodyPr/>
                    <a:lstStyle/>
                    <a:p>
                      <a:pPr algn="l" fontAlgn="b"/>
                      <a:r>
                        <a:rPr lang="fr-FR" sz="900" b="1" i="0" u="none" strike="noStrike" dirty="0">
                          <a:solidFill>
                            <a:srgbClr val="000000"/>
                          </a:solidFill>
                          <a:effectLst/>
                          <a:latin typeface="Calibri" panose="020F0502020204030204" pitchFamily="34" charset="0"/>
                        </a:rPr>
                        <a:t>ACTIF</a:t>
                      </a:r>
                    </a:p>
                  </a:txBody>
                  <a:tcPr marL="7228" marR="7228" marT="722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228" marR="7228" marT="722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228" marR="7228" marT="722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228" marR="7228" marT="722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228" marR="7228" marT="722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a:solidFill>
                            <a:srgbClr val="000000"/>
                          </a:solidFill>
                          <a:effectLst/>
                          <a:latin typeface="Calibri" panose="020F0502020204030204" pitchFamily="34" charset="0"/>
                        </a:rPr>
                        <a:t>N</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a:solidFill>
                            <a:srgbClr val="000000"/>
                          </a:solidFill>
                          <a:effectLst/>
                          <a:latin typeface="Calibri" panose="020F0502020204030204" pitchFamily="34" charset="0"/>
                        </a:rPr>
                        <a:t>N-1</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905733561"/>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33897772"/>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2">
                  <a:txBody>
                    <a:bodyPr/>
                    <a:lstStyle/>
                    <a:p>
                      <a:pPr algn="l" fontAlgn="b"/>
                      <a:r>
                        <a:rPr lang="fr-FR" sz="800" b="0" i="0" u="sng" strike="noStrike">
                          <a:solidFill>
                            <a:srgbClr val="000000"/>
                          </a:solidFill>
                          <a:effectLst/>
                          <a:latin typeface="Calibri" panose="020F0502020204030204" pitchFamily="34" charset="0"/>
                        </a:rPr>
                        <a:t>ACTIF IMMOBILISE</a:t>
                      </a:r>
                    </a:p>
                  </a:txBody>
                  <a:tcPr marL="7228" marR="7228" marT="7228"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47194163"/>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10564722"/>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Immobilisations incorporelles</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50862669"/>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immobilisations corporelles</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800" b="0" i="0" u="none" strike="noStrike">
                          <a:solidFill>
                            <a:srgbClr val="000000"/>
                          </a:solidFill>
                          <a:effectLst/>
                          <a:latin typeface="Calibri" panose="020F0502020204030204" pitchFamily="34" charset="0"/>
                        </a:rPr>
                        <a:t>48 575</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38 088</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34550238"/>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immobilisations financieres</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800" b="0" i="0" u="none" strike="noStrike">
                          <a:solidFill>
                            <a:srgbClr val="000000"/>
                          </a:solidFill>
                          <a:effectLst/>
                          <a:latin typeface="Calibri" panose="020F0502020204030204" pitchFamily="34" charset="0"/>
                        </a:rPr>
                        <a:t>46</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46</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62694199"/>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61929267"/>
                  </a:ext>
                </a:extLst>
              </a:tr>
              <a:tr h="141212">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48 621</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0" i="0" u="none" strike="noStrike" dirty="0">
                          <a:solidFill>
                            <a:srgbClr val="000000"/>
                          </a:solidFill>
                          <a:effectLst/>
                          <a:latin typeface="Calibri" panose="020F0502020204030204" pitchFamily="34" charset="0"/>
                        </a:rPr>
                        <a:t>38 134</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751558339"/>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11500275"/>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2">
                  <a:txBody>
                    <a:bodyPr/>
                    <a:lstStyle/>
                    <a:p>
                      <a:pPr algn="l" fontAlgn="b"/>
                      <a:r>
                        <a:rPr lang="fr-FR" sz="800" b="0" i="0" u="sng" strike="noStrike">
                          <a:solidFill>
                            <a:srgbClr val="000000"/>
                          </a:solidFill>
                          <a:effectLst/>
                          <a:latin typeface="Calibri" panose="020F0502020204030204" pitchFamily="34" charset="0"/>
                        </a:rPr>
                        <a:t>ACTIF CIRCULANT</a:t>
                      </a:r>
                    </a:p>
                  </a:txBody>
                  <a:tcPr marL="7228" marR="7228" marT="7228"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87450519"/>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43735720"/>
                  </a:ext>
                </a:extLst>
              </a:tr>
              <a:tr h="144566">
                <a:tc>
                  <a:txBody>
                    <a:bodyPr/>
                    <a:lstStyle/>
                    <a:p>
                      <a:pPr algn="l" fontAlgn="b"/>
                      <a:endParaRPr lang="fr-FR" sz="800" b="0" i="0" u="none" strike="noStrike" dirty="0">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Stocks</a:t>
                      </a: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375</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602</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25509973"/>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avances et acomptes versés sur commandes</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800" b="0" i="0" u="none" strike="noStrike">
                          <a:solidFill>
                            <a:srgbClr val="000000"/>
                          </a:solidFill>
                          <a:effectLst/>
                          <a:latin typeface="Calibri" panose="020F0502020204030204" pitchFamily="34" charset="0"/>
                        </a:rPr>
                        <a:t>4 962</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3 100</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33006279"/>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créances clients</a:t>
                      </a:r>
                    </a:p>
                  </a:txBody>
                  <a:tcPr marL="7228" marR="7228" marT="7228"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50 226</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31 594</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48593615"/>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autres créances</a:t>
                      </a:r>
                    </a:p>
                  </a:txBody>
                  <a:tcPr marL="7228" marR="7228" marT="7228"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30 577</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23 066</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30635567"/>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valeurs mobilieres</a:t>
                      </a:r>
                    </a:p>
                  </a:txBody>
                  <a:tcPr marL="7228" marR="7228" marT="7228"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299 998</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299 998</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92640088"/>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disponibilites</a:t>
                      </a:r>
                    </a:p>
                  </a:txBody>
                  <a:tcPr marL="7228" marR="7228" marT="7228"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251 433</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468 234</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91059723"/>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tresorerie des territoires</a:t>
                      </a:r>
                    </a:p>
                  </a:txBody>
                  <a:tcPr marL="7228" marR="7228" marT="7228"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240 719</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319 921</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20649956"/>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32204468"/>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878 290</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0" i="0" u="none" strike="noStrike">
                          <a:solidFill>
                            <a:srgbClr val="000000"/>
                          </a:solidFill>
                          <a:effectLst/>
                          <a:latin typeface="Calibri" panose="020F0502020204030204" pitchFamily="34" charset="0"/>
                        </a:rPr>
                        <a:t>1 146 515</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568724017"/>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34484655"/>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3">
                  <a:txBody>
                    <a:bodyPr/>
                    <a:lstStyle/>
                    <a:p>
                      <a:pPr algn="l" fontAlgn="b"/>
                      <a:r>
                        <a:rPr lang="fr-FR" sz="800" b="0" i="0" u="sng" strike="noStrike">
                          <a:solidFill>
                            <a:srgbClr val="000000"/>
                          </a:solidFill>
                          <a:effectLst/>
                          <a:latin typeface="Calibri" panose="020F0502020204030204" pitchFamily="34" charset="0"/>
                        </a:rPr>
                        <a:t>Compte de régulirasation actif</a:t>
                      </a:r>
                    </a:p>
                  </a:txBody>
                  <a:tcPr marL="7228" marR="7228" marT="7228"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65389799"/>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4806999"/>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charges constatées d'avance</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800" b="0" i="0" u="none" strike="noStrike">
                          <a:solidFill>
                            <a:srgbClr val="000000"/>
                          </a:solidFill>
                          <a:effectLst/>
                          <a:latin typeface="Calibri" panose="020F0502020204030204" pitchFamily="34" charset="0"/>
                        </a:rPr>
                        <a:t>24 584</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71 088</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31841407"/>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0709496"/>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24 584</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0" i="0" u="none" strike="noStrike">
                          <a:solidFill>
                            <a:srgbClr val="000000"/>
                          </a:solidFill>
                          <a:effectLst/>
                          <a:latin typeface="Calibri" panose="020F0502020204030204" pitchFamily="34" charset="0"/>
                        </a:rPr>
                        <a:t>71 088</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39718164"/>
                  </a:ext>
                </a:extLst>
              </a:tr>
              <a:tr h="144566">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228" marR="7228" marT="722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0031090"/>
                  </a:ext>
                </a:extLst>
              </a:tr>
              <a:tr h="151794">
                <a:tc gridSpan="2">
                  <a:txBody>
                    <a:bodyPr/>
                    <a:lstStyle/>
                    <a:p>
                      <a:pPr algn="l" fontAlgn="b"/>
                      <a:r>
                        <a:rPr lang="fr-FR" sz="900" b="1" i="0" u="none" strike="noStrike">
                          <a:solidFill>
                            <a:srgbClr val="000000"/>
                          </a:solidFill>
                          <a:effectLst/>
                          <a:latin typeface="Calibri" panose="020F0502020204030204" pitchFamily="34" charset="0"/>
                        </a:rPr>
                        <a:t>TOTAL ACTIF</a:t>
                      </a:r>
                    </a:p>
                  </a:txBody>
                  <a:tcPr marL="7228" marR="7228" marT="722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a:txBody>
                    <a:bodyPr/>
                    <a:lstStyle/>
                    <a:p>
                      <a:pPr algn="l" fontAlgn="b"/>
                      <a:r>
                        <a:rPr lang="fr-FR" sz="800" b="1" i="0" u="none" strike="noStrike">
                          <a:solidFill>
                            <a:srgbClr val="000000"/>
                          </a:solidFill>
                          <a:effectLst/>
                          <a:latin typeface="Calibri" panose="020F0502020204030204" pitchFamily="34" charset="0"/>
                        </a:rPr>
                        <a:t> </a:t>
                      </a:r>
                    </a:p>
                  </a:txBody>
                  <a:tcPr marL="7228" marR="7228" marT="722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228" marR="7228" marT="722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228" marR="7228" marT="722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900" b="1" i="0" u="none" strike="noStrike">
                          <a:solidFill>
                            <a:srgbClr val="000000"/>
                          </a:solidFill>
                          <a:effectLst/>
                          <a:latin typeface="Calibri" panose="020F0502020204030204" pitchFamily="34" charset="0"/>
                        </a:rPr>
                        <a:t>951 495</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900" b="1" i="0" u="none" strike="noStrike" dirty="0">
                          <a:solidFill>
                            <a:srgbClr val="000000"/>
                          </a:solidFill>
                          <a:effectLst/>
                          <a:latin typeface="Calibri" panose="020F0502020204030204" pitchFamily="34" charset="0"/>
                        </a:rPr>
                        <a:t>1 255 737</a:t>
                      </a:r>
                    </a:p>
                  </a:txBody>
                  <a:tcPr marL="7228" marR="7228" marT="72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848182958"/>
                  </a:ext>
                </a:extLst>
              </a:tr>
            </a:tbl>
          </a:graphicData>
        </a:graphic>
      </p:graphicFrame>
      <p:sp>
        <p:nvSpPr>
          <p:cNvPr id="7" name="Rectangle 6">
            <a:extLst>
              <a:ext uri="{FF2B5EF4-FFF2-40B4-BE49-F238E27FC236}">
                <a16:creationId xmlns:a16="http://schemas.microsoft.com/office/drawing/2014/main" id="{6F1339B1-866C-4032-A842-1351859659BC}"/>
              </a:ext>
            </a:extLst>
          </p:cNvPr>
          <p:cNvSpPr/>
          <p:nvPr/>
        </p:nvSpPr>
        <p:spPr>
          <a:xfrm>
            <a:off x="6609014" y="1959429"/>
            <a:ext cx="4754881" cy="4754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5" name="Tableau 4">
            <a:extLst>
              <a:ext uri="{FF2B5EF4-FFF2-40B4-BE49-F238E27FC236}">
                <a16:creationId xmlns:a16="http://schemas.microsoft.com/office/drawing/2014/main" id="{EB9A373F-0304-46F5-B1A4-AE296576D1B4}"/>
              </a:ext>
            </a:extLst>
          </p:cNvPr>
          <p:cNvGraphicFramePr>
            <a:graphicFrameLocks noGrp="1"/>
          </p:cNvGraphicFramePr>
          <p:nvPr>
            <p:extLst>
              <p:ext uri="{D42A27DB-BD31-4B8C-83A1-F6EECF244321}">
                <p14:modId xmlns:p14="http://schemas.microsoft.com/office/powerpoint/2010/main" val="3276523156"/>
              </p:ext>
            </p:extLst>
          </p:nvPr>
        </p:nvGraphicFramePr>
        <p:xfrm>
          <a:off x="7092784" y="2091364"/>
          <a:ext cx="3674125" cy="4206881"/>
        </p:xfrm>
        <a:graphic>
          <a:graphicData uri="http://schemas.openxmlformats.org/drawingml/2006/table">
            <a:tbl>
              <a:tblPr/>
              <a:tblGrid>
                <a:gridCol w="524875">
                  <a:extLst>
                    <a:ext uri="{9D8B030D-6E8A-4147-A177-3AD203B41FA5}">
                      <a16:colId xmlns:a16="http://schemas.microsoft.com/office/drawing/2014/main" val="3798099372"/>
                    </a:ext>
                  </a:extLst>
                </a:gridCol>
                <a:gridCol w="524875">
                  <a:extLst>
                    <a:ext uri="{9D8B030D-6E8A-4147-A177-3AD203B41FA5}">
                      <a16:colId xmlns:a16="http://schemas.microsoft.com/office/drawing/2014/main" val="673044679"/>
                    </a:ext>
                  </a:extLst>
                </a:gridCol>
                <a:gridCol w="524875">
                  <a:extLst>
                    <a:ext uri="{9D8B030D-6E8A-4147-A177-3AD203B41FA5}">
                      <a16:colId xmlns:a16="http://schemas.microsoft.com/office/drawing/2014/main" val="1929833785"/>
                    </a:ext>
                  </a:extLst>
                </a:gridCol>
                <a:gridCol w="524875">
                  <a:extLst>
                    <a:ext uri="{9D8B030D-6E8A-4147-A177-3AD203B41FA5}">
                      <a16:colId xmlns:a16="http://schemas.microsoft.com/office/drawing/2014/main" val="941408422"/>
                    </a:ext>
                  </a:extLst>
                </a:gridCol>
                <a:gridCol w="524875">
                  <a:extLst>
                    <a:ext uri="{9D8B030D-6E8A-4147-A177-3AD203B41FA5}">
                      <a16:colId xmlns:a16="http://schemas.microsoft.com/office/drawing/2014/main" val="1380520335"/>
                    </a:ext>
                  </a:extLst>
                </a:gridCol>
                <a:gridCol w="524875">
                  <a:extLst>
                    <a:ext uri="{9D8B030D-6E8A-4147-A177-3AD203B41FA5}">
                      <a16:colId xmlns:a16="http://schemas.microsoft.com/office/drawing/2014/main" val="3717245426"/>
                    </a:ext>
                  </a:extLst>
                </a:gridCol>
                <a:gridCol w="524875">
                  <a:extLst>
                    <a:ext uri="{9D8B030D-6E8A-4147-A177-3AD203B41FA5}">
                      <a16:colId xmlns:a16="http://schemas.microsoft.com/office/drawing/2014/main" val="1241662499"/>
                    </a:ext>
                  </a:extLst>
                </a:gridCol>
              </a:tblGrid>
              <a:tr h="132531">
                <a:tc>
                  <a:txBody>
                    <a:bodyPr/>
                    <a:lstStyle/>
                    <a:p>
                      <a:pPr algn="l" fontAlgn="b"/>
                      <a:r>
                        <a:rPr lang="fr-FR" sz="800" b="1" i="0" u="none" strike="noStrike">
                          <a:solidFill>
                            <a:srgbClr val="000000"/>
                          </a:solidFill>
                          <a:effectLst/>
                          <a:latin typeface="Calibri" panose="020F0502020204030204" pitchFamily="34" charset="0"/>
                        </a:rPr>
                        <a:t>PASSIF</a:t>
                      </a:r>
                    </a:p>
                  </a:txBody>
                  <a:tcPr marL="6561" marR="6561" marT="6561"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6561" marR="6561" marT="6561"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6561" marR="6561" marT="6561"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6561" marR="6561" marT="6561"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6561" marR="6561" marT="65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800" b="1" i="0" u="none" strike="noStrike">
                          <a:solidFill>
                            <a:srgbClr val="000000"/>
                          </a:solidFill>
                          <a:effectLst/>
                          <a:latin typeface="Calibri" panose="020F0502020204030204" pitchFamily="34" charset="0"/>
                        </a:rPr>
                        <a:t>N</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800" b="1" i="0" u="none" strike="noStrike">
                          <a:solidFill>
                            <a:srgbClr val="000000"/>
                          </a:solidFill>
                          <a:effectLst/>
                          <a:latin typeface="Calibri" panose="020F0502020204030204" pitchFamily="34" charset="0"/>
                        </a:rPr>
                        <a:t>N-1</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1841184911"/>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30616614"/>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2">
                  <a:txBody>
                    <a:bodyPr/>
                    <a:lstStyle/>
                    <a:p>
                      <a:pPr algn="l" fontAlgn="b"/>
                      <a:r>
                        <a:rPr lang="fr-FR" sz="800" b="0" i="0" u="sng" strike="noStrike">
                          <a:solidFill>
                            <a:srgbClr val="000000"/>
                          </a:solidFill>
                          <a:effectLst/>
                          <a:latin typeface="Calibri" panose="020F0502020204030204" pitchFamily="34" charset="0"/>
                        </a:rPr>
                        <a:t>FONDS ASSOCIATIFS</a:t>
                      </a:r>
                    </a:p>
                  </a:txBody>
                  <a:tcPr marL="6561" marR="6561" marT="6561"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46840460"/>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15531701"/>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Fonds propres</a:t>
                      </a:r>
                    </a:p>
                  </a:txBody>
                  <a:tcPr marL="6561" marR="6561" marT="6561"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25 411</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25 141</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45010865"/>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réserves</a:t>
                      </a: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173 411</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173 411</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67987360"/>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report à nouveau</a:t>
                      </a:r>
                    </a:p>
                  </a:txBody>
                  <a:tcPr marL="6561" marR="6561" marT="6561"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540 474</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-32 531</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59341525"/>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resultat exercice</a:t>
                      </a:r>
                    </a:p>
                  </a:txBody>
                  <a:tcPr marL="6561" marR="6561" marT="6561"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-212 368</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573 004</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17262019"/>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35382577"/>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526 929</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0" i="0" u="none" strike="noStrike">
                          <a:solidFill>
                            <a:srgbClr val="000000"/>
                          </a:solidFill>
                          <a:effectLst/>
                          <a:latin typeface="Calibri" panose="020F0502020204030204" pitchFamily="34" charset="0"/>
                        </a:rPr>
                        <a:t>739 296</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619355088"/>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61131283"/>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3">
                  <a:txBody>
                    <a:bodyPr/>
                    <a:lstStyle/>
                    <a:p>
                      <a:pPr algn="l" fontAlgn="b"/>
                      <a:r>
                        <a:rPr lang="fr-FR" sz="800" b="0" i="0" u="sng" strike="noStrike">
                          <a:solidFill>
                            <a:srgbClr val="000000"/>
                          </a:solidFill>
                          <a:effectLst/>
                          <a:latin typeface="Calibri" panose="020F0502020204030204" pitchFamily="34" charset="0"/>
                        </a:rPr>
                        <a:t>PROVISIONS RISQUES ET CHARGES</a:t>
                      </a:r>
                    </a:p>
                  </a:txBody>
                  <a:tcPr marL="6561" marR="6561" marT="6561"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44074949"/>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74639112"/>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Provisions pour charges</a:t>
                      </a:r>
                    </a:p>
                  </a:txBody>
                  <a:tcPr marL="6561" marR="6561" marT="6561"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46 819</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43 921</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7588004"/>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46505864"/>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46 819</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0" i="0" u="none" strike="noStrike">
                          <a:solidFill>
                            <a:srgbClr val="000000"/>
                          </a:solidFill>
                          <a:effectLst/>
                          <a:latin typeface="Calibri" panose="020F0502020204030204" pitchFamily="34" charset="0"/>
                        </a:rPr>
                        <a:t>43 921</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760621289"/>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43442110"/>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DETTES</a:t>
                      </a:r>
                    </a:p>
                  </a:txBody>
                  <a:tcPr marL="6561" marR="6561" marT="6561"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47867684"/>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68642429"/>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Dettes financieres</a:t>
                      </a:r>
                    </a:p>
                  </a:txBody>
                  <a:tcPr marL="6561" marR="6561" marT="6561"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4 232</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3 107</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37847336"/>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dettes fournisseurs</a:t>
                      </a:r>
                    </a:p>
                  </a:txBody>
                  <a:tcPr marL="6561" marR="6561" marT="6561"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45 105</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35 203</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36553545"/>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autres dettes</a:t>
                      </a:r>
                    </a:p>
                  </a:txBody>
                  <a:tcPr marL="6561" marR="6561" marT="6561" marB="0"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75 848</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100 727</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11149060"/>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62832454"/>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125 185</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0" i="0" u="none" strike="noStrike">
                          <a:solidFill>
                            <a:srgbClr val="000000"/>
                          </a:solidFill>
                          <a:effectLst/>
                          <a:latin typeface="Calibri" panose="020F0502020204030204" pitchFamily="34" charset="0"/>
                        </a:rPr>
                        <a:t>139 037</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135916339"/>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15377884"/>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COMPTE DE REGULARISATION PASSIF</a:t>
                      </a:r>
                    </a:p>
                  </a:txBody>
                  <a:tcPr marL="6561" marR="6561" marT="6561"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63039047"/>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22986460"/>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produits constatés d'avance</a:t>
                      </a: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800" b="0" i="0" u="none" strike="noStrike">
                          <a:solidFill>
                            <a:srgbClr val="000000"/>
                          </a:solidFill>
                          <a:effectLst/>
                          <a:latin typeface="Calibri" panose="020F0502020204030204" pitchFamily="34" charset="0"/>
                        </a:rPr>
                        <a:t>252 562</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333 484</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54153894"/>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58016564"/>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800" b="0" i="0" u="none" strike="noStrike">
                          <a:solidFill>
                            <a:srgbClr val="000000"/>
                          </a:solidFill>
                          <a:effectLst/>
                          <a:latin typeface="Calibri" panose="020F0502020204030204" pitchFamily="34" charset="0"/>
                        </a:rPr>
                        <a:t>252 562</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0" i="0" u="none" strike="noStrike">
                          <a:solidFill>
                            <a:srgbClr val="000000"/>
                          </a:solidFill>
                          <a:effectLst/>
                          <a:latin typeface="Calibri" panose="020F0502020204030204" pitchFamily="34" charset="0"/>
                        </a:rPr>
                        <a:t>333 484</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479210210"/>
                  </a:ext>
                </a:extLst>
              </a:tr>
              <a:tr h="131219">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6561" marR="6561" marT="6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472693"/>
                  </a:ext>
                </a:extLst>
              </a:tr>
              <a:tr h="137780">
                <a:tc gridSpan="2">
                  <a:txBody>
                    <a:bodyPr/>
                    <a:lstStyle/>
                    <a:p>
                      <a:pPr algn="l" fontAlgn="b"/>
                      <a:r>
                        <a:rPr lang="fr-FR" sz="800" b="1" i="0" u="none" strike="noStrike">
                          <a:solidFill>
                            <a:srgbClr val="000000"/>
                          </a:solidFill>
                          <a:effectLst/>
                          <a:latin typeface="Calibri" panose="020F0502020204030204" pitchFamily="34" charset="0"/>
                        </a:rPr>
                        <a:t>TOTAL DU PASSIF</a:t>
                      </a:r>
                    </a:p>
                  </a:txBody>
                  <a:tcPr marL="6561" marR="6561" marT="6561"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a:txBody>
                    <a:bodyPr/>
                    <a:lstStyle/>
                    <a:p>
                      <a:pPr algn="l" fontAlgn="b"/>
                      <a:r>
                        <a:rPr lang="fr-FR" sz="800" b="1" i="0" u="none" strike="noStrike">
                          <a:solidFill>
                            <a:srgbClr val="000000"/>
                          </a:solidFill>
                          <a:effectLst/>
                          <a:latin typeface="Calibri" panose="020F0502020204030204" pitchFamily="34" charset="0"/>
                        </a:rPr>
                        <a:t> </a:t>
                      </a:r>
                    </a:p>
                  </a:txBody>
                  <a:tcPr marL="6561" marR="6561" marT="6561"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6561" marR="6561" marT="6561"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6561" marR="6561" marT="65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800" b="1" i="0" u="none" strike="noStrike">
                          <a:solidFill>
                            <a:srgbClr val="000000"/>
                          </a:solidFill>
                          <a:effectLst/>
                          <a:latin typeface="Calibri" panose="020F0502020204030204" pitchFamily="34" charset="0"/>
                        </a:rPr>
                        <a:t>951 495</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800" b="1" i="0" u="none" strike="noStrike" dirty="0">
                          <a:solidFill>
                            <a:srgbClr val="000000"/>
                          </a:solidFill>
                          <a:effectLst/>
                          <a:latin typeface="Calibri" panose="020F0502020204030204" pitchFamily="34" charset="0"/>
                        </a:rPr>
                        <a:t>1 255 737</a:t>
                      </a:r>
                    </a:p>
                  </a:txBody>
                  <a:tcPr marL="6561" marR="6561" marT="6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1680238582"/>
                  </a:ext>
                </a:extLst>
              </a:tr>
            </a:tbl>
          </a:graphicData>
        </a:graphic>
      </p:graphicFrame>
    </p:spTree>
    <p:extLst>
      <p:ext uri="{BB962C8B-B14F-4D97-AF65-F5344CB8AC3E}">
        <p14:creationId xmlns:p14="http://schemas.microsoft.com/office/powerpoint/2010/main" val="707899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DDCAD8-683F-4B6F-8DA5-EE2FBED36445}"/>
              </a:ext>
            </a:extLst>
          </p:cNvPr>
          <p:cNvSpPr>
            <a:spLocks noGrp="1"/>
          </p:cNvSpPr>
          <p:nvPr>
            <p:ph type="title"/>
          </p:nvPr>
        </p:nvSpPr>
        <p:spPr/>
        <p:txBody>
          <a:bodyPr/>
          <a:lstStyle/>
          <a:p>
            <a:pPr algn="ctr"/>
            <a:r>
              <a:rPr lang="fr-FR" dirty="0"/>
              <a:t>COMPTE DE RESULTAT SYNTHETIQUE </a:t>
            </a:r>
            <a:br>
              <a:rPr lang="fr-FR" dirty="0"/>
            </a:br>
            <a:r>
              <a:rPr lang="fr-FR" dirty="0"/>
              <a:t>AU 31 AOUT 2018</a:t>
            </a:r>
          </a:p>
        </p:txBody>
      </p:sp>
      <p:sp>
        <p:nvSpPr>
          <p:cNvPr id="7" name="Rectangle 6">
            <a:extLst>
              <a:ext uri="{FF2B5EF4-FFF2-40B4-BE49-F238E27FC236}">
                <a16:creationId xmlns:a16="http://schemas.microsoft.com/office/drawing/2014/main" id="{3214290A-C2BE-48CD-A114-75383EBD3E81}"/>
              </a:ext>
            </a:extLst>
          </p:cNvPr>
          <p:cNvSpPr/>
          <p:nvPr/>
        </p:nvSpPr>
        <p:spPr>
          <a:xfrm>
            <a:off x="6633846" y="1959429"/>
            <a:ext cx="4754881" cy="4754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4" name="Espace réservé du contenu 3">
            <a:extLst>
              <a:ext uri="{FF2B5EF4-FFF2-40B4-BE49-F238E27FC236}">
                <a16:creationId xmlns:a16="http://schemas.microsoft.com/office/drawing/2014/main" id="{F5F8BD40-50D2-4D60-9AAC-F6E931032816}"/>
              </a:ext>
            </a:extLst>
          </p:cNvPr>
          <p:cNvGraphicFramePr>
            <a:graphicFrameLocks noGrp="1"/>
          </p:cNvGraphicFramePr>
          <p:nvPr>
            <p:ph idx="1"/>
            <p:extLst>
              <p:ext uri="{D42A27DB-BD31-4B8C-83A1-F6EECF244321}">
                <p14:modId xmlns:p14="http://schemas.microsoft.com/office/powerpoint/2010/main" val="151663418"/>
              </p:ext>
            </p:extLst>
          </p:nvPr>
        </p:nvGraphicFramePr>
        <p:xfrm>
          <a:off x="6771886" y="2171385"/>
          <a:ext cx="4478803" cy="4206870"/>
        </p:xfrm>
        <a:graphic>
          <a:graphicData uri="http://schemas.openxmlformats.org/drawingml/2006/table">
            <a:tbl>
              <a:tblPr/>
              <a:tblGrid>
                <a:gridCol w="639829">
                  <a:extLst>
                    <a:ext uri="{9D8B030D-6E8A-4147-A177-3AD203B41FA5}">
                      <a16:colId xmlns:a16="http://schemas.microsoft.com/office/drawing/2014/main" val="3882087912"/>
                    </a:ext>
                  </a:extLst>
                </a:gridCol>
                <a:gridCol w="639829">
                  <a:extLst>
                    <a:ext uri="{9D8B030D-6E8A-4147-A177-3AD203B41FA5}">
                      <a16:colId xmlns:a16="http://schemas.microsoft.com/office/drawing/2014/main" val="1349390638"/>
                    </a:ext>
                  </a:extLst>
                </a:gridCol>
                <a:gridCol w="639829">
                  <a:extLst>
                    <a:ext uri="{9D8B030D-6E8A-4147-A177-3AD203B41FA5}">
                      <a16:colId xmlns:a16="http://schemas.microsoft.com/office/drawing/2014/main" val="2926774245"/>
                    </a:ext>
                  </a:extLst>
                </a:gridCol>
                <a:gridCol w="639829">
                  <a:extLst>
                    <a:ext uri="{9D8B030D-6E8A-4147-A177-3AD203B41FA5}">
                      <a16:colId xmlns:a16="http://schemas.microsoft.com/office/drawing/2014/main" val="503164005"/>
                    </a:ext>
                  </a:extLst>
                </a:gridCol>
                <a:gridCol w="639829">
                  <a:extLst>
                    <a:ext uri="{9D8B030D-6E8A-4147-A177-3AD203B41FA5}">
                      <a16:colId xmlns:a16="http://schemas.microsoft.com/office/drawing/2014/main" val="4046457354"/>
                    </a:ext>
                  </a:extLst>
                </a:gridCol>
                <a:gridCol w="639829">
                  <a:extLst>
                    <a:ext uri="{9D8B030D-6E8A-4147-A177-3AD203B41FA5}">
                      <a16:colId xmlns:a16="http://schemas.microsoft.com/office/drawing/2014/main" val="1021933907"/>
                    </a:ext>
                  </a:extLst>
                </a:gridCol>
                <a:gridCol w="639829">
                  <a:extLst>
                    <a:ext uri="{9D8B030D-6E8A-4147-A177-3AD203B41FA5}">
                      <a16:colId xmlns:a16="http://schemas.microsoft.com/office/drawing/2014/main" val="928022509"/>
                    </a:ext>
                  </a:extLst>
                </a:gridCol>
              </a:tblGrid>
              <a:tr h="167955">
                <a:tc gridSpan="3">
                  <a:txBody>
                    <a:bodyPr/>
                    <a:lstStyle/>
                    <a:p>
                      <a:pPr algn="l" fontAlgn="b"/>
                      <a:r>
                        <a:rPr lang="fr-FR" sz="900" b="1" i="0" u="none" strike="noStrike">
                          <a:solidFill>
                            <a:srgbClr val="000000"/>
                          </a:solidFill>
                          <a:effectLst/>
                          <a:latin typeface="Calibri" panose="020F0502020204030204" pitchFamily="34" charset="0"/>
                        </a:rPr>
                        <a:t>PRODUITS D'EXPLOITATION</a:t>
                      </a:r>
                    </a:p>
                  </a:txBody>
                  <a:tcPr marL="7998" marR="7998" marT="799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hMerge="1">
                  <a:txBody>
                    <a:bodyPr/>
                    <a:lstStyle/>
                    <a:p>
                      <a:endParaRPr lang="fr-FR"/>
                    </a:p>
                  </a:txBody>
                  <a:tcPr/>
                </a:tc>
                <a:tc>
                  <a:txBody>
                    <a:bodyPr/>
                    <a:lstStyle/>
                    <a:p>
                      <a:pPr algn="l" fontAlgn="b"/>
                      <a:r>
                        <a:rPr lang="fr-FR" sz="900" b="1" i="0" u="none" strike="noStrike">
                          <a:solidFill>
                            <a:srgbClr val="000000"/>
                          </a:solidFill>
                          <a:effectLst/>
                          <a:latin typeface="Calibri" panose="020F0502020204030204" pitchFamily="34" charset="0"/>
                        </a:rPr>
                        <a:t> </a:t>
                      </a:r>
                    </a:p>
                  </a:txBody>
                  <a:tcPr marL="7998" marR="7998" marT="799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998" marR="7998" marT="799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N-1</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947132536"/>
                  </a:ext>
                </a:extLst>
              </a:tr>
              <a:tr h="167955">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38172297"/>
                  </a:ext>
                </a:extLst>
              </a:tr>
              <a:tr h="167955">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gridSpan="3">
                  <a:txBody>
                    <a:bodyPr/>
                    <a:lstStyle/>
                    <a:p>
                      <a:pPr algn="l" fontAlgn="b"/>
                      <a:r>
                        <a:rPr lang="fr-FR" sz="900" b="0" i="0" u="sng" strike="noStrike">
                          <a:solidFill>
                            <a:srgbClr val="000000"/>
                          </a:solidFill>
                          <a:effectLst/>
                          <a:latin typeface="Calibri" panose="020F0502020204030204" pitchFamily="34" charset="0"/>
                        </a:rPr>
                        <a:t>PRODUITS D'EXPLOITATION</a:t>
                      </a:r>
                    </a:p>
                  </a:txBody>
                  <a:tcPr marL="7998" marR="7998" marT="7998"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8164344"/>
                  </a:ext>
                </a:extLst>
              </a:tr>
              <a:tr h="167955">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cotisations</a:t>
                      </a: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592 650</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385 121</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9480543"/>
                  </a:ext>
                </a:extLst>
              </a:tr>
              <a:tr h="167955">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subventions</a:t>
                      </a:r>
                    </a:p>
                  </a:txBody>
                  <a:tcPr marL="7998" marR="7998" marT="7998"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10 323</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11 988</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55574400"/>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prestations de services</a:t>
                      </a:r>
                    </a:p>
                  </a:txBody>
                  <a:tcPr marL="7998" marR="7998" marT="7998"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118 900</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133 295</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53171635"/>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dons</a:t>
                      </a: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56 311</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34 414</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4764343"/>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autres produits</a:t>
                      </a:r>
                    </a:p>
                  </a:txBody>
                  <a:tcPr marL="7998" marR="7998" marT="7998"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37 401</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101 166</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192002905"/>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reprise de provision</a:t>
                      </a:r>
                    </a:p>
                  </a:txBody>
                  <a:tcPr marL="7998" marR="7998" marT="7998"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22 909</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28 658</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88071479"/>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sng"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78561779"/>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838 495</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694 642</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4011721266"/>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sng"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sng"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91099463"/>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PRODUITS FINANCIERS</a:t>
                      </a:r>
                    </a:p>
                  </a:txBody>
                  <a:tcPr marL="7998" marR="7998" marT="7998"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1 688</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1 279</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4068367172"/>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36261083"/>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PRODUITS EXCEPTIONNELS</a:t>
                      </a:r>
                    </a:p>
                  </a:txBody>
                  <a:tcPr marL="7998" marR="7998" marT="7998"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2 167</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642 812</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4086077892"/>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sng"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84790378"/>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06072324"/>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a:noFill/>
                    </a:lnL>
                    <a:lnR>
                      <a:noFill/>
                    </a:lnR>
                    <a:lnT>
                      <a:noFill/>
                    </a:lnT>
                    <a:lnB>
                      <a:noFill/>
                    </a:lnB>
                    <a:solidFill>
                      <a:srgbClr val="FFF2CC"/>
                    </a:solidFill>
                  </a:tcPr>
                </a:tc>
                <a:tc gridSpan="3">
                  <a:txBody>
                    <a:bodyPr/>
                    <a:lstStyle/>
                    <a:p>
                      <a:pPr algn="ctr" fontAlgn="b"/>
                      <a:r>
                        <a:rPr lang="fr-FR" sz="900" b="0" i="0" u="none" strike="noStrike">
                          <a:solidFill>
                            <a:srgbClr val="000000"/>
                          </a:solidFill>
                          <a:effectLst/>
                          <a:latin typeface="Calibri" panose="020F0502020204030204" pitchFamily="34" charset="0"/>
                        </a:rPr>
                        <a:t>déficit</a:t>
                      </a: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solidFill>
                      <a:srgbClr val="FFF2CC"/>
                    </a:solidFill>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a:solidFill>
                            <a:srgbClr val="000000"/>
                          </a:solidFill>
                          <a:effectLst/>
                          <a:latin typeface="Calibri" panose="020F0502020204030204" pitchFamily="34" charset="0"/>
                        </a:rPr>
                        <a:t>212 368</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87547718"/>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43398660"/>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11504585"/>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21323191"/>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15805111"/>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sng"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41403338"/>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31803580"/>
                  </a:ext>
                </a:extLst>
              </a:tr>
              <a:tr h="159957">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998" marR="7998" marT="799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6470023"/>
                  </a:ext>
                </a:extLst>
              </a:tr>
              <a:tr h="167955">
                <a:tc>
                  <a:txBody>
                    <a:bodyPr/>
                    <a:lstStyle/>
                    <a:p>
                      <a:pPr algn="l" fontAlgn="b"/>
                      <a:r>
                        <a:rPr lang="fr-FR" sz="1000" b="1" i="0" u="none" strike="noStrike">
                          <a:solidFill>
                            <a:srgbClr val="000000"/>
                          </a:solidFill>
                          <a:effectLst/>
                          <a:latin typeface="Calibri" panose="020F0502020204030204" pitchFamily="34" charset="0"/>
                        </a:rPr>
                        <a:t>TOTAL</a:t>
                      </a:r>
                    </a:p>
                  </a:txBody>
                  <a:tcPr marL="7998" marR="7998" marT="799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998" marR="7998" marT="799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998" marR="7998" marT="799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998" marR="7998" marT="799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998" marR="7998" marT="799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a:solidFill>
                            <a:srgbClr val="000000"/>
                          </a:solidFill>
                          <a:effectLst/>
                          <a:latin typeface="Calibri" panose="020F0502020204030204" pitchFamily="34" charset="0"/>
                        </a:rPr>
                        <a:t>1 054 718</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1 342 733</a:t>
                      </a:r>
                    </a:p>
                  </a:txBody>
                  <a:tcPr marL="7998" marR="7998" marT="79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217701333"/>
                  </a:ext>
                </a:extLst>
              </a:tr>
            </a:tbl>
          </a:graphicData>
        </a:graphic>
      </p:graphicFrame>
      <p:sp>
        <p:nvSpPr>
          <p:cNvPr id="6" name="Rectangle 5">
            <a:extLst>
              <a:ext uri="{FF2B5EF4-FFF2-40B4-BE49-F238E27FC236}">
                <a16:creationId xmlns:a16="http://schemas.microsoft.com/office/drawing/2014/main" id="{E2B8D15E-6E6B-4D37-955F-CE563CCFC6C1}"/>
              </a:ext>
            </a:extLst>
          </p:cNvPr>
          <p:cNvSpPr/>
          <p:nvPr/>
        </p:nvSpPr>
        <p:spPr>
          <a:xfrm>
            <a:off x="803275" y="1959429"/>
            <a:ext cx="4754881" cy="4754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5" name="Tableau 4">
            <a:extLst>
              <a:ext uri="{FF2B5EF4-FFF2-40B4-BE49-F238E27FC236}">
                <a16:creationId xmlns:a16="http://schemas.microsoft.com/office/drawing/2014/main" id="{D77C721B-09BC-433D-97B2-2915E6894E22}"/>
              </a:ext>
            </a:extLst>
          </p:cNvPr>
          <p:cNvGraphicFramePr>
            <a:graphicFrameLocks noGrp="1"/>
          </p:cNvGraphicFramePr>
          <p:nvPr>
            <p:extLst>
              <p:ext uri="{D42A27DB-BD31-4B8C-83A1-F6EECF244321}">
                <p14:modId xmlns:p14="http://schemas.microsoft.com/office/powerpoint/2010/main" val="3070859520"/>
              </p:ext>
            </p:extLst>
          </p:nvPr>
        </p:nvGraphicFramePr>
        <p:xfrm>
          <a:off x="941313" y="2171385"/>
          <a:ext cx="4238661" cy="4220750"/>
        </p:xfrm>
        <a:graphic>
          <a:graphicData uri="http://schemas.openxmlformats.org/drawingml/2006/table">
            <a:tbl>
              <a:tblPr/>
              <a:tblGrid>
                <a:gridCol w="605523">
                  <a:extLst>
                    <a:ext uri="{9D8B030D-6E8A-4147-A177-3AD203B41FA5}">
                      <a16:colId xmlns:a16="http://schemas.microsoft.com/office/drawing/2014/main" val="1383186714"/>
                    </a:ext>
                  </a:extLst>
                </a:gridCol>
                <a:gridCol w="605523">
                  <a:extLst>
                    <a:ext uri="{9D8B030D-6E8A-4147-A177-3AD203B41FA5}">
                      <a16:colId xmlns:a16="http://schemas.microsoft.com/office/drawing/2014/main" val="2396881285"/>
                    </a:ext>
                  </a:extLst>
                </a:gridCol>
                <a:gridCol w="605523">
                  <a:extLst>
                    <a:ext uri="{9D8B030D-6E8A-4147-A177-3AD203B41FA5}">
                      <a16:colId xmlns:a16="http://schemas.microsoft.com/office/drawing/2014/main" val="326731803"/>
                    </a:ext>
                  </a:extLst>
                </a:gridCol>
                <a:gridCol w="605523">
                  <a:extLst>
                    <a:ext uri="{9D8B030D-6E8A-4147-A177-3AD203B41FA5}">
                      <a16:colId xmlns:a16="http://schemas.microsoft.com/office/drawing/2014/main" val="1716937584"/>
                    </a:ext>
                  </a:extLst>
                </a:gridCol>
                <a:gridCol w="605523">
                  <a:extLst>
                    <a:ext uri="{9D8B030D-6E8A-4147-A177-3AD203B41FA5}">
                      <a16:colId xmlns:a16="http://schemas.microsoft.com/office/drawing/2014/main" val="887164976"/>
                    </a:ext>
                  </a:extLst>
                </a:gridCol>
                <a:gridCol w="605523">
                  <a:extLst>
                    <a:ext uri="{9D8B030D-6E8A-4147-A177-3AD203B41FA5}">
                      <a16:colId xmlns:a16="http://schemas.microsoft.com/office/drawing/2014/main" val="1163322750"/>
                    </a:ext>
                  </a:extLst>
                </a:gridCol>
                <a:gridCol w="605523">
                  <a:extLst>
                    <a:ext uri="{9D8B030D-6E8A-4147-A177-3AD203B41FA5}">
                      <a16:colId xmlns:a16="http://schemas.microsoft.com/office/drawing/2014/main" val="3565510966"/>
                    </a:ext>
                  </a:extLst>
                </a:gridCol>
              </a:tblGrid>
              <a:tr h="158950">
                <a:tc>
                  <a:txBody>
                    <a:bodyPr/>
                    <a:lstStyle/>
                    <a:p>
                      <a:pPr algn="l" fontAlgn="b"/>
                      <a:r>
                        <a:rPr lang="fr-FR" sz="900" b="1" i="0" u="none" strike="noStrike">
                          <a:solidFill>
                            <a:srgbClr val="000000"/>
                          </a:solidFill>
                          <a:effectLst/>
                          <a:latin typeface="Calibri" panose="020F0502020204030204" pitchFamily="34" charset="0"/>
                        </a:rPr>
                        <a:t>CHARGES</a:t>
                      </a:r>
                    </a:p>
                  </a:txBody>
                  <a:tcPr marL="7569" marR="7569" marT="756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569" marR="7569" marT="756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569" marR="7569" marT="756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569" marR="7569" marT="756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569" marR="7569" marT="756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N-1</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195435545"/>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53776296"/>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3">
                  <a:txBody>
                    <a:bodyPr/>
                    <a:lstStyle/>
                    <a:p>
                      <a:pPr algn="l" fontAlgn="b"/>
                      <a:r>
                        <a:rPr lang="fr-FR" sz="900" b="0" i="0" u="sng" strike="noStrike">
                          <a:solidFill>
                            <a:srgbClr val="000000"/>
                          </a:solidFill>
                          <a:effectLst/>
                          <a:latin typeface="Calibri" panose="020F0502020204030204" pitchFamily="34" charset="0"/>
                        </a:rPr>
                        <a:t>CHARGES D'EXPLOITATION</a:t>
                      </a:r>
                    </a:p>
                  </a:txBody>
                  <a:tcPr marL="7569" marR="7569" marT="7569"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75522165"/>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achats et charges externes</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a:solidFill>
                            <a:srgbClr val="000000"/>
                          </a:solidFill>
                          <a:effectLst/>
                          <a:latin typeface="Calibri" panose="020F0502020204030204" pitchFamily="34" charset="0"/>
                        </a:rPr>
                        <a:t>711 704</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419 367</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73896584"/>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impots et taxes</a:t>
                      </a:r>
                    </a:p>
                  </a:txBody>
                  <a:tcPr marL="7569" marR="7569" marT="756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33 214</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32 611</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28963360"/>
                  </a:ext>
                </a:extLst>
              </a:tr>
              <a:tr h="407215">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remunération  du pardonnel</a:t>
                      </a:r>
                    </a:p>
                  </a:txBody>
                  <a:tcPr marL="7569" marR="7569" marT="756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n du personnel</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r" fontAlgn="b"/>
                      <a:r>
                        <a:rPr lang="fr-FR" sz="900" b="0" i="0" u="none" strike="noStrike">
                          <a:solidFill>
                            <a:srgbClr val="000000"/>
                          </a:solidFill>
                          <a:effectLst/>
                          <a:latin typeface="Calibri" panose="020F0502020204030204" pitchFamily="34" charset="0"/>
                        </a:rPr>
                        <a:t>192 844</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185 570</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58443003"/>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charges sociales</a:t>
                      </a:r>
                    </a:p>
                  </a:txBody>
                  <a:tcPr marL="7569" marR="7569" marT="756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88 767</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90 105</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74586443"/>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dotations aux amortissments</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a:solidFill>
                            <a:srgbClr val="000000"/>
                          </a:solidFill>
                          <a:effectLst/>
                          <a:latin typeface="Calibri" panose="020F0502020204030204" pitchFamily="34" charset="0"/>
                        </a:rPr>
                        <a:t>7 648</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9 207</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53389352"/>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dotations aux provisions</a:t>
                      </a:r>
                    </a:p>
                  </a:txBody>
                  <a:tcPr marL="7569" marR="7569" marT="756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15 554</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63585901"/>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autres charges</a:t>
                      </a:r>
                    </a:p>
                  </a:txBody>
                  <a:tcPr marL="7569" marR="7569" marT="7569" marB="0" anchor="b">
                    <a:lnL>
                      <a:noFill/>
                    </a:lnL>
                    <a:lnR>
                      <a:noFill/>
                    </a:lnR>
                    <a:lnT>
                      <a:noFill/>
                    </a:lnT>
                    <a:lnB>
                      <a:noFill/>
                    </a:lnB>
                  </a:tcPr>
                </a:tc>
                <a:tc hMerge="1">
                  <a:txBody>
                    <a:bodyPr/>
                    <a:lstStyle/>
                    <a:p>
                      <a:endParaRPr lang="fr-FR"/>
                    </a:p>
                  </a:txBody>
                  <a:tcPr/>
                </a:tc>
                <a:tc>
                  <a:txBody>
                    <a:bodyPr/>
                    <a:lstStyle/>
                    <a:p>
                      <a:pPr algn="l" fontAlgn="b"/>
                      <a:endParaRPr lang="fr-FR" sz="900" b="0" i="0" u="sng"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136</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1 623</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78447065"/>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08726549"/>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sng"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a:solidFill>
                            <a:srgbClr val="000000"/>
                          </a:solidFill>
                          <a:effectLst/>
                          <a:latin typeface="Calibri" panose="020F0502020204030204" pitchFamily="34" charset="0"/>
                        </a:rPr>
                        <a:t>1 049 867</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738 483</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568145817"/>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81791637"/>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CHARGES EXCEPTIONNELLES</a:t>
                      </a:r>
                    </a:p>
                  </a:txBody>
                  <a:tcPr marL="7569" marR="7569" marT="7569"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1 170</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20 774</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415665635"/>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155318684"/>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IMPOT SOCIETE</a:t>
                      </a:r>
                    </a:p>
                  </a:txBody>
                  <a:tcPr marL="7569" marR="7569" marT="7569"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36873657"/>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33441500"/>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impot sur revenus fonciers</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a:solidFill>
                            <a:srgbClr val="000000"/>
                          </a:solidFill>
                          <a:effectLst/>
                          <a:latin typeface="Calibri" panose="020F0502020204030204" pitchFamily="34" charset="0"/>
                        </a:rPr>
                        <a:t>3 681</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10 472</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597002595"/>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84210694"/>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61320867"/>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TOTAL DES CHARGES</a:t>
                      </a:r>
                    </a:p>
                  </a:txBody>
                  <a:tcPr marL="7569" marR="7569" marT="7569"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a:solidFill>
                            <a:srgbClr val="000000"/>
                          </a:solidFill>
                          <a:effectLst/>
                          <a:latin typeface="Calibri" panose="020F0502020204030204" pitchFamily="34" charset="0"/>
                        </a:rPr>
                        <a:t>769 729</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978855285"/>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16399605"/>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gridSpan="4">
                  <a:txBody>
                    <a:bodyPr/>
                    <a:lstStyle/>
                    <a:p>
                      <a:pPr algn="ctr" fontAlgn="b"/>
                      <a:r>
                        <a:rPr lang="fr-FR" sz="900" b="0" i="0" u="none" strike="noStrike">
                          <a:solidFill>
                            <a:srgbClr val="000000"/>
                          </a:solidFill>
                          <a:effectLst/>
                          <a:latin typeface="Calibri" panose="020F0502020204030204" pitchFamily="34" charset="0"/>
                        </a:rPr>
                        <a:t>Excédent</a:t>
                      </a: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solidFill>
                      <a:srgbClr val="FFF2CC"/>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r" fontAlgn="b"/>
                      <a:r>
                        <a:rPr lang="fr-FR" sz="900" b="0" i="0" u="none" strike="noStrike">
                          <a:solidFill>
                            <a:srgbClr val="000000"/>
                          </a:solidFill>
                          <a:effectLst/>
                          <a:latin typeface="Calibri" panose="020F0502020204030204" pitchFamily="34" charset="0"/>
                        </a:rPr>
                        <a:t>573 004</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extLst>
                  <a:ext uri="{0D108BD9-81ED-4DB2-BD59-A6C34878D82A}">
                    <a16:rowId xmlns:a16="http://schemas.microsoft.com/office/drawing/2014/main" val="3478875091"/>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04874"/>
                  </a:ext>
                </a:extLst>
              </a:tr>
              <a:tr h="151381">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569" marR="7569" marT="75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7062632"/>
                  </a:ext>
                </a:extLst>
              </a:tr>
              <a:tr h="158950">
                <a:tc>
                  <a:txBody>
                    <a:bodyPr/>
                    <a:lstStyle/>
                    <a:p>
                      <a:pPr algn="l" fontAlgn="b"/>
                      <a:r>
                        <a:rPr lang="fr-FR" sz="1000" b="1" i="0" u="none" strike="noStrike">
                          <a:solidFill>
                            <a:srgbClr val="000000"/>
                          </a:solidFill>
                          <a:effectLst/>
                          <a:latin typeface="Calibri" panose="020F0502020204030204" pitchFamily="34" charset="0"/>
                        </a:rPr>
                        <a:t>TOTAL</a:t>
                      </a:r>
                    </a:p>
                  </a:txBody>
                  <a:tcPr marL="7569" marR="7569" marT="756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569" marR="7569" marT="756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569" marR="7569" marT="756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dirty="0">
                          <a:solidFill>
                            <a:srgbClr val="000000"/>
                          </a:solidFill>
                          <a:effectLst/>
                          <a:latin typeface="Calibri" panose="020F0502020204030204" pitchFamily="34" charset="0"/>
                        </a:rPr>
                        <a:t> </a:t>
                      </a:r>
                    </a:p>
                  </a:txBody>
                  <a:tcPr marL="7569" marR="7569" marT="756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569" marR="7569" marT="756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a:solidFill>
                            <a:srgbClr val="000000"/>
                          </a:solidFill>
                          <a:effectLst/>
                          <a:latin typeface="Calibri" panose="020F0502020204030204" pitchFamily="34" charset="0"/>
                        </a:rPr>
                        <a:t>1 054 718</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1 342 733</a:t>
                      </a:r>
                    </a:p>
                  </a:txBody>
                  <a:tcPr marL="7569" marR="7569" marT="75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391872556"/>
                  </a:ext>
                </a:extLst>
              </a:tr>
            </a:tbl>
          </a:graphicData>
        </a:graphic>
      </p:graphicFrame>
    </p:spTree>
    <p:extLst>
      <p:ext uri="{BB962C8B-B14F-4D97-AF65-F5344CB8AC3E}">
        <p14:creationId xmlns:p14="http://schemas.microsoft.com/office/powerpoint/2010/main" val="1899001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044F0F-8177-46AA-B69D-AD87AFEDAB62}"/>
              </a:ext>
            </a:extLst>
          </p:cNvPr>
          <p:cNvSpPr>
            <a:spLocks noGrp="1"/>
          </p:cNvSpPr>
          <p:nvPr>
            <p:ph type="title"/>
          </p:nvPr>
        </p:nvSpPr>
        <p:spPr/>
        <p:txBody>
          <a:bodyPr/>
          <a:lstStyle/>
          <a:p>
            <a:pPr algn="ctr"/>
            <a:r>
              <a:rPr lang="fr-FR" b="1" dirty="0"/>
              <a:t>COMPTE DE RESULTAT ANALYTIQUE AU 31 AOUT 2018</a:t>
            </a:r>
            <a:r>
              <a:rPr lang="fr-FR" dirty="0"/>
              <a:t> </a:t>
            </a:r>
          </a:p>
        </p:txBody>
      </p:sp>
      <p:sp>
        <p:nvSpPr>
          <p:cNvPr id="5" name="Rectangle 4">
            <a:extLst>
              <a:ext uri="{FF2B5EF4-FFF2-40B4-BE49-F238E27FC236}">
                <a16:creationId xmlns:a16="http://schemas.microsoft.com/office/drawing/2014/main" id="{E6D50DDC-78C8-46F0-8D38-CFC9AAAC8C11}"/>
              </a:ext>
            </a:extLst>
          </p:cNvPr>
          <p:cNvSpPr/>
          <p:nvPr/>
        </p:nvSpPr>
        <p:spPr>
          <a:xfrm>
            <a:off x="3717518" y="1863090"/>
            <a:ext cx="4754881" cy="4754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4" name="Espace réservé du contenu 3">
            <a:extLst>
              <a:ext uri="{FF2B5EF4-FFF2-40B4-BE49-F238E27FC236}">
                <a16:creationId xmlns:a16="http://schemas.microsoft.com/office/drawing/2014/main" id="{7C70E812-9B4E-469D-8CF6-84F18025115F}"/>
              </a:ext>
            </a:extLst>
          </p:cNvPr>
          <p:cNvGraphicFramePr>
            <a:graphicFrameLocks noGrp="1"/>
          </p:cNvGraphicFramePr>
          <p:nvPr>
            <p:ph idx="1"/>
            <p:extLst>
              <p:ext uri="{D42A27DB-BD31-4B8C-83A1-F6EECF244321}">
                <p14:modId xmlns:p14="http://schemas.microsoft.com/office/powerpoint/2010/main" val="1661898889"/>
              </p:ext>
            </p:extLst>
          </p:nvPr>
        </p:nvGraphicFramePr>
        <p:xfrm>
          <a:off x="4339117" y="1965014"/>
          <a:ext cx="3511681" cy="4551031"/>
        </p:xfrm>
        <a:graphic>
          <a:graphicData uri="http://schemas.openxmlformats.org/drawingml/2006/table">
            <a:tbl>
              <a:tblPr/>
              <a:tblGrid>
                <a:gridCol w="446227">
                  <a:extLst>
                    <a:ext uri="{9D8B030D-6E8A-4147-A177-3AD203B41FA5}">
                      <a16:colId xmlns:a16="http://schemas.microsoft.com/office/drawing/2014/main" val="4079249553"/>
                    </a:ext>
                  </a:extLst>
                </a:gridCol>
                <a:gridCol w="895872">
                  <a:extLst>
                    <a:ext uri="{9D8B030D-6E8A-4147-A177-3AD203B41FA5}">
                      <a16:colId xmlns:a16="http://schemas.microsoft.com/office/drawing/2014/main" val="2033981052"/>
                    </a:ext>
                  </a:extLst>
                </a:gridCol>
                <a:gridCol w="451355">
                  <a:extLst>
                    <a:ext uri="{9D8B030D-6E8A-4147-A177-3AD203B41FA5}">
                      <a16:colId xmlns:a16="http://schemas.microsoft.com/office/drawing/2014/main" val="186016765"/>
                    </a:ext>
                  </a:extLst>
                </a:gridCol>
                <a:gridCol w="451355">
                  <a:extLst>
                    <a:ext uri="{9D8B030D-6E8A-4147-A177-3AD203B41FA5}">
                      <a16:colId xmlns:a16="http://schemas.microsoft.com/office/drawing/2014/main" val="2926564280"/>
                    </a:ext>
                  </a:extLst>
                </a:gridCol>
                <a:gridCol w="451355">
                  <a:extLst>
                    <a:ext uri="{9D8B030D-6E8A-4147-A177-3AD203B41FA5}">
                      <a16:colId xmlns:a16="http://schemas.microsoft.com/office/drawing/2014/main" val="2443930180"/>
                    </a:ext>
                  </a:extLst>
                </a:gridCol>
                <a:gridCol w="451355">
                  <a:extLst>
                    <a:ext uri="{9D8B030D-6E8A-4147-A177-3AD203B41FA5}">
                      <a16:colId xmlns:a16="http://schemas.microsoft.com/office/drawing/2014/main" val="936062892"/>
                    </a:ext>
                  </a:extLst>
                </a:gridCol>
                <a:gridCol w="364162">
                  <a:extLst>
                    <a:ext uri="{9D8B030D-6E8A-4147-A177-3AD203B41FA5}">
                      <a16:colId xmlns:a16="http://schemas.microsoft.com/office/drawing/2014/main" val="1989423650"/>
                    </a:ext>
                  </a:extLst>
                </a:gridCol>
              </a:tblGrid>
              <a:tr h="105591">
                <a:tc>
                  <a:txBody>
                    <a:bodyPr/>
                    <a:lstStyle/>
                    <a:p>
                      <a:pPr algn="l" fontAlgn="b"/>
                      <a:r>
                        <a:rPr lang="fr-FR" sz="600" b="1" i="0" u="none" strike="noStrike">
                          <a:solidFill>
                            <a:srgbClr val="000000"/>
                          </a:solidFill>
                          <a:effectLst/>
                          <a:latin typeface="Calibri" panose="020F0502020204030204" pitchFamily="34" charset="0"/>
                        </a:rPr>
                        <a:t> </a:t>
                      </a:r>
                    </a:p>
                  </a:txBody>
                  <a:tcPr marL="4669" marR="4669" marT="466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669" marR="4669" marT="466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gridSpan="2">
                  <a:txBody>
                    <a:bodyPr/>
                    <a:lstStyle/>
                    <a:p>
                      <a:pPr algn="ctr" fontAlgn="b"/>
                      <a:r>
                        <a:rPr lang="fr-FR" sz="600" b="1" i="0" u="none" strike="noStrike">
                          <a:solidFill>
                            <a:srgbClr val="000000"/>
                          </a:solidFill>
                          <a:effectLst/>
                          <a:latin typeface="Calibri" panose="020F0502020204030204" pitchFamily="34" charset="0"/>
                        </a:rPr>
                        <a:t>CHARGES</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gridSpan="2">
                  <a:txBody>
                    <a:bodyPr/>
                    <a:lstStyle/>
                    <a:p>
                      <a:pPr algn="ctr" fontAlgn="b"/>
                      <a:r>
                        <a:rPr lang="fr-FR" sz="600" b="1" i="0" u="none" strike="noStrike">
                          <a:solidFill>
                            <a:srgbClr val="000000"/>
                          </a:solidFill>
                          <a:effectLst/>
                          <a:latin typeface="Calibri" panose="020F0502020204030204" pitchFamily="34" charset="0"/>
                        </a:rPr>
                        <a:t>PRODUITS</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738423340"/>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500" b="1" i="0" u="none" strike="noStrike">
                          <a:solidFill>
                            <a:srgbClr val="000000"/>
                          </a:solidFill>
                          <a:effectLst/>
                          <a:latin typeface="Calibri" panose="020F0502020204030204" pitchFamily="34" charset="0"/>
                        </a:rPr>
                        <a:t>2017-2018</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500" b="1" i="0" u="none" strike="noStrike">
                          <a:solidFill>
                            <a:srgbClr val="000000"/>
                          </a:solidFill>
                          <a:effectLst/>
                          <a:latin typeface="Calibri" panose="020F0502020204030204" pitchFamily="34" charset="0"/>
                        </a:rPr>
                        <a:t>2016-2017</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500" b="1" i="0" u="none" strike="noStrike">
                          <a:solidFill>
                            <a:srgbClr val="000000"/>
                          </a:solidFill>
                          <a:effectLst/>
                          <a:latin typeface="Calibri" panose="020F0502020204030204" pitchFamily="34" charset="0"/>
                        </a:rPr>
                        <a:t>2017-2018</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500" b="1" i="0" u="none" strike="noStrike">
                          <a:solidFill>
                            <a:srgbClr val="000000"/>
                          </a:solidFill>
                          <a:effectLst/>
                          <a:latin typeface="Calibri" panose="020F0502020204030204" pitchFamily="34" charset="0"/>
                        </a:rPr>
                        <a:t>2016-2017</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637157996"/>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910942871"/>
                  </a:ext>
                </a:extLst>
              </a:tr>
              <a:tr h="88847">
                <a:tc gridSpan="2">
                  <a:txBody>
                    <a:bodyPr/>
                    <a:lstStyle/>
                    <a:p>
                      <a:pPr algn="l" fontAlgn="b"/>
                      <a:r>
                        <a:rPr lang="fr-FR" sz="500" b="0" i="0" u="none" strike="noStrike">
                          <a:solidFill>
                            <a:srgbClr val="000000"/>
                          </a:solidFill>
                          <a:effectLst/>
                          <a:latin typeface="Calibri" panose="020F0502020204030204" pitchFamily="34" charset="0"/>
                        </a:rPr>
                        <a:t>I - Animation du mouvement</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hMerge="1">
                  <a:txBody>
                    <a:bodyPr/>
                    <a:lstStyle/>
                    <a:p>
                      <a:endParaRPr lang="fr-FR"/>
                    </a:p>
                  </a:txBody>
                  <a:tcPr/>
                </a:tc>
                <a:tc>
                  <a:txBody>
                    <a:bodyPr/>
                    <a:lstStyle/>
                    <a:p>
                      <a:pPr algn="l" fontAlgn="b"/>
                      <a:r>
                        <a:rPr lang="fr-FR" sz="500" b="0" i="0" u="none" strike="noStrike">
                          <a:solidFill>
                            <a:srgbClr val="000000"/>
                          </a:solidFill>
                          <a:effectLst/>
                          <a:latin typeface="Calibri" panose="020F0502020204030204" pitchFamily="34" charset="0"/>
                        </a:rPr>
                        <a:t>         259 715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272 548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427 115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386 116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167 400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081349596"/>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Equipe Nationale</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212 608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213 782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13 073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15 565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449803655"/>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Commissions et groupes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9 615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12 610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2 092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3 830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384791729"/>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Aumônerie</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15 311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16 659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6 782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7 077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411574050"/>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Animation du réseau</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6 220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5 862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3 131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3 450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27419402"/>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Relations Extérieures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2 911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1 732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1 282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315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18665355"/>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Communication</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816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5 858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33 797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35 664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122484687"/>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Gestion des adhérents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12 234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16 045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366 958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320 215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299240571"/>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504402136"/>
                  </a:ext>
                </a:extLst>
              </a:tr>
              <a:tr h="88847">
                <a:tc gridSpan="2">
                  <a:txBody>
                    <a:bodyPr/>
                    <a:lstStyle/>
                    <a:p>
                      <a:pPr algn="l" fontAlgn="b"/>
                      <a:r>
                        <a:rPr lang="fr-FR" sz="500" b="0" i="0" u="none" strike="noStrike">
                          <a:solidFill>
                            <a:srgbClr val="000000"/>
                          </a:solidFill>
                          <a:effectLst/>
                          <a:latin typeface="Calibri" panose="020F0502020204030204" pitchFamily="34" charset="0"/>
                        </a:rPr>
                        <a:t>II - Fonctionnement associatif</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hMerge="1">
                  <a:txBody>
                    <a:bodyPr/>
                    <a:lstStyle/>
                    <a:p>
                      <a:endParaRPr lang="fr-FR"/>
                    </a:p>
                  </a:txBody>
                  <a:tcPr/>
                </a:tc>
                <a:tc>
                  <a:txBody>
                    <a:bodyPr/>
                    <a:lstStyle/>
                    <a:p>
                      <a:pPr algn="l" fontAlgn="b"/>
                      <a:r>
                        <a:rPr lang="fr-FR" sz="500" b="0" i="0" u="none" strike="noStrike">
                          <a:solidFill>
                            <a:srgbClr val="000000"/>
                          </a:solidFill>
                          <a:effectLst/>
                          <a:latin typeface="Calibri" panose="020F0502020204030204" pitchFamily="34" charset="0"/>
                        </a:rPr>
                        <a:t>            13 215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32 911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13 980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23 451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765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518582002"/>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Conseil national</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2 617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18 380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10 781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19 238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476977701"/>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Comité</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7 536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10 344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2 545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1 931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693016713"/>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Bureau</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3 062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4 187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654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2 282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508050938"/>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19515539"/>
                  </a:ext>
                </a:extLst>
              </a:tr>
              <a:tr h="88847">
                <a:tc gridSpan="2">
                  <a:txBody>
                    <a:bodyPr/>
                    <a:lstStyle/>
                    <a:p>
                      <a:pPr algn="l" fontAlgn="b"/>
                      <a:r>
                        <a:rPr lang="fr-FR" sz="500" b="0" i="0" u="none" strike="noStrike">
                          <a:solidFill>
                            <a:srgbClr val="000000"/>
                          </a:solidFill>
                          <a:effectLst/>
                          <a:latin typeface="Calibri" panose="020F0502020204030204" pitchFamily="34" charset="0"/>
                        </a:rPr>
                        <a:t>III - Vie internationale</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hMerge="1">
                  <a:txBody>
                    <a:bodyPr/>
                    <a:lstStyle/>
                    <a:p>
                      <a:endParaRPr lang="fr-FR"/>
                    </a:p>
                  </a:txBody>
                  <a:tcPr/>
                </a:tc>
                <a:tc>
                  <a:txBody>
                    <a:bodyPr/>
                    <a:lstStyle/>
                    <a:p>
                      <a:pPr algn="l" fontAlgn="b"/>
                      <a:r>
                        <a:rPr lang="fr-FR" sz="500" b="0" i="0" u="none" strike="noStrike">
                          <a:solidFill>
                            <a:srgbClr val="000000"/>
                          </a:solidFill>
                          <a:effectLst/>
                          <a:latin typeface="Calibri" panose="020F0502020204030204" pitchFamily="34" charset="0"/>
                        </a:rPr>
                        <a:t>            20 850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40 225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40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14 269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20 810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111773506"/>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MIAMSI</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18 710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38 306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40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14 073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92608733"/>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Relais Européen</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2 140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1 919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196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166010425"/>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473480219"/>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487705060"/>
                  </a:ext>
                </a:extLst>
              </a:tr>
              <a:tr h="88847">
                <a:tc gridSpan="2">
                  <a:txBody>
                    <a:bodyPr/>
                    <a:lstStyle/>
                    <a:p>
                      <a:pPr algn="l" fontAlgn="b"/>
                      <a:r>
                        <a:rPr lang="fr-FR" sz="500" b="0" i="0" u="none" strike="noStrike">
                          <a:solidFill>
                            <a:srgbClr val="000000"/>
                          </a:solidFill>
                          <a:effectLst/>
                          <a:latin typeface="Calibri" panose="020F0502020204030204" pitchFamily="34" charset="0"/>
                        </a:rPr>
                        <a:t>Editions Publications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hMerge="1">
                  <a:txBody>
                    <a:bodyPr/>
                    <a:lstStyle/>
                    <a:p>
                      <a:endParaRPr lang="fr-FR"/>
                    </a:p>
                  </a:txBody>
                  <a:tcPr/>
                </a:tc>
                <a:tc>
                  <a:txBody>
                    <a:bodyPr/>
                    <a:lstStyle/>
                    <a:p>
                      <a:pPr algn="l" fontAlgn="b"/>
                      <a:r>
                        <a:rPr lang="fr-FR" sz="500" b="0" i="0" u="none" strike="noStrike">
                          <a:solidFill>
                            <a:srgbClr val="000000"/>
                          </a:solidFill>
                          <a:effectLst/>
                          <a:latin typeface="Calibri" panose="020F0502020204030204" pitchFamily="34" charset="0"/>
                        </a:rPr>
                        <a:t>            97 489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101 373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106 560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110 425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9 071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946413059"/>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Revues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54 017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57 029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3 317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45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237908835"/>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Courrier</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43 472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44 344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103 243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110 380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520211592"/>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762761295"/>
                  </a:ext>
                </a:extLst>
              </a:tr>
              <a:tr h="102595">
                <a:tc>
                  <a:txBody>
                    <a:bodyPr/>
                    <a:lstStyle/>
                    <a:p>
                      <a:pPr algn="l" fontAlgn="b"/>
                      <a:r>
                        <a:rPr lang="fr-FR" sz="500" b="0" i="0" u="none" strike="noStrike">
                          <a:solidFill>
                            <a:srgbClr val="000000"/>
                          </a:solidFill>
                          <a:effectLst/>
                          <a:latin typeface="Calibri" panose="020F0502020204030204" pitchFamily="34" charset="0"/>
                        </a:rPr>
                        <a:t>V - Siège</a:t>
                      </a:r>
                    </a:p>
                  </a:txBody>
                  <a:tcPr marL="4669" marR="4669" marT="4669" marB="0" anchor="b">
                    <a:lnL>
                      <a:noFill/>
                    </a:lnL>
                    <a:lnR>
                      <a:noFill/>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198 665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196 164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35 292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681 129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163 373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98502267"/>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Fonctionnement</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14 451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31 330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99564450"/>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3 bis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81 359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102 070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7 404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10 200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493947733"/>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Honoraires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11 360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12 924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068607025"/>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Personnel</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3 314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387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44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156367267"/>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Impôts et taxes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49 949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31 439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71251084"/>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Frais financiers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11 066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8 414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844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628293603"/>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Immeubles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27 166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9 527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26 088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668 241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124304698"/>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JIC</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73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1 800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1 800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255945657"/>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7925662"/>
                  </a:ext>
                </a:extLst>
              </a:tr>
              <a:tr h="88847">
                <a:tc gridSpan="2">
                  <a:txBody>
                    <a:bodyPr/>
                    <a:lstStyle/>
                    <a:p>
                      <a:pPr algn="l" fontAlgn="b"/>
                      <a:r>
                        <a:rPr lang="fr-FR" sz="500" b="0" i="0" u="none" strike="noStrike">
                          <a:solidFill>
                            <a:srgbClr val="000000"/>
                          </a:solidFill>
                          <a:effectLst/>
                          <a:latin typeface="Calibri" panose="020F0502020204030204" pitchFamily="34" charset="0"/>
                        </a:rPr>
                        <a:t>VI - Provisions, amortissements, charges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hMerge="1">
                  <a:txBody>
                    <a:bodyPr/>
                    <a:lstStyle/>
                    <a:p>
                      <a:endParaRPr lang="fr-FR"/>
                    </a:p>
                  </a:txBody>
                  <a:tcPr/>
                </a:tc>
                <a:tc>
                  <a:txBody>
                    <a:bodyPr/>
                    <a:lstStyle/>
                    <a:p>
                      <a:pPr algn="l" fontAlgn="b"/>
                      <a:r>
                        <a:rPr lang="fr-FR" sz="500" b="0" i="0" u="none" strike="noStrike">
                          <a:solidFill>
                            <a:srgbClr val="000000"/>
                          </a:solidFill>
                          <a:effectLst/>
                          <a:latin typeface="Calibri" panose="020F0502020204030204" pitchFamily="34" charset="0"/>
                        </a:rPr>
                        <a:t>            32 570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10 240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2 326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4 712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500" b="0" i="0" u="none" strike="noStrike">
                          <a:solidFill>
                            <a:srgbClr val="000000"/>
                          </a:solidFill>
                          <a:effectLst/>
                          <a:latin typeface="Calibri" panose="020F0502020204030204" pitchFamily="34" charset="0"/>
                        </a:rPr>
                        <a:t>-    30 244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925489607"/>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894363139"/>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RESULTAT DES TERRITOIRES</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85 774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solidFill>
                      <a:srgbClr val="A9D08E"/>
                    </a:solidFill>
                  </a:tcPr>
                </a:tc>
                <a:extLst>
                  <a:ext uri="{0D108BD9-81ED-4DB2-BD59-A6C34878D82A}">
                    <a16:rowId xmlns:a16="http://schemas.microsoft.com/office/drawing/2014/main" val="3915116400"/>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252838175"/>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RESULTAT AVANT ANNECY</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122 965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solidFill>
                      <a:srgbClr val="A9D08E"/>
                    </a:solidFill>
                  </a:tcPr>
                </a:tc>
                <a:extLst>
                  <a:ext uri="{0D108BD9-81ED-4DB2-BD59-A6C34878D82A}">
                    <a16:rowId xmlns:a16="http://schemas.microsoft.com/office/drawing/2014/main" val="4180803274"/>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635986880"/>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RESULTAT ANNECY</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89 403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solidFill>
                      <a:srgbClr val="A9D08E"/>
                    </a:solidFill>
                  </a:tcPr>
                </a:tc>
                <a:extLst>
                  <a:ext uri="{0D108BD9-81ED-4DB2-BD59-A6C34878D82A}">
                    <a16:rowId xmlns:a16="http://schemas.microsoft.com/office/drawing/2014/main" val="153228452"/>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440493523"/>
                  </a:ext>
                </a:extLst>
              </a:tr>
              <a:tr h="102595">
                <a:tc>
                  <a:txBody>
                    <a:bodyPr/>
                    <a:lstStyle/>
                    <a:p>
                      <a:pPr algn="l" fontAlgn="b"/>
                      <a:endParaRPr lang="fr-FR" sz="500" b="0" i="0" u="none" strike="noStrike">
                        <a:solidFill>
                          <a:srgbClr val="000000"/>
                        </a:solidFill>
                        <a:effectLst/>
                        <a:latin typeface="Calibri" panose="020F0502020204030204" pitchFamily="34" charset="0"/>
                      </a:endParaRPr>
                    </a:p>
                  </a:txBody>
                  <a:tcPr marL="4669" marR="4669" marT="4669" marB="0" anchor="b">
                    <a:lnL>
                      <a:noFill/>
                    </a:lnL>
                    <a:lnR>
                      <a:noFill/>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RESULTAT GLOBAL</a:t>
                      </a:r>
                    </a:p>
                  </a:txBody>
                  <a:tcPr marL="4669" marR="4669" marT="4669" marB="0" anchor="b">
                    <a:lnL>
                      <a:noFill/>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4669" marR="4669" marT="4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A9D08E"/>
                    </a:solidFill>
                  </a:tcPr>
                </a:tc>
                <a:tc>
                  <a:txBody>
                    <a:bodyPr/>
                    <a:lstStyle/>
                    <a:p>
                      <a:pPr algn="l" fontAlgn="b"/>
                      <a:r>
                        <a:rPr lang="fr-FR" sz="500" b="0" i="0" u="none" strike="noStrike" dirty="0">
                          <a:solidFill>
                            <a:srgbClr val="000000"/>
                          </a:solidFill>
                          <a:effectLst/>
                          <a:latin typeface="Calibri" panose="020F0502020204030204" pitchFamily="34" charset="0"/>
                        </a:rPr>
                        <a:t>-  212 368   </a:t>
                      </a:r>
                    </a:p>
                  </a:txBody>
                  <a:tcPr marL="4669" marR="4669" marT="4669" marB="0" anchor="b">
                    <a:lnL w="6350" cap="flat" cmpd="sng" algn="ctr">
                      <a:solidFill>
                        <a:srgbClr val="000000"/>
                      </a:solidFill>
                      <a:prstDash val="solid"/>
                      <a:round/>
                      <a:headEnd type="none" w="med" len="med"/>
                      <a:tailEnd type="none" w="med" len="med"/>
                    </a:lnL>
                    <a:lnR>
                      <a:noFill/>
                    </a:lnR>
                    <a:lnT>
                      <a:noFill/>
                    </a:lnT>
                    <a:lnB>
                      <a:noFill/>
                    </a:lnB>
                    <a:solidFill>
                      <a:srgbClr val="A9D08E"/>
                    </a:solidFill>
                  </a:tcPr>
                </a:tc>
                <a:extLst>
                  <a:ext uri="{0D108BD9-81ED-4DB2-BD59-A6C34878D82A}">
                    <a16:rowId xmlns:a16="http://schemas.microsoft.com/office/drawing/2014/main" val="2450274729"/>
                  </a:ext>
                </a:extLst>
              </a:tr>
            </a:tbl>
          </a:graphicData>
        </a:graphic>
      </p:graphicFrame>
    </p:spTree>
    <p:extLst>
      <p:ext uri="{BB962C8B-B14F-4D97-AF65-F5344CB8AC3E}">
        <p14:creationId xmlns:p14="http://schemas.microsoft.com/office/powerpoint/2010/main" val="3005774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9D38B7-93DE-42DB-8A79-B4000AC2AA10}"/>
              </a:ext>
            </a:extLst>
          </p:cNvPr>
          <p:cNvSpPr>
            <a:spLocks noGrp="1"/>
          </p:cNvSpPr>
          <p:nvPr>
            <p:ph type="title"/>
          </p:nvPr>
        </p:nvSpPr>
        <p:spPr/>
        <p:txBody>
          <a:bodyPr/>
          <a:lstStyle/>
          <a:p>
            <a:pPr algn="ctr"/>
            <a:r>
              <a:rPr lang="fr-FR" dirty="0"/>
              <a:t>COMPTE DE RESULTAT ANNECY</a:t>
            </a:r>
          </a:p>
        </p:txBody>
      </p:sp>
      <p:sp>
        <p:nvSpPr>
          <p:cNvPr id="8" name="Rectangle 7">
            <a:extLst>
              <a:ext uri="{FF2B5EF4-FFF2-40B4-BE49-F238E27FC236}">
                <a16:creationId xmlns:a16="http://schemas.microsoft.com/office/drawing/2014/main" id="{DCC93487-B02F-4DDE-8922-0A7B02846D35}"/>
              </a:ext>
            </a:extLst>
          </p:cNvPr>
          <p:cNvSpPr/>
          <p:nvPr/>
        </p:nvSpPr>
        <p:spPr>
          <a:xfrm>
            <a:off x="3213464" y="1861338"/>
            <a:ext cx="5708468" cy="496010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7" name="Espace réservé du contenu 6">
            <a:extLst>
              <a:ext uri="{FF2B5EF4-FFF2-40B4-BE49-F238E27FC236}">
                <a16:creationId xmlns:a16="http://schemas.microsoft.com/office/drawing/2014/main" id="{744FC1F5-61C8-4F83-93FE-EE392BDEB22D}"/>
              </a:ext>
            </a:extLst>
          </p:cNvPr>
          <p:cNvGraphicFramePr>
            <a:graphicFrameLocks noGrp="1"/>
          </p:cNvGraphicFramePr>
          <p:nvPr>
            <p:ph idx="1"/>
            <p:extLst>
              <p:ext uri="{D42A27DB-BD31-4B8C-83A1-F6EECF244321}">
                <p14:modId xmlns:p14="http://schemas.microsoft.com/office/powerpoint/2010/main" val="1707989116"/>
              </p:ext>
            </p:extLst>
          </p:nvPr>
        </p:nvGraphicFramePr>
        <p:xfrm>
          <a:off x="3409407" y="1861339"/>
          <a:ext cx="5371101" cy="4891700"/>
        </p:xfrm>
        <a:graphic>
          <a:graphicData uri="http://schemas.openxmlformats.org/drawingml/2006/table">
            <a:tbl>
              <a:tblPr/>
              <a:tblGrid>
                <a:gridCol w="2078328">
                  <a:extLst>
                    <a:ext uri="{9D8B030D-6E8A-4147-A177-3AD203B41FA5}">
                      <a16:colId xmlns:a16="http://schemas.microsoft.com/office/drawing/2014/main" val="1730330422"/>
                    </a:ext>
                  </a:extLst>
                </a:gridCol>
                <a:gridCol w="1640127">
                  <a:extLst>
                    <a:ext uri="{9D8B030D-6E8A-4147-A177-3AD203B41FA5}">
                      <a16:colId xmlns:a16="http://schemas.microsoft.com/office/drawing/2014/main" val="978502910"/>
                    </a:ext>
                  </a:extLst>
                </a:gridCol>
                <a:gridCol w="826323">
                  <a:extLst>
                    <a:ext uri="{9D8B030D-6E8A-4147-A177-3AD203B41FA5}">
                      <a16:colId xmlns:a16="http://schemas.microsoft.com/office/drawing/2014/main" val="1378171594"/>
                    </a:ext>
                  </a:extLst>
                </a:gridCol>
                <a:gridCol w="826323">
                  <a:extLst>
                    <a:ext uri="{9D8B030D-6E8A-4147-A177-3AD203B41FA5}">
                      <a16:colId xmlns:a16="http://schemas.microsoft.com/office/drawing/2014/main" val="1599470962"/>
                    </a:ext>
                  </a:extLst>
                </a:gridCol>
              </a:tblGrid>
              <a:tr h="189950">
                <a:tc>
                  <a:txBody>
                    <a:bodyPr/>
                    <a:lstStyle/>
                    <a:p>
                      <a:pPr algn="l" fontAlgn="b"/>
                      <a:r>
                        <a:rPr lang="fr-FR" sz="1000" b="1" i="0" u="none" strike="noStrike">
                          <a:solidFill>
                            <a:srgbClr val="000000"/>
                          </a:solidFill>
                          <a:effectLst/>
                          <a:latin typeface="Calibri" panose="020F0502020204030204" pitchFamily="34" charset="0"/>
                        </a:rPr>
                        <a:t> </a:t>
                      </a:r>
                    </a:p>
                  </a:txBody>
                  <a:tcPr marL="8087" marR="8087" marT="8087"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087" marR="8087" marT="8087"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DEPENSES</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RECETTES</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371921323"/>
                  </a:ext>
                </a:extLst>
              </a:tr>
              <a:tr h="188070">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9272748"/>
                  </a:ext>
                </a:extLst>
              </a:tr>
              <a:tr h="188070">
                <a:tc>
                  <a:txBody>
                    <a:bodyPr/>
                    <a:lstStyle/>
                    <a:p>
                      <a:pPr algn="l" fontAlgn="b"/>
                      <a:r>
                        <a:rPr lang="fr-FR" sz="900" b="0" i="0" u="none" strike="noStrike">
                          <a:solidFill>
                            <a:srgbClr val="000000"/>
                          </a:solidFill>
                          <a:effectLst/>
                          <a:latin typeface="Calibri" panose="020F0502020204030204" pitchFamily="34" charset="0"/>
                        </a:rPr>
                        <a:t> comite pilotage Annecy </a:t>
                      </a:r>
                    </a:p>
                  </a:txBody>
                  <a:tcPr marL="8087" marR="8087" marT="8087"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1 444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25474094"/>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animation spirituelle Annecy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630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11236657"/>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contenu animation des enfants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2 928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28896511"/>
                  </a:ext>
                </a:extLst>
              </a:tr>
              <a:tr h="188070">
                <a:tc>
                  <a:txBody>
                    <a:bodyPr/>
                    <a:lstStyle/>
                    <a:p>
                      <a:pPr algn="l" fontAlgn="b"/>
                      <a:r>
                        <a:rPr lang="fr-FR" sz="900" b="0" i="0" u="none" strike="noStrike">
                          <a:solidFill>
                            <a:srgbClr val="000000"/>
                          </a:solidFill>
                          <a:effectLst/>
                          <a:latin typeface="Calibri" panose="020F0502020204030204" pitchFamily="34" charset="0"/>
                        </a:rPr>
                        <a:t> commission contenu tables rondes </a:t>
                      </a:r>
                    </a:p>
                  </a:txBody>
                  <a:tcPr marL="8087" marR="8087" marT="8087"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1 643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19203083"/>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contenu accueil et visites d'Annecy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255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47219819"/>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contenu autres séquences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1 516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37147173"/>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animation musique fil rouge et spectacle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43 954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87034098"/>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commissions animations cérémonies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976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08027489"/>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communication mobilisation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2 786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81405405"/>
                  </a:ext>
                </a:extLst>
              </a:tr>
              <a:tr h="188070">
                <a:tc>
                  <a:txBody>
                    <a:bodyPr/>
                    <a:lstStyle/>
                    <a:p>
                      <a:pPr algn="l" fontAlgn="b"/>
                      <a:r>
                        <a:rPr lang="fr-FR" sz="900" b="0" i="0" u="none" strike="noStrike">
                          <a:solidFill>
                            <a:srgbClr val="000000"/>
                          </a:solidFill>
                          <a:effectLst/>
                          <a:latin typeface="Calibri" panose="020F0502020204030204" pitchFamily="34" charset="0"/>
                        </a:rPr>
                        <a:t> commission communication outils </a:t>
                      </a:r>
                    </a:p>
                  </a:txBody>
                  <a:tcPr marL="8087" marR="8087" marT="8087"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2 399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63901420"/>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communication livrets participants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2 590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5821207"/>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communication invites Vip  journalistes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2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07566170"/>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logistique hébergement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118 538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70745476"/>
                  </a:ext>
                </a:extLst>
              </a:tr>
              <a:tr h="188070">
                <a:tc>
                  <a:txBody>
                    <a:bodyPr/>
                    <a:lstStyle/>
                    <a:p>
                      <a:pPr algn="l" fontAlgn="b"/>
                      <a:r>
                        <a:rPr lang="fr-FR" sz="900" b="0" i="0" u="none" strike="noStrike">
                          <a:solidFill>
                            <a:srgbClr val="000000"/>
                          </a:solidFill>
                          <a:effectLst/>
                          <a:latin typeface="Calibri" panose="020F0502020204030204" pitchFamily="34" charset="0"/>
                        </a:rPr>
                        <a:t> commission restauration </a:t>
                      </a:r>
                    </a:p>
                  </a:txBody>
                  <a:tcPr marL="8087" marR="8087" marT="8087"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39 441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45038468"/>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logistique insfrastructures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52 851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91810366"/>
                  </a:ext>
                </a:extLst>
              </a:tr>
              <a:tr h="188070">
                <a:tc>
                  <a:txBody>
                    <a:bodyPr/>
                    <a:lstStyle/>
                    <a:p>
                      <a:pPr algn="l" fontAlgn="b"/>
                      <a:r>
                        <a:rPr lang="fr-FR" sz="900" b="0" i="0" u="none" strike="noStrike">
                          <a:solidFill>
                            <a:srgbClr val="000000"/>
                          </a:solidFill>
                          <a:effectLst/>
                          <a:latin typeface="Calibri" panose="020F0502020204030204" pitchFamily="34" charset="0"/>
                        </a:rPr>
                        <a:t> commission logistique décors </a:t>
                      </a:r>
                    </a:p>
                  </a:txBody>
                  <a:tcPr marL="8087" marR="8087" marT="8087"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950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71264392"/>
                  </a:ext>
                </a:extLst>
              </a:tr>
              <a:tr h="188070">
                <a:tc>
                  <a:txBody>
                    <a:bodyPr/>
                    <a:lstStyle/>
                    <a:p>
                      <a:pPr algn="l" fontAlgn="b"/>
                      <a:r>
                        <a:rPr lang="fr-FR" sz="900" b="0" i="0" u="none" strike="noStrike">
                          <a:solidFill>
                            <a:srgbClr val="000000"/>
                          </a:solidFill>
                          <a:effectLst/>
                          <a:latin typeface="Calibri" panose="020F0502020204030204" pitchFamily="34" charset="0"/>
                        </a:rPr>
                        <a:t> commission logistique transport </a:t>
                      </a:r>
                    </a:p>
                  </a:txBody>
                  <a:tcPr marL="8087" marR="8087" marT="8087"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15 239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12947277"/>
                  </a:ext>
                </a:extLst>
              </a:tr>
              <a:tr h="188070">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7445062"/>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finances gestion des inscriptions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190 123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05411684"/>
                  </a:ext>
                </a:extLst>
              </a:tr>
              <a:tr h="188070">
                <a:tc gridSpan="2">
                  <a:txBody>
                    <a:bodyPr/>
                    <a:lstStyle/>
                    <a:p>
                      <a:pPr algn="l" fontAlgn="b"/>
                      <a:r>
                        <a:rPr lang="fr-FR" sz="900" b="0" i="0" u="none" strike="noStrike">
                          <a:solidFill>
                            <a:srgbClr val="000000"/>
                          </a:solidFill>
                          <a:effectLst/>
                          <a:latin typeface="Calibri" panose="020F0502020204030204" pitchFamily="34" charset="0"/>
                        </a:rPr>
                        <a:t> commission finances sponsors et mécénat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8 616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27249452"/>
                  </a:ext>
                </a:extLst>
              </a:tr>
              <a:tr h="188070">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45060278"/>
                  </a:ext>
                </a:extLst>
              </a:tr>
              <a:tr h="188070">
                <a:tc>
                  <a:txBody>
                    <a:bodyPr/>
                    <a:lstStyle/>
                    <a:p>
                      <a:pPr algn="l" fontAlgn="b"/>
                      <a:r>
                        <a:rPr lang="fr-FR" sz="900" b="0" i="0" u="none" strike="noStrike">
                          <a:solidFill>
                            <a:srgbClr val="000000"/>
                          </a:solidFill>
                          <a:effectLst/>
                          <a:latin typeface="Calibri" panose="020F0502020204030204" pitchFamily="34" charset="0"/>
                        </a:rPr>
                        <a:t> total </a:t>
                      </a:r>
                    </a:p>
                  </a:txBody>
                  <a:tcPr marL="8087" marR="8087" marT="8087"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288 142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198 739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356696564"/>
                  </a:ext>
                </a:extLst>
              </a:tr>
              <a:tr h="188070">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8087" marR="8087" marT="8087"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0139622"/>
                  </a:ext>
                </a:extLst>
              </a:tr>
              <a:tr h="188070">
                <a:tc>
                  <a:txBody>
                    <a:bodyPr/>
                    <a:lstStyle/>
                    <a:p>
                      <a:pPr algn="l" fontAlgn="b"/>
                      <a:r>
                        <a:rPr lang="fr-FR" sz="900" b="0" i="0" u="none" strike="noStrike">
                          <a:solidFill>
                            <a:srgbClr val="000000"/>
                          </a:solidFill>
                          <a:effectLst/>
                          <a:latin typeface="Calibri" panose="020F0502020204030204" pitchFamily="34" charset="0"/>
                        </a:rPr>
                        <a:t> Résultat </a:t>
                      </a:r>
                    </a:p>
                  </a:txBody>
                  <a:tcPr marL="8087" marR="8087" marT="8087"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8087" marR="8087" marT="8087"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89 403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8087" marR="8087" marT="80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1817461441"/>
                  </a:ext>
                </a:extLst>
              </a:tr>
            </a:tbl>
          </a:graphicData>
        </a:graphic>
      </p:graphicFrame>
    </p:spTree>
    <p:extLst>
      <p:ext uri="{BB962C8B-B14F-4D97-AF65-F5344CB8AC3E}">
        <p14:creationId xmlns:p14="http://schemas.microsoft.com/office/powerpoint/2010/main" val="4069608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C4C369-60D9-4CC7-A8EA-B047490A0219}"/>
              </a:ext>
            </a:extLst>
          </p:cNvPr>
          <p:cNvSpPr>
            <a:spLocks noGrp="1"/>
          </p:cNvSpPr>
          <p:nvPr>
            <p:ph type="title"/>
          </p:nvPr>
        </p:nvSpPr>
        <p:spPr/>
        <p:txBody>
          <a:bodyPr/>
          <a:lstStyle/>
          <a:p>
            <a:r>
              <a:rPr lang="fr-FR" dirty="0"/>
              <a:t>NOTE COMPLEMENTAIRE AU BILAN</a:t>
            </a:r>
          </a:p>
        </p:txBody>
      </p:sp>
      <p:sp>
        <p:nvSpPr>
          <p:cNvPr id="4" name="ZoneTexte 3">
            <a:extLst>
              <a:ext uri="{FF2B5EF4-FFF2-40B4-BE49-F238E27FC236}">
                <a16:creationId xmlns:a16="http://schemas.microsoft.com/office/drawing/2014/main" id="{9BFB2894-E370-4C8F-8172-4A9906C4FEF5}"/>
              </a:ext>
            </a:extLst>
          </p:cNvPr>
          <p:cNvSpPr txBox="1"/>
          <p:nvPr/>
        </p:nvSpPr>
        <p:spPr>
          <a:xfrm>
            <a:off x="0" y="1810464"/>
            <a:ext cx="12192000" cy="4832092"/>
          </a:xfrm>
          <a:prstGeom prst="rect">
            <a:avLst/>
          </a:prstGeom>
          <a:noFill/>
        </p:spPr>
        <p:txBody>
          <a:bodyPr wrap="square" rtlCol="0">
            <a:spAutoFit/>
          </a:bodyPr>
          <a:lstStyle/>
          <a:p>
            <a:r>
              <a:rPr lang="fr-FR" sz="1400" b="1" dirty="0"/>
              <a:t>Le bilan au 31 aout 2018 fait ressortir une perte de 212 368 euros</a:t>
            </a:r>
          </a:p>
          <a:p>
            <a:r>
              <a:rPr lang="fr-FR" sz="1400" b="1" dirty="0"/>
              <a:t>Il faut déduire 89 403 euros de perte liée et prévue pour la rencontre nationale d’Annecy des 1, 2 et </a:t>
            </a:r>
          </a:p>
          <a:p>
            <a:r>
              <a:rPr lang="fr-FR" sz="1400" b="1" dirty="0"/>
              <a:t>3 novembre 2017.</a:t>
            </a:r>
          </a:p>
          <a:p>
            <a:r>
              <a:rPr lang="fr-FR" sz="1400" b="1" dirty="0"/>
              <a:t>La perte réelle est donc de 212 368 € – 89 403 € =  122 965 €</a:t>
            </a:r>
          </a:p>
          <a:p>
            <a:r>
              <a:rPr lang="fr-FR" sz="1400" b="1" dirty="0"/>
              <a:t> </a:t>
            </a:r>
          </a:p>
          <a:p>
            <a:r>
              <a:rPr lang="fr-FR" sz="1400" b="1" dirty="0"/>
              <a:t>Au Conseil National de Strasbourg, les 18 et 19 mars 2017, nous avons voté une résolution - suite à la </a:t>
            </a:r>
          </a:p>
          <a:p>
            <a:r>
              <a:rPr lang="fr-FR" sz="1400" b="1" dirty="0"/>
              <a:t>vente d’un appartement - de réserver, provisionner et mettre de côté 100 000 euros pour aider</a:t>
            </a:r>
          </a:p>
          <a:p>
            <a:r>
              <a:rPr lang="fr-FR" sz="1400" b="1" dirty="0"/>
              <a:t>les participants à venir nombreux à Annecy.</a:t>
            </a:r>
          </a:p>
          <a:p>
            <a:r>
              <a:rPr lang="fr-FR" sz="1400" b="1" dirty="0"/>
              <a:t>Globalement chaque participant a bénéficié d’une aide d’environ 100 euros.</a:t>
            </a:r>
          </a:p>
          <a:p>
            <a:r>
              <a:rPr lang="fr-FR" sz="1400" b="1" dirty="0"/>
              <a:t>Mais, comme chaque bilan enregistre les opérations de l’exercice écoulé, comptablement ces opérations Annecy sont inscrites sur le bilan du 01 09 2017 au 31 08 2018, d’où ce résultat.</a:t>
            </a:r>
          </a:p>
          <a:p>
            <a:r>
              <a:rPr lang="fr-FR" sz="1400" b="1" dirty="0"/>
              <a:t> </a:t>
            </a:r>
          </a:p>
          <a:p>
            <a:r>
              <a:rPr lang="fr-FR" sz="1400" b="1" dirty="0"/>
              <a:t>Il faut ajouter une perte locative du fait de la vente de cet appartement.</a:t>
            </a:r>
          </a:p>
          <a:p>
            <a:r>
              <a:rPr lang="fr-FR" sz="1400" b="1" dirty="0"/>
              <a:t> </a:t>
            </a:r>
          </a:p>
          <a:p>
            <a:r>
              <a:rPr lang="fr-FR" sz="1400" b="1" dirty="0"/>
              <a:t>En ce qui concerne l’avenir, plusieurs actions ont été entreprises ;</a:t>
            </a:r>
          </a:p>
          <a:p>
            <a:r>
              <a:rPr lang="fr-FR" sz="1400" b="1" dirty="0"/>
              <a:t>- suite au départ le 24 janvier 2019 de notre déléguée générale, Brigitte Navail, l’effectif salarié du </a:t>
            </a:r>
          </a:p>
          <a:p>
            <a:r>
              <a:rPr lang="fr-FR" sz="1400" b="1" dirty="0"/>
              <a:t>siège a été réduite de 5 à 4 personnes</a:t>
            </a:r>
          </a:p>
          <a:p>
            <a:r>
              <a:rPr lang="fr-FR" sz="1400" b="1" dirty="0"/>
              <a:t>- il a été décidé, pour le 3 bis, de faire des travaux aux 1er et 2d étage, pour transformer ces locaux en deux appartements afin de les louer et de percevoir des revenus locatifs, normalement à compter du 1 juillet 2019.</a:t>
            </a:r>
          </a:p>
          <a:p>
            <a:r>
              <a:rPr lang="fr-FR" sz="1400" b="1" dirty="0"/>
              <a:t>-  reste à nous tous, coordinateurs de territoires et délégués territoriaux aux finances, un gros travail sur les adhésions, par exemple les membres des équipes qui ne cotisent pas, les couples pour lesquels une seule cotisation est versée etc.</a:t>
            </a:r>
          </a:p>
          <a:p>
            <a:r>
              <a:rPr lang="fr-FR" sz="1400" b="1" dirty="0"/>
              <a:t>C’est un vaste chantier qui nous concerne tous, pour l’équilibre financier de notre association et peut-être la survie du mouvement.</a:t>
            </a:r>
          </a:p>
        </p:txBody>
      </p:sp>
    </p:spTree>
    <p:extLst>
      <p:ext uri="{BB962C8B-B14F-4D97-AF65-F5344CB8AC3E}">
        <p14:creationId xmlns:p14="http://schemas.microsoft.com/office/powerpoint/2010/main" val="779450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Evolution du nombre d’adhérents</a:t>
            </a:r>
          </a:p>
        </p:txBody>
      </p:sp>
      <p:graphicFrame>
        <p:nvGraphicFramePr>
          <p:cNvPr id="9" name="Espace réservé du contenu 8">
            <a:extLst>
              <a:ext uri="{FF2B5EF4-FFF2-40B4-BE49-F238E27FC236}">
                <a16:creationId xmlns:a16="http://schemas.microsoft.com/office/drawing/2014/main" id="{43F708DB-DD77-41C4-A146-0D4ED2257FA8}"/>
              </a:ext>
            </a:extLst>
          </p:cNvPr>
          <p:cNvGraphicFramePr>
            <a:graphicFrameLocks noGrp="1"/>
          </p:cNvGraphicFramePr>
          <p:nvPr>
            <p:ph idx="1"/>
            <p:extLst>
              <p:ext uri="{D42A27DB-BD31-4B8C-83A1-F6EECF244321}">
                <p14:modId xmlns:p14="http://schemas.microsoft.com/office/powerpoint/2010/main" val="2952125931"/>
              </p:ext>
            </p:extLst>
          </p:nvPr>
        </p:nvGraphicFramePr>
        <p:xfrm>
          <a:off x="2514600" y="1905000"/>
          <a:ext cx="7150821" cy="483410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Graphique 9">
            <a:extLst>
              <a:ext uri="{FF2B5EF4-FFF2-40B4-BE49-F238E27FC236}">
                <a16:creationId xmlns:a16="http://schemas.microsoft.com/office/drawing/2014/main" id="{43F708DB-DD77-41C4-A146-0D4ED2257FA8}"/>
              </a:ext>
            </a:extLst>
          </p:cNvPr>
          <p:cNvGraphicFramePr>
            <a:graphicFrameLocks/>
          </p:cNvGraphicFramePr>
          <p:nvPr>
            <p:extLst>
              <p:ext uri="{D42A27DB-BD31-4B8C-83A1-F6EECF244321}">
                <p14:modId xmlns:p14="http://schemas.microsoft.com/office/powerpoint/2010/main" val="2851895450"/>
              </p:ext>
            </p:extLst>
          </p:nvPr>
        </p:nvGraphicFramePr>
        <p:xfrm>
          <a:off x="2873956" y="2057400"/>
          <a:ext cx="6448824" cy="451642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39575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2411" y="609600"/>
            <a:ext cx="9360989" cy="827314"/>
          </a:xfrm>
        </p:spPr>
        <p:txBody>
          <a:bodyPr>
            <a:normAutofit/>
          </a:bodyPr>
          <a:lstStyle/>
          <a:p>
            <a:r>
              <a:rPr lang="fr-FR" dirty="0"/>
              <a:t>Répartition des tarifs d’adhésions</a:t>
            </a:r>
          </a:p>
        </p:txBody>
      </p:sp>
      <p:graphicFrame>
        <p:nvGraphicFramePr>
          <p:cNvPr id="5" name="Espace réservé du contenu 4">
            <a:extLst>
              <a:ext uri="{FF2B5EF4-FFF2-40B4-BE49-F238E27FC236}">
                <a16:creationId xmlns:a16="http://schemas.microsoft.com/office/drawing/2014/main" id="{21ECC7AD-8F65-437A-A734-1F777C5B1448}"/>
              </a:ext>
            </a:extLst>
          </p:cNvPr>
          <p:cNvGraphicFramePr>
            <a:graphicFrameLocks noGrp="1"/>
          </p:cNvGraphicFramePr>
          <p:nvPr>
            <p:ph idx="1"/>
            <p:extLst>
              <p:ext uri="{D42A27DB-BD31-4B8C-83A1-F6EECF244321}">
                <p14:modId xmlns:p14="http://schemas.microsoft.com/office/powerpoint/2010/main" val="3769026304"/>
              </p:ext>
            </p:extLst>
          </p:nvPr>
        </p:nvGraphicFramePr>
        <p:xfrm>
          <a:off x="1203325" y="2011363"/>
          <a:ext cx="9783763" cy="42068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610764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À bandes">
  <a:themeElements>
    <a:clrScheme name="Vert jaun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À bande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À bandes">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7CF026C-957E-4F4E-893C-D02C23AB631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TM03090430[[fn=Bande de couleurs]]</Template>
  <TotalTime>0</TotalTime>
  <Words>1737</Words>
  <Application>Microsoft Office PowerPoint</Application>
  <PresentationFormat>Grand écran</PresentationFormat>
  <Paragraphs>973</Paragraphs>
  <Slides>15</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Calibri</vt:lpstr>
      <vt:lpstr>Corbel</vt:lpstr>
      <vt:lpstr>Wingdings</vt:lpstr>
      <vt:lpstr>Wingdings 3</vt:lpstr>
      <vt:lpstr>À bandes</vt:lpstr>
      <vt:lpstr>Rapport  Financier</vt:lpstr>
      <vt:lpstr>éléments marquants de l’exercice</vt:lpstr>
      <vt:lpstr>BILAN SYNTHETIQUE AU 31 AOUT 2018</vt:lpstr>
      <vt:lpstr>COMPTE DE RESULTAT SYNTHETIQUE  AU 31 AOUT 2018</vt:lpstr>
      <vt:lpstr>COMPTE DE RESULTAT ANALYTIQUE AU 31 AOUT 2018 </vt:lpstr>
      <vt:lpstr>COMPTE DE RESULTAT ANNECY</vt:lpstr>
      <vt:lpstr>NOTE COMPLEMENTAIRE AU BILAN</vt:lpstr>
      <vt:lpstr>Evolution du nombre d’adhérents</vt:lpstr>
      <vt:lpstr>Répartition des tarifs d’adhésions</vt:lpstr>
      <vt:lpstr>évolution du nombre d’abonnés</vt:lpstr>
      <vt:lpstr>Bénévolat valorisé</vt:lpstr>
      <vt:lpstr>CHARGES</vt:lpstr>
      <vt:lpstr>PRODUITS</vt:lpstr>
      <vt:lpstr>Budget 2019-2020</vt:lpstr>
      <vt:lpstr>BUDGET PREVISIONNEL 2019 2020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Brigitte Navail</dc:creator>
  <cp:lastModifiedBy>C D</cp:lastModifiedBy>
  <cp:revision>158</cp:revision>
  <dcterms:created xsi:type="dcterms:W3CDTF">2016-02-29T11:18:05Z</dcterms:created>
  <dcterms:modified xsi:type="dcterms:W3CDTF">2019-03-21T13:41:16Z</dcterms:modified>
</cp:coreProperties>
</file>