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57" r:id="rId3"/>
    <p:sldId id="258" r:id="rId4"/>
    <p:sldId id="259" r:id="rId5"/>
    <p:sldId id="267" r:id="rId6"/>
    <p:sldId id="274" r:id="rId7"/>
    <p:sldId id="273" r:id="rId8"/>
    <p:sldId id="262" r:id="rId9"/>
    <p:sldId id="275" r:id="rId10"/>
    <p:sldId id="27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30840-ECB0-4B1E-B296-E3DC4D6DE527}" v="1" dt="2025-03-19T11:36:3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8" autoAdjust="0"/>
    <p:restoredTop sz="64183" autoAdjust="0"/>
  </p:normalViewPr>
  <p:slideViewPr>
    <p:cSldViewPr snapToGrid="0">
      <p:cViewPr varScale="1">
        <p:scale>
          <a:sx n="45" d="100"/>
          <a:sy n="45" d="100"/>
        </p:scale>
        <p:origin x="12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Rennesson" userId="e698d934b22122bd" providerId="LiveId" clId="{CE1D17B0-8080-43F2-A4AE-E5225C657395}"/>
    <pc:docChg chg="undo custSel addSld delSld modSld">
      <pc:chgData name="Florence Rennesson" userId="e698d934b22122bd" providerId="LiveId" clId="{CE1D17B0-8080-43F2-A4AE-E5225C657395}" dt="2025-03-16T08:00:06.013" v="587" actId="1076"/>
      <pc:docMkLst>
        <pc:docMk/>
      </pc:docMkLst>
      <pc:sldChg chg="modSp mod">
        <pc:chgData name="Florence Rennesson" userId="e698d934b22122bd" providerId="LiveId" clId="{CE1D17B0-8080-43F2-A4AE-E5225C657395}" dt="2025-03-13T14:59:52.659" v="503" actId="255"/>
        <pc:sldMkLst>
          <pc:docMk/>
          <pc:sldMk cId="1305874336" sldId="258"/>
        </pc:sldMkLst>
        <pc:spChg chg="mod">
          <ac:chgData name="Florence Rennesson" userId="e698d934b22122bd" providerId="LiveId" clId="{CE1D17B0-8080-43F2-A4AE-E5225C657395}" dt="2025-03-13T14:59:52.659" v="503" actId="255"/>
          <ac:spMkLst>
            <pc:docMk/>
            <pc:sldMk cId="1305874336" sldId="258"/>
            <ac:spMk id="3" creationId="{68B5ACA5-BA59-8B68-355B-FBF4F32E8B85}"/>
          </ac:spMkLst>
        </pc:spChg>
      </pc:sldChg>
      <pc:sldChg chg="modSp mod modNotesTx">
        <pc:chgData name="Florence Rennesson" userId="e698d934b22122bd" providerId="LiveId" clId="{CE1D17B0-8080-43F2-A4AE-E5225C657395}" dt="2025-03-13T15:01:17.159" v="511" actId="20577"/>
        <pc:sldMkLst>
          <pc:docMk/>
          <pc:sldMk cId="3913727920" sldId="262"/>
        </pc:sldMkLst>
        <pc:spChg chg="mod">
          <ac:chgData name="Florence Rennesson" userId="e698d934b22122bd" providerId="LiveId" clId="{CE1D17B0-8080-43F2-A4AE-E5225C657395}" dt="2025-03-13T15:01:17.159" v="511" actId="20577"/>
          <ac:spMkLst>
            <pc:docMk/>
            <pc:sldMk cId="3913727920" sldId="262"/>
            <ac:spMk id="5" creationId="{EAB9D618-5891-0D12-71F5-B3C0A05387FA}"/>
          </ac:spMkLst>
        </pc:spChg>
      </pc:sldChg>
      <pc:sldChg chg="modNotesTx">
        <pc:chgData name="Florence Rennesson" userId="e698d934b22122bd" providerId="LiveId" clId="{CE1D17B0-8080-43F2-A4AE-E5225C657395}" dt="2025-03-13T14:58:13.459" v="500" actId="6549"/>
        <pc:sldMkLst>
          <pc:docMk/>
          <pc:sldMk cId="2562120523" sldId="267"/>
        </pc:sldMkLst>
      </pc:sldChg>
      <pc:sldChg chg="modAnim modNotesTx">
        <pc:chgData name="Florence Rennesson" userId="e698d934b22122bd" providerId="LiveId" clId="{CE1D17B0-8080-43F2-A4AE-E5225C657395}" dt="2025-03-12T09:31:56.566" v="92"/>
        <pc:sldMkLst>
          <pc:docMk/>
          <pc:sldMk cId="341201959" sldId="272"/>
        </pc:sldMkLst>
      </pc:sldChg>
      <pc:sldChg chg="modNotesTx">
        <pc:chgData name="Florence Rennesson" userId="e698d934b22122bd" providerId="LiveId" clId="{CE1D17B0-8080-43F2-A4AE-E5225C657395}" dt="2025-03-12T09:46:16.749" v="480" actId="20577"/>
        <pc:sldMkLst>
          <pc:docMk/>
          <pc:sldMk cId="3601923208" sldId="274"/>
        </pc:sldMkLst>
      </pc:sldChg>
      <pc:sldChg chg="addSp delSp modSp add mod addAnim delAnim modAnim modShow modNotesTx">
        <pc:chgData name="Florence Rennesson" userId="e698d934b22122bd" providerId="LiveId" clId="{CE1D17B0-8080-43F2-A4AE-E5225C657395}" dt="2025-03-14T09:50:13.138" v="573" actId="1076"/>
        <pc:sldMkLst>
          <pc:docMk/>
          <pc:sldMk cId="24400296" sldId="278"/>
        </pc:sldMkLst>
        <pc:spChg chg="mod">
          <ac:chgData name="Florence Rennesson" userId="e698d934b22122bd" providerId="LiveId" clId="{CE1D17B0-8080-43F2-A4AE-E5225C657395}" dt="2025-03-14T09:50:01.866" v="571" actId="1076"/>
          <ac:spMkLst>
            <pc:docMk/>
            <pc:sldMk cId="24400296" sldId="278"/>
            <ac:spMk id="28" creationId="{4F85C993-B75A-C5FA-ECEF-F38929209889}"/>
          </ac:spMkLst>
        </pc:spChg>
        <pc:spChg chg="mod">
          <ac:chgData name="Florence Rennesson" userId="e698d934b22122bd" providerId="LiveId" clId="{CE1D17B0-8080-43F2-A4AE-E5225C657395}" dt="2025-03-14T09:50:05.230" v="572" actId="1076"/>
          <ac:spMkLst>
            <pc:docMk/>
            <pc:sldMk cId="24400296" sldId="278"/>
            <ac:spMk id="34" creationId="{516F6128-D81E-6727-5464-CF34930E1A0E}"/>
          </ac:spMkLst>
        </pc:spChg>
        <pc:picChg chg="mod">
          <ac:chgData name="Florence Rennesson" userId="e698d934b22122bd" providerId="LiveId" clId="{CE1D17B0-8080-43F2-A4AE-E5225C657395}" dt="2025-03-14T09:50:13.138" v="573" actId="1076"/>
          <ac:picMkLst>
            <pc:docMk/>
            <pc:sldMk cId="24400296" sldId="278"/>
            <ac:picMk id="16" creationId="{348ED8C1-7F0D-CC35-C1C4-EFAB4A238900}"/>
          </ac:picMkLst>
        </pc:picChg>
        <pc:picChg chg="mod">
          <ac:chgData name="Florence Rennesson" userId="e698d934b22122bd" providerId="LiveId" clId="{CE1D17B0-8080-43F2-A4AE-E5225C657395}" dt="2025-03-14T09:50:13.138" v="573" actId="1076"/>
          <ac:picMkLst>
            <pc:docMk/>
            <pc:sldMk cId="24400296" sldId="278"/>
            <ac:picMk id="18" creationId="{B17652B6-5693-A853-9AAB-5D1C882AF571}"/>
          </ac:picMkLst>
        </pc:picChg>
        <pc:picChg chg="mod">
          <ac:chgData name="Florence Rennesson" userId="e698d934b22122bd" providerId="LiveId" clId="{CE1D17B0-8080-43F2-A4AE-E5225C657395}" dt="2025-03-14T09:50:13.138" v="573" actId="1076"/>
          <ac:picMkLst>
            <pc:docMk/>
            <pc:sldMk cId="24400296" sldId="278"/>
            <ac:picMk id="20" creationId="{8DBAE14F-E377-FE3C-09AE-2AD7E738D5CE}"/>
          </ac:picMkLst>
        </pc:picChg>
        <pc:picChg chg="mod">
          <ac:chgData name="Florence Rennesson" userId="e698d934b22122bd" providerId="LiveId" clId="{CE1D17B0-8080-43F2-A4AE-E5225C657395}" dt="2025-03-14T09:50:13.138" v="573" actId="1076"/>
          <ac:picMkLst>
            <pc:docMk/>
            <pc:sldMk cId="24400296" sldId="278"/>
            <ac:picMk id="22" creationId="{10FA6AB0-28CE-EEA6-2BC0-D18ECC05ADB0}"/>
          </ac:picMkLst>
        </pc:picChg>
        <pc:picChg chg="mod">
          <ac:chgData name="Florence Rennesson" userId="e698d934b22122bd" providerId="LiveId" clId="{CE1D17B0-8080-43F2-A4AE-E5225C657395}" dt="2025-03-14T09:50:13.138" v="573" actId="1076"/>
          <ac:picMkLst>
            <pc:docMk/>
            <pc:sldMk cId="24400296" sldId="278"/>
            <ac:picMk id="24" creationId="{B249276F-E3CB-36F1-3BC4-25C73FC7B514}"/>
          </ac:picMkLst>
        </pc:picChg>
      </pc:sldChg>
      <pc:sldChg chg="addSp modSp mod">
        <pc:chgData name="Florence Rennesson" userId="e698d934b22122bd" providerId="LiveId" clId="{CE1D17B0-8080-43F2-A4AE-E5225C657395}" dt="2025-03-16T08:00:06.013" v="587" actId="1076"/>
        <pc:sldMkLst>
          <pc:docMk/>
          <pc:sldMk cId="3909964363" sldId="279"/>
        </pc:sldMkLst>
        <pc:spChg chg="mod">
          <ac:chgData name="Florence Rennesson" userId="e698d934b22122bd" providerId="LiveId" clId="{CE1D17B0-8080-43F2-A4AE-E5225C657395}" dt="2025-03-16T08:00:06.013" v="587" actId="1076"/>
          <ac:spMkLst>
            <pc:docMk/>
            <pc:sldMk cId="3909964363" sldId="279"/>
            <ac:spMk id="5" creationId="{B18D8770-18BB-4496-08B8-117C73979F6A}"/>
          </ac:spMkLst>
        </pc:spChg>
      </pc:sldChg>
      <pc:sldChg chg="new del">
        <pc:chgData name="Florence Rennesson" userId="e698d934b22122bd" providerId="LiveId" clId="{CE1D17B0-8080-43F2-A4AE-E5225C657395}" dt="2025-03-12T09:29:40.332" v="1" actId="680"/>
        <pc:sldMkLst>
          <pc:docMk/>
          <pc:sldMk cId="2189281841" sldId="280"/>
        </pc:sldMkLst>
      </pc:sldChg>
    </pc:docChg>
  </pc:docChgLst>
  <pc:docChgLst>
    <pc:chgData name="Florence Rennesson" userId="e698d934b22122bd" providerId="LiveId" clId="{AC930840-ECB0-4B1E-B296-E3DC4D6DE527}"/>
    <pc:docChg chg="custSel delSld modSld">
      <pc:chgData name="Florence Rennesson" userId="e698d934b22122bd" providerId="LiveId" clId="{AC930840-ECB0-4B1E-B296-E3DC4D6DE527}" dt="2025-03-19T13:57:25.229" v="21" actId="47"/>
      <pc:docMkLst>
        <pc:docMk/>
      </pc:docMkLst>
      <pc:sldChg chg="modNotesTx">
        <pc:chgData name="Florence Rennesson" userId="e698d934b22122bd" providerId="LiveId" clId="{AC930840-ECB0-4B1E-B296-E3DC4D6DE527}" dt="2025-03-19T11:36:13.561" v="3" actId="6549"/>
        <pc:sldMkLst>
          <pc:docMk/>
          <pc:sldMk cId="3913727920" sldId="262"/>
        </pc:sldMkLst>
      </pc:sldChg>
      <pc:sldChg chg="modNotesTx">
        <pc:chgData name="Florence Rennesson" userId="e698d934b22122bd" providerId="LiveId" clId="{AC930840-ECB0-4B1E-B296-E3DC4D6DE527}" dt="2025-03-19T11:36:08.250" v="2" actId="6549"/>
        <pc:sldMkLst>
          <pc:docMk/>
          <pc:sldMk cId="3601923208" sldId="274"/>
        </pc:sldMkLst>
      </pc:sldChg>
      <pc:sldChg chg="addSp modSp del mod modNotesTx">
        <pc:chgData name="Florence Rennesson" userId="e698d934b22122bd" providerId="LiveId" clId="{AC930840-ECB0-4B1E-B296-E3DC4D6DE527}" dt="2025-03-19T13:57:25.229" v="21" actId="47"/>
        <pc:sldMkLst>
          <pc:docMk/>
          <pc:sldMk cId="24400296" sldId="278"/>
        </pc:sldMkLst>
        <pc:picChg chg="add mod">
          <ac:chgData name="Florence Rennesson" userId="e698d934b22122bd" providerId="LiveId" clId="{AC930840-ECB0-4B1E-B296-E3DC4D6DE527}" dt="2025-03-19T11:36:37.085" v="5" actId="1076"/>
          <ac:picMkLst>
            <pc:docMk/>
            <pc:sldMk cId="24400296" sldId="278"/>
            <ac:picMk id="2" creationId="{385663D5-C77D-CBC6-7E0D-45C262800FA3}"/>
          </ac:picMkLst>
        </pc:picChg>
      </pc:sldChg>
      <pc:sldChg chg="delSp modSp mod">
        <pc:chgData name="Florence Rennesson" userId="e698d934b22122bd" providerId="LiveId" clId="{AC930840-ECB0-4B1E-B296-E3DC4D6DE527}" dt="2025-03-19T13:57:03.260" v="20" actId="1076"/>
        <pc:sldMkLst>
          <pc:docMk/>
          <pc:sldMk cId="3909964363" sldId="279"/>
        </pc:sldMkLst>
        <pc:spChg chg="mod">
          <ac:chgData name="Florence Rennesson" userId="e698d934b22122bd" providerId="LiveId" clId="{AC930840-ECB0-4B1E-B296-E3DC4D6DE527}" dt="2025-03-19T13:57:03.260" v="20" actId="1076"/>
          <ac:spMkLst>
            <pc:docMk/>
            <pc:sldMk cId="3909964363" sldId="279"/>
            <ac:spMk id="5" creationId="{B18D8770-18BB-4496-08B8-117C73979F6A}"/>
          </ac:spMkLst>
        </pc:spChg>
        <pc:picChg chg="del">
          <ac:chgData name="Florence Rennesson" userId="e698d934b22122bd" providerId="LiveId" clId="{AC930840-ECB0-4B1E-B296-E3DC4D6DE527}" dt="2025-03-19T13:56:58.344" v="18" actId="478"/>
          <ac:picMkLst>
            <pc:docMk/>
            <pc:sldMk cId="3909964363" sldId="279"/>
            <ac:picMk id="4" creationId="{B5A7367C-CCA0-955C-43C2-6E2C1C6DC5E0}"/>
          </ac:picMkLst>
        </pc:picChg>
        <pc:picChg chg="del">
          <ac:chgData name="Florence Rennesson" userId="e698d934b22122bd" providerId="LiveId" clId="{AC930840-ECB0-4B1E-B296-E3DC4D6DE527}" dt="2025-03-19T13:56:58.918" v="19" actId="478"/>
          <ac:picMkLst>
            <pc:docMk/>
            <pc:sldMk cId="3909964363" sldId="279"/>
            <ac:picMk id="7" creationId="{51041FC9-DCD1-EB63-8654-C0F697C007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9306B-3476-4324-AC1D-6CC55530EDA9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05805-C85C-4A23-BF40-5AD025F60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2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thème d’enquête 2025-2026 est « Ecologie : convertir nos modes de vie !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44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9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71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75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73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10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3400-A561-4D66-BB1C-535A0D161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D8629E-40E7-F22A-DD9A-8840E01D1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4EC4BC-060B-8755-8B3D-A369C2142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4C9600-C172-B3EC-DD06-6C9BC7846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25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24CCC-7A8D-0EBB-DC01-9901471B2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780DD3-BB36-FB5E-DF23-DD48C9B89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E4D811E-B536-C82D-F8A2-AF94D10BF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495C85-6CBA-FD53-E0FD-E4B810DD0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63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0EF9-C1B5-C2F1-8E2A-8C086380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2BE618-DADD-109C-F512-BA94C9892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557F63-BCDB-7D68-3329-7DBEFDB85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78E8E5-B7CF-919E-CBC8-01F7221EB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5805-C85C-4A23-BF40-5AD025F6073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7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F1BC7-8C37-C617-24CC-80C63CDF6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186B61-9D50-229B-ABF4-16EE44AAC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3C332D-7C02-12D3-5A5F-999506FD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49CF76-B2B5-BEF0-C7CB-2A4401A9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AE10DC-DD23-FAA9-A98D-ADF073EB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DF3B1-7FE2-D9C0-6159-9ECD5507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19B62E-B56C-1A90-D7D2-13430CC2A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62CE9B-D8F8-929E-A090-AD4B412C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C5ECD-5E0D-5627-D339-7A629C2D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B550BA-AA32-858E-7A1E-459EFAF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77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902926A-01B5-57AF-6E5C-73756A5D5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A6C11F-6212-3EBA-D15F-5D0F8AD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789CB1-974A-3497-9372-AE757182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32BB7-B02F-6FD4-EA57-51B535F4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F529B-5CDC-5207-BECD-10078044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03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35186-9311-76A5-F0C1-81BDF0B7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DC2112-57AF-415F-9BF5-F652EC881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C758F-A86A-549E-018D-4F1E5262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67F43-CD2F-A77B-7CBC-D60B8574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EBDB42-7E8E-4161-347D-7A15E286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94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76ADE-3AC1-0B9F-2921-560D7433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92BE84-8C92-BCFC-D1FB-1705DA58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7F191E-7254-ACB3-0289-0F084782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BDE6EE-3006-86AC-A6E3-16787455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A14B98-E308-190A-6BF6-A38BFF4B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012FF-68EC-BD93-19FC-BAB4F5F2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12502-3840-1DB6-CB4E-281C6B8A8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551BC2-C435-FB27-0352-862B60A5A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515048-F10E-D6B6-7BAF-3FC4585B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AF5539-A5B3-A03F-8E9D-A731A937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B2046D-CDCE-F58C-7912-8BEAC7A1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1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FB04D-EE55-DFF7-7735-B2A04F04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DDAAD4-A3D4-6950-1AA7-59B1201B7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EF0992-3A31-45F5-E3AA-0E357F407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9495C4-9245-D8A0-ADD3-6D7047416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77A4D7-A98B-71CB-A0E7-956733E08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46F1C7-1C27-2136-1CDC-B214D728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FF01C9-7F1F-313F-82CC-55EC9CC8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0F0BF9-64B1-5D1C-5569-31ACD819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77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9E518-80D6-B836-DD6B-3500FCAB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A25763-B65C-7241-085A-9B6DA08E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24FC9B-3AC7-EFBB-4C36-38B9A90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90E4FE-607A-95D4-7535-88AC876F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38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E7E475-68F6-76E2-54CC-A91180C4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875442-80E0-844B-A8B6-39F0EAC3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3D9871-923E-DED1-682F-A951841A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2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7B303-209E-FE09-FAA5-C111E659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CFE3C-A83F-37FE-79D1-664F3FE2B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70EC35-FEBA-ED7A-6F51-B19EF76B2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077AFE-5B5F-110E-E02F-92FF00D1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7B86A6-F6AD-1714-1842-64258EB0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584B87-78C4-758F-9EE7-3C22C06A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91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F79D9-6D6D-FDF8-D965-5D378D5B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CE1021-ECE3-8F3C-EE56-480C40B22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40169A-668A-0D28-CD02-1C020DBA8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6A9CB5-48BA-C97F-7439-9AE1B050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9CFE8E-6F17-27D7-4295-D25739A3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9C7081-2B29-2D71-09CB-6606B331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91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5511A0-9F71-5C8C-7443-ED20BEC8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3F568B-377E-A00E-2492-05345910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21354C-69AE-B68F-3F5A-D2716C3A2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73247-EDFC-4270-8F32-C59D6459A033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B3958-F850-161C-39CB-A9FA70066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8513F2-B697-235E-1F1D-06453624E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81CAD-64E3-42C0-8751-0F3B999E6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5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93F1B-E95B-9CA5-E3C2-391DF51E0A99}"/>
              </a:ext>
            </a:extLst>
          </p:cNvPr>
          <p:cNvSpPr/>
          <p:nvPr/>
        </p:nvSpPr>
        <p:spPr>
          <a:xfrm>
            <a:off x="606394" y="383822"/>
            <a:ext cx="10979212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Espace réservé du contenu 5" descr="Une image contenant personne, tenue, main&#10;&#10;Description générée automatiquement">
            <a:extLst>
              <a:ext uri="{FF2B5EF4-FFF2-40B4-BE49-F238E27FC236}">
                <a16:creationId xmlns:a16="http://schemas.microsoft.com/office/drawing/2014/main" id="{48B28128-E2E7-446E-BA81-752A73A48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5225"/>
          <a:stretch/>
        </p:blipFill>
        <p:spPr>
          <a:xfrm>
            <a:off x="606394" y="1034903"/>
            <a:ext cx="10309962" cy="543362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DEDBE4A-88FA-7602-8AE5-1D0321662890}"/>
              </a:ext>
            </a:extLst>
          </p:cNvPr>
          <p:cNvSpPr txBox="1">
            <a:spLocks/>
          </p:cNvSpPr>
          <p:nvPr/>
        </p:nvSpPr>
        <p:spPr>
          <a:xfrm>
            <a:off x="2525505" y="-147611"/>
            <a:ext cx="8819828" cy="2823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Ecologie : 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convertir nos modes de vie ! </a:t>
            </a: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7941BBD-DDAD-E856-5D00-7917CD5F2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80" y="5876851"/>
            <a:ext cx="2005126" cy="5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A47D1-24FD-A122-0707-F030ABB1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034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Questions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8D8770-18BB-4496-08B8-117C73979F6A}"/>
              </a:ext>
            </a:extLst>
          </p:cNvPr>
          <p:cNvSpPr txBox="1"/>
          <p:nvPr/>
        </p:nvSpPr>
        <p:spPr>
          <a:xfrm>
            <a:off x="3048000" y="3291672"/>
            <a:ext cx="6096000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800" u="sng" dirty="0"/>
              <a:t>Membre de la commission enquête :</a:t>
            </a:r>
          </a:p>
          <a:p>
            <a:pPr algn="ctr">
              <a:lnSpc>
                <a:spcPct val="120000"/>
              </a:lnSpc>
            </a:pPr>
            <a:r>
              <a:rPr lang="fr-FR" sz="1800" dirty="0"/>
              <a:t>Christian Desbois, Bressuire</a:t>
            </a:r>
          </a:p>
          <a:p>
            <a:pPr algn="ctr"/>
            <a:r>
              <a:rPr lang="fr-FR" sz="1800" dirty="0"/>
              <a:t>Claude Desbordes, Dax</a:t>
            </a:r>
          </a:p>
          <a:p>
            <a:pPr algn="ctr"/>
            <a:r>
              <a:rPr lang="fr-FR" sz="1800" dirty="0"/>
              <a:t>Sylvie Colle, Strasbourg</a:t>
            </a:r>
          </a:p>
          <a:p>
            <a:pPr algn="ctr"/>
            <a:r>
              <a:rPr lang="fr-FR" sz="1800" dirty="0"/>
              <a:t>Hugues Michel, Lyon</a:t>
            </a:r>
          </a:p>
          <a:p>
            <a:pPr algn="ctr"/>
            <a:r>
              <a:rPr lang="fr-FR" sz="1800" dirty="0"/>
              <a:t>Catherine Jubault, Chartres</a:t>
            </a:r>
          </a:p>
          <a:p>
            <a:pPr algn="ctr"/>
            <a:r>
              <a:rPr lang="fr-FR" sz="1800" dirty="0"/>
              <a:t>Maïté Massot, Rouen</a:t>
            </a:r>
          </a:p>
          <a:p>
            <a:pPr algn="ctr"/>
            <a:r>
              <a:rPr lang="fr-FR" sz="1800" dirty="0"/>
              <a:t>Bernard Pinson, Créteil</a:t>
            </a:r>
          </a:p>
          <a:p>
            <a:pPr algn="ctr"/>
            <a:r>
              <a:rPr lang="fr-FR" sz="1800" dirty="0"/>
              <a:t>Florence Rennesson, Comité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96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5D586-F2AC-386F-2033-6603533D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689236" cy="1325563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Pourquoi cette enquête ?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BA6D0D1-D555-74F8-33EB-9911CEA69B0F}"/>
              </a:ext>
            </a:extLst>
          </p:cNvPr>
          <p:cNvSpPr txBox="1">
            <a:spLocks/>
          </p:cNvSpPr>
          <p:nvPr/>
        </p:nvSpPr>
        <p:spPr>
          <a:xfrm>
            <a:off x="925018" y="10920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2600" b="1" dirty="0"/>
              <a:t>La planète est bouleversée</a:t>
            </a:r>
          </a:p>
        </p:txBody>
      </p:sp>
      <p:sp>
        <p:nvSpPr>
          <p:cNvPr id="19" name="Rectangle 18" descr="Earth Globe Europe-Africa">
            <a:extLst>
              <a:ext uri="{FF2B5EF4-FFF2-40B4-BE49-F238E27FC236}">
                <a16:creationId xmlns:a16="http://schemas.microsoft.com/office/drawing/2014/main" id="{90BB5E3B-E7F1-50EE-21DA-F209D9BD91EF}"/>
              </a:ext>
            </a:extLst>
          </p:cNvPr>
          <p:cNvSpPr/>
          <p:nvPr/>
        </p:nvSpPr>
        <p:spPr>
          <a:xfrm>
            <a:off x="1873689" y="1770487"/>
            <a:ext cx="1235922" cy="123592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C94D906-686D-AF00-C218-3813785D9A8A}"/>
              </a:ext>
            </a:extLst>
          </p:cNvPr>
          <p:cNvGrpSpPr/>
          <p:nvPr/>
        </p:nvGrpSpPr>
        <p:grpSpPr>
          <a:xfrm>
            <a:off x="688626" y="3492811"/>
            <a:ext cx="3606048" cy="1502929"/>
            <a:chOff x="-773957" y="2418652"/>
            <a:chExt cx="3606048" cy="1502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195574-6F37-3D47-96B4-5BA11B349949}"/>
                </a:ext>
              </a:extLst>
            </p:cNvPr>
            <p:cNvSpPr/>
            <p:nvPr/>
          </p:nvSpPr>
          <p:spPr>
            <a:xfrm>
              <a:off x="85597" y="2418652"/>
              <a:ext cx="2746493" cy="15029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220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B97385C-7A2F-163F-2B65-512AAFE5A812}"/>
                </a:ext>
              </a:extLst>
            </p:cNvPr>
            <p:cNvSpPr txBox="1"/>
            <p:nvPr/>
          </p:nvSpPr>
          <p:spPr>
            <a:xfrm>
              <a:off x="-773957" y="2418652"/>
              <a:ext cx="3606048" cy="150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-Transformations climatiques</a:t>
              </a:r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dirty="0"/>
                <a:t>-</a:t>
              </a:r>
              <a:r>
                <a:rPr lang="fr-FR" sz="2200" kern="1200" dirty="0"/>
                <a:t>Surconsommation </a:t>
              </a:r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dirty="0"/>
                <a:t>-</a:t>
              </a:r>
              <a:r>
                <a:rPr lang="fr-FR" sz="2200" kern="1200" dirty="0"/>
                <a:t>Epuisement des ressources</a:t>
              </a:r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dirty="0"/>
                <a:t>-Accroissement de la dette écologique</a:t>
              </a:r>
              <a:endParaRPr lang="fr-FR" sz="2200" kern="1200" dirty="0"/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 </a:t>
              </a:r>
              <a:endParaRPr lang="en-US" sz="2200" kern="1200" dirty="0"/>
            </a:p>
          </p:txBody>
        </p:sp>
      </p:grpSp>
      <p:sp>
        <p:nvSpPr>
          <p:cNvPr id="23" name="Rectangle 22" descr="Questions">
            <a:extLst>
              <a:ext uri="{FF2B5EF4-FFF2-40B4-BE49-F238E27FC236}">
                <a16:creationId xmlns:a16="http://schemas.microsoft.com/office/drawing/2014/main" id="{E7D29507-1D0C-5E4E-014A-57E7D1FBD191}"/>
              </a:ext>
            </a:extLst>
          </p:cNvPr>
          <p:cNvSpPr/>
          <p:nvPr/>
        </p:nvSpPr>
        <p:spPr>
          <a:xfrm>
            <a:off x="5926635" y="1773258"/>
            <a:ext cx="1235922" cy="123592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EA9D1AD-C02A-391C-346F-54AC8491C791}"/>
              </a:ext>
            </a:extLst>
          </p:cNvPr>
          <p:cNvGrpSpPr/>
          <p:nvPr/>
        </p:nvGrpSpPr>
        <p:grpSpPr>
          <a:xfrm>
            <a:off x="5035500" y="3492811"/>
            <a:ext cx="3313006" cy="1502929"/>
            <a:chOff x="3176877" y="2418652"/>
            <a:chExt cx="3313006" cy="15029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2E2AFB-FEBA-5FD8-0D21-4C4725ADC304}"/>
                </a:ext>
              </a:extLst>
            </p:cNvPr>
            <p:cNvSpPr/>
            <p:nvPr/>
          </p:nvSpPr>
          <p:spPr>
            <a:xfrm>
              <a:off x="3312727" y="2418652"/>
              <a:ext cx="2746493" cy="15029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220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14E1B82-973C-54BB-F5FF-DE3619A78E78}"/>
                </a:ext>
              </a:extLst>
            </p:cNvPr>
            <p:cNvSpPr txBox="1"/>
            <p:nvPr/>
          </p:nvSpPr>
          <p:spPr>
            <a:xfrm>
              <a:off x="3176877" y="2418652"/>
              <a:ext cx="3313006" cy="150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-Angoisse, Eco-anxiété </a:t>
              </a:r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-Fractures grandissantes</a:t>
              </a:r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dirty="0"/>
                <a:t>-</a:t>
              </a:r>
              <a:r>
                <a:rPr lang="fr-FR" sz="2200" kern="1200" dirty="0"/>
                <a:t>Confrontations violentes </a:t>
              </a:r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-Mise en péril d’un avenir commun </a:t>
              </a:r>
              <a:endParaRPr lang="en-US" sz="2200" kern="1200" dirty="0"/>
            </a:p>
          </p:txBody>
        </p:sp>
      </p:grpSp>
      <p:sp>
        <p:nvSpPr>
          <p:cNvPr id="27" name="Rectangle 26" descr="Oreille">
            <a:extLst>
              <a:ext uri="{FF2B5EF4-FFF2-40B4-BE49-F238E27FC236}">
                <a16:creationId xmlns:a16="http://schemas.microsoft.com/office/drawing/2014/main" id="{102DF16C-8172-5FF2-45F5-ED3EA4A82ED3}"/>
              </a:ext>
            </a:extLst>
          </p:cNvPr>
          <p:cNvSpPr/>
          <p:nvPr/>
        </p:nvSpPr>
        <p:spPr>
          <a:xfrm>
            <a:off x="9534453" y="1773258"/>
            <a:ext cx="1235922" cy="1235922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ABF1C12-51C1-B8F7-90A1-9815788E9074}"/>
              </a:ext>
            </a:extLst>
          </p:cNvPr>
          <p:cNvGrpSpPr/>
          <p:nvPr/>
        </p:nvGrpSpPr>
        <p:grpSpPr>
          <a:xfrm>
            <a:off x="8779168" y="3492811"/>
            <a:ext cx="2746493" cy="1502929"/>
            <a:chOff x="6539857" y="2418652"/>
            <a:chExt cx="2746493" cy="150292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431A2F-5FF9-0526-C4DA-D501A023D539}"/>
                </a:ext>
              </a:extLst>
            </p:cNvPr>
            <p:cNvSpPr/>
            <p:nvPr/>
          </p:nvSpPr>
          <p:spPr>
            <a:xfrm>
              <a:off x="6539857" y="2418652"/>
              <a:ext cx="2746493" cy="15029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220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5F6C91B-6CFD-85ED-F34D-29DAF35037A0}"/>
                </a:ext>
              </a:extLst>
            </p:cNvPr>
            <p:cNvSpPr txBox="1"/>
            <p:nvPr/>
          </p:nvSpPr>
          <p:spPr>
            <a:xfrm>
              <a:off x="6539857" y="2418652"/>
              <a:ext cx="2746493" cy="150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b="1" kern="1200" dirty="0"/>
                <a:t>Écouter la clameur de la terre et celle des pauvres</a:t>
              </a:r>
              <a:r>
                <a:rPr lang="fr-FR" sz="2200" kern="1200" dirty="0"/>
                <a:t> </a:t>
              </a:r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i="1" kern="1200" dirty="0" err="1"/>
                <a:t>Laudato</a:t>
              </a:r>
              <a:r>
                <a:rPr lang="fr-FR" sz="2200" i="1" kern="1200" dirty="0"/>
                <a:t> si’</a:t>
              </a:r>
              <a:endParaRPr lang="en-US" sz="22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2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B5ACA5-BA59-8B68-355B-FBF4F32E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2146"/>
            <a:ext cx="10515600" cy="58022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/>
              <a:t>Cette enquête est l’occasion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b="1" dirty="0"/>
              <a:t>	=&gt; d’un dialogue intergénérationnel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b="1" dirty="0"/>
              <a:t>	=&gt; de rejoindre nos sœurs et frères en humanité</a:t>
            </a:r>
          </a:p>
          <a:p>
            <a:pPr marL="0" indent="0">
              <a:lnSpc>
                <a:spcPct val="100000"/>
              </a:lnSpc>
              <a:buNone/>
            </a:pPr>
            <a:endParaRPr lang="fr-FR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3300" dirty="0"/>
              <a:t>		</a:t>
            </a:r>
            <a:r>
              <a:rPr lang="fr-FR" sz="2400" dirty="0"/>
              <a:t>-Accepter de se laisser déplacer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/>
              <a:t>		-Découvrir d’autres modes d’actions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/>
              <a:t>		-Oser s’engager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personne, dessin humoristique, plein air, roue&#10;&#10;Description générée automatiquement">
            <a:extLst>
              <a:ext uri="{FF2B5EF4-FFF2-40B4-BE49-F238E27FC236}">
                <a16:creationId xmlns:a16="http://schemas.microsoft.com/office/drawing/2014/main" id="{893C11A5-5158-88AB-CE99-5AB12E4A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60" y="3057161"/>
            <a:ext cx="3011156" cy="20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7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DD552-F333-4905-BEE9-7F7D4672F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63" r="25569"/>
          <a:stretch/>
        </p:blipFill>
        <p:spPr>
          <a:xfrm>
            <a:off x="-936958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F358EE2-7182-1A5F-D481-299E1379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115" y="231029"/>
            <a:ext cx="6694312" cy="6541912"/>
          </a:xfrm>
        </p:spPr>
        <p:txBody>
          <a:bodyPr>
            <a:normAutofit fontScale="92500" lnSpcReduction="20000"/>
          </a:bodyPr>
          <a:lstStyle/>
          <a:p>
            <a:pPr rtl="0"/>
            <a:r>
              <a:rPr lang="fr-FR" sz="3200" b="1" dirty="0"/>
              <a:t>Que faire ? Comment réagir ?</a:t>
            </a:r>
          </a:p>
          <a:p>
            <a:pPr rtl="0"/>
            <a:endParaRPr lang="fr-FR" sz="800" b="1" dirty="0"/>
          </a:p>
          <a:p>
            <a:pPr marL="0" indent="0" rtl="0">
              <a:buNone/>
            </a:pPr>
            <a:r>
              <a:rPr lang="fr-F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Quelle place ? Quel rôle des citoyens, des chrétiens ?</a:t>
            </a:r>
          </a:p>
          <a:p>
            <a:pPr marL="0" indent="0" rtl="0">
              <a:buNone/>
            </a:pPr>
            <a:r>
              <a:rPr lang="fr-F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Comment s’ajuster aux nouvelles conditions de vie tout en préservant le socle commun d’humanité ? </a:t>
            </a:r>
          </a:p>
          <a:p>
            <a:pPr marL="0" indent="0" rtl="0">
              <a:buNone/>
            </a:pPr>
            <a:endParaRPr lang="fr-FR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fr-FR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Regarder :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Il en grand temps d’interroger nos modes de vies en profondeur à l’aune des exigences climatiques</a:t>
            </a:r>
          </a:p>
          <a:p>
            <a:pPr marL="0" indent="0" rtl="0">
              <a:buNone/>
            </a:pPr>
            <a:endParaRPr lang="fr-FR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fr-FR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Discerner :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pistes nous sont proposées :</a:t>
            </a:r>
          </a:p>
          <a:p>
            <a:pPr lvl="2">
              <a:buFontTx/>
              <a:buChar char="-"/>
            </a:pPr>
            <a:r>
              <a:rPr lang="fr-F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conversion personnelle </a:t>
            </a:r>
            <a:endParaRPr lang="fr-FR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buFontTx/>
              <a:buChar char="-"/>
            </a:pPr>
            <a:r>
              <a:rPr lang="fr-F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conversion avec nos frères et sœurs en humanité</a:t>
            </a:r>
          </a:p>
          <a:p>
            <a:pPr marL="0" indent="0" rtl="0">
              <a:buNone/>
            </a:pPr>
            <a:r>
              <a:rPr lang="fr-FR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lien avec la Parole de Dieu</a:t>
            </a:r>
            <a:endParaRPr lang="fr-F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fr-FR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fr-FR" sz="2400" dirty="0">
                <a:latin typeface="Aptos" panose="020B0004020202020204" pitchFamily="34" charset="0"/>
                <a:cs typeface="Times New Roman" panose="02020603050405020304" pitchFamily="18" charset="0"/>
              </a:rPr>
              <a:t>Transformer :</a:t>
            </a:r>
          </a:p>
          <a:p>
            <a:pPr marL="0" indent="0" rtl="0">
              <a:buNone/>
            </a:pPr>
            <a:r>
              <a:rPr lang="fr-FR" sz="2400" dirty="0">
                <a:latin typeface="Aptos" panose="020B0004020202020204" pitchFamily="34" charset="0"/>
                <a:cs typeface="Times New Roman" panose="02020603050405020304" pitchFamily="18" charset="0"/>
              </a:rPr>
              <a:t>	=&gt; S’engager et passer à l’action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1736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7D399-3D34-0155-7F5C-0380CE3EC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A11304-3798-082D-4249-3CF12E5204CD}"/>
              </a:ext>
            </a:extLst>
          </p:cNvPr>
          <p:cNvSpPr/>
          <p:nvPr/>
        </p:nvSpPr>
        <p:spPr>
          <a:xfrm>
            <a:off x="0" y="-50379"/>
            <a:ext cx="12192000" cy="1612233"/>
          </a:xfrm>
          <a:prstGeom prst="rect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427AC5-765E-46A4-2833-4B61FCC5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60970"/>
            <a:ext cx="10689236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Regarder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114A7D74-001C-5990-EFF2-46DE006C682E}"/>
              </a:ext>
            </a:extLst>
          </p:cNvPr>
          <p:cNvSpPr txBox="1">
            <a:spLocks/>
          </p:cNvSpPr>
          <p:nvPr/>
        </p:nvSpPr>
        <p:spPr>
          <a:xfrm>
            <a:off x="838199" y="1867445"/>
            <a:ext cx="11060575" cy="466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3000" b="1" dirty="0"/>
              <a:t>Prendre du temps pour s’informer :</a:t>
            </a:r>
          </a:p>
          <a:p>
            <a:pPr marL="0" indent="0">
              <a:lnSpc>
                <a:spcPct val="80000"/>
              </a:lnSpc>
              <a:buNone/>
            </a:pPr>
            <a:endParaRPr lang="fr-FR" sz="2600" b="1" dirty="0"/>
          </a:p>
          <a:p>
            <a:pPr marL="0" indent="0">
              <a:lnSpc>
                <a:spcPct val="80000"/>
              </a:lnSpc>
              <a:buNone/>
            </a:pPr>
            <a:endParaRPr lang="fr-FR" sz="20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</a:t>
            </a:r>
            <a:r>
              <a:rPr lang="fr-FR" sz="2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fr-FR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 la réalité des menaces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- sur les conséquences en cours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- sur des sites officiels</a:t>
            </a:r>
            <a:endParaRPr lang="fr-FR" sz="22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Symbol" panose="05050102010706020507" pitchFamily="18" charset="2"/>
              <a:buChar char="Þ"/>
            </a:pPr>
            <a:r>
              <a:rPr lang="fr-FR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Sans détourner le regard et nous distraire pour oublier…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Þ"/>
            </a:pPr>
            <a:r>
              <a:rPr lang="fr-FR" sz="2200" dirty="0">
                <a:latin typeface="Aptos" panose="020B0004020202020204" pitchFamily="34" charset="0"/>
                <a:cs typeface="Times New Roman" panose="02020603050405020304" pitchFamily="18" charset="0"/>
              </a:rPr>
              <a:t>Questionner autour de nous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Symbol" panose="05050102010706020507" pitchFamily="18" charset="2"/>
              <a:buChar char="Þ"/>
            </a:pP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endParaRPr lang="fr-FR" sz="26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ED7EDE-8C52-01E0-1094-938D597FA46E}"/>
              </a:ext>
            </a:extLst>
          </p:cNvPr>
          <p:cNvSpPr/>
          <p:nvPr/>
        </p:nvSpPr>
        <p:spPr>
          <a:xfrm>
            <a:off x="1300751" y="4346781"/>
            <a:ext cx="2746493" cy="15029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7D2D3-9C8C-360E-024A-903534AEBCD7}"/>
              </a:ext>
            </a:extLst>
          </p:cNvPr>
          <p:cNvSpPr/>
          <p:nvPr/>
        </p:nvSpPr>
        <p:spPr>
          <a:xfrm>
            <a:off x="4527881" y="4346781"/>
            <a:ext cx="2746493" cy="15029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47AABD-6C2A-62FA-DBE2-A5DCAC6007D5}"/>
              </a:ext>
            </a:extLst>
          </p:cNvPr>
          <p:cNvSpPr/>
          <p:nvPr/>
        </p:nvSpPr>
        <p:spPr>
          <a:xfrm>
            <a:off x="7755011" y="4346781"/>
            <a:ext cx="2746493" cy="15029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Rectangle 2" descr="Œil">
            <a:extLst>
              <a:ext uri="{FF2B5EF4-FFF2-40B4-BE49-F238E27FC236}">
                <a16:creationId xmlns:a16="http://schemas.microsoft.com/office/drawing/2014/main" id="{2154D153-9138-23E7-ECDA-0A27CDE2ACF9}"/>
              </a:ext>
            </a:extLst>
          </p:cNvPr>
          <p:cNvSpPr/>
          <p:nvPr/>
        </p:nvSpPr>
        <p:spPr>
          <a:xfrm>
            <a:off x="3605613" y="221217"/>
            <a:ext cx="883261" cy="83599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Image 4" descr="Une image contenant capture d’écran, Jeu PC, personne, intérieur&#10;&#10;Description générée automatiquement">
            <a:extLst>
              <a:ext uri="{FF2B5EF4-FFF2-40B4-BE49-F238E27FC236}">
                <a16:creationId xmlns:a16="http://schemas.microsoft.com/office/drawing/2014/main" id="{20451D6B-2582-EEE5-BB15-AF757808A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03" y="2659753"/>
            <a:ext cx="3374073" cy="22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2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19F3-6D9C-5DCA-7A75-F0411C54A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F099E5-1E96-5805-D36D-232DD97183FD}"/>
              </a:ext>
            </a:extLst>
          </p:cNvPr>
          <p:cNvSpPr/>
          <p:nvPr/>
        </p:nvSpPr>
        <p:spPr>
          <a:xfrm>
            <a:off x="0" y="-50379"/>
            <a:ext cx="12192000" cy="1612233"/>
          </a:xfrm>
          <a:prstGeom prst="rect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FD0ED7B-0B43-544D-5748-99C7E0904BC0}"/>
              </a:ext>
            </a:extLst>
          </p:cNvPr>
          <p:cNvGrpSpPr/>
          <p:nvPr/>
        </p:nvGrpSpPr>
        <p:grpSpPr>
          <a:xfrm>
            <a:off x="213955" y="1784651"/>
            <a:ext cx="11615892" cy="2971849"/>
            <a:chOff x="203301" y="1918291"/>
            <a:chExt cx="11615892" cy="2971849"/>
          </a:xfrm>
        </p:grpSpPr>
        <p:sp>
          <p:nvSpPr>
            <p:cNvPr id="4" name="Rectangle 3" descr="Recycle Sign">
              <a:extLst>
                <a:ext uri="{FF2B5EF4-FFF2-40B4-BE49-F238E27FC236}">
                  <a16:creationId xmlns:a16="http://schemas.microsoft.com/office/drawing/2014/main" id="{30F86632-B8DF-3BBD-0D2E-20A01978B02F}"/>
                </a:ext>
              </a:extLst>
            </p:cNvPr>
            <p:cNvSpPr/>
            <p:nvPr/>
          </p:nvSpPr>
          <p:spPr>
            <a:xfrm>
              <a:off x="1695430" y="1918291"/>
              <a:ext cx="1451800" cy="145180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081F63F-37F8-F066-8FB3-C740D68DBB0C}"/>
                </a:ext>
              </a:extLst>
            </p:cNvPr>
            <p:cNvSpPr/>
            <p:nvPr/>
          </p:nvSpPr>
          <p:spPr>
            <a:xfrm>
              <a:off x="203301" y="3552982"/>
              <a:ext cx="4678024" cy="1327500"/>
            </a:xfrm>
            <a:custGeom>
              <a:avLst/>
              <a:gdLst>
                <a:gd name="connsiteX0" fmla="*/ 0 w 3226223"/>
                <a:gd name="connsiteY0" fmla="*/ 0 h 1327500"/>
                <a:gd name="connsiteX1" fmla="*/ 3226223 w 3226223"/>
                <a:gd name="connsiteY1" fmla="*/ 0 h 1327500"/>
                <a:gd name="connsiteX2" fmla="*/ 3226223 w 3226223"/>
                <a:gd name="connsiteY2" fmla="*/ 1327500 h 1327500"/>
                <a:gd name="connsiteX3" fmla="*/ 0 w 3226223"/>
                <a:gd name="connsiteY3" fmla="*/ 1327500 h 1327500"/>
                <a:gd name="connsiteX4" fmla="*/ 0 w 3226223"/>
                <a:gd name="connsiteY4" fmla="*/ 0 h 132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223" h="1327500">
                  <a:moveTo>
                    <a:pt x="0" y="0"/>
                  </a:moveTo>
                  <a:lnTo>
                    <a:pt x="3226223" y="0"/>
                  </a:lnTo>
                  <a:lnTo>
                    <a:pt x="3226223" y="1327500"/>
                  </a:lnTo>
                  <a:lnTo>
                    <a:pt x="0" y="132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dirty="0"/>
                <a:t>-nos besoins énergétiques</a:t>
              </a:r>
              <a:endParaRPr lang="fr-FR" sz="2200" kern="1200" dirty="0"/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-</a:t>
              </a:r>
              <a:r>
                <a:rPr lang="fr-FR" sz="2200" dirty="0"/>
                <a:t>nos</a:t>
              </a:r>
              <a:r>
                <a:rPr lang="fr-FR" sz="2200" kern="1200" dirty="0"/>
                <a:t> consommations </a:t>
              </a: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-</a:t>
              </a:r>
              <a:r>
                <a:rPr lang="fr-FR" sz="2200" dirty="0"/>
                <a:t>nos</a:t>
              </a:r>
              <a:r>
                <a:rPr lang="fr-FR" sz="2200" kern="1200" dirty="0"/>
                <a:t> déchets</a:t>
              </a: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/>
                <a:t>-nos </a:t>
              </a:r>
              <a:r>
                <a:rPr lang="fr-FR" sz="2200" kern="1200" dirty="0"/>
                <a:t>déplacements</a:t>
              </a: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/>
                <a:t>-orientation de notre épargne</a:t>
              </a:r>
              <a:endParaRPr lang="fr-FR" sz="2200" dirty="0"/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/>
                <a:t>-utilisation des </a:t>
              </a:r>
              <a:r>
                <a:rPr lang="fr-FR" sz="2200" dirty="0"/>
                <a:t>outils numériques</a:t>
              </a:r>
              <a:endParaRPr lang="fr-FR" sz="2200" kern="1200" dirty="0"/>
            </a:p>
          </p:txBody>
        </p:sp>
        <p:sp>
          <p:nvSpPr>
            <p:cNvPr id="8" name="Rectangle 7" descr="Courir">
              <a:extLst>
                <a:ext uri="{FF2B5EF4-FFF2-40B4-BE49-F238E27FC236}">
                  <a16:creationId xmlns:a16="http://schemas.microsoft.com/office/drawing/2014/main" id="{0C4BFA5D-98D2-DAB4-73E4-6055A929BD1A}"/>
                </a:ext>
              </a:extLst>
            </p:cNvPr>
            <p:cNvSpPr/>
            <p:nvPr/>
          </p:nvSpPr>
          <p:spPr>
            <a:xfrm>
              <a:off x="5491915" y="1918291"/>
              <a:ext cx="1451800" cy="145180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3221807"/>
                <a:satOff val="-9246"/>
                <a:lumOff val="-1480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B14BC22-2FE7-3769-A2FF-AA38B7CA4EFE}"/>
                </a:ext>
              </a:extLst>
            </p:cNvPr>
            <p:cNvSpPr/>
            <p:nvPr/>
          </p:nvSpPr>
          <p:spPr>
            <a:xfrm>
              <a:off x="4881325" y="3490219"/>
              <a:ext cx="3226223" cy="1327500"/>
            </a:xfrm>
            <a:custGeom>
              <a:avLst/>
              <a:gdLst>
                <a:gd name="connsiteX0" fmla="*/ 0 w 3226223"/>
                <a:gd name="connsiteY0" fmla="*/ 0 h 1327500"/>
                <a:gd name="connsiteX1" fmla="*/ 3226223 w 3226223"/>
                <a:gd name="connsiteY1" fmla="*/ 0 h 1327500"/>
                <a:gd name="connsiteX2" fmla="*/ 3226223 w 3226223"/>
                <a:gd name="connsiteY2" fmla="*/ 1327500 h 1327500"/>
                <a:gd name="connsiteX3" fmla="*/ 0 w 3226223"/>
                <a:gd name="connsiteY3" fmla="*/ 1327500 h 1327500"/>
                <a:gd name="connsiteX4" fmla="*/ 0 w 3226223"/>
                <a:gd name="connsiteY4" fmla="*/ 0 h 132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223" h="1327500">
                  <a:moveTo>
                    <a:pt x="0" y="0"/>
                  </a:moveTo>
                  <a:lnTo>
                    <a:pt x="3226223" y="0"/>
                  </a:lnTo>
                  <a:lnTo>
                    <a:pt x="3226223" y="1327500"/>
                  </a:lnTo>
                  <a:lnTo>
                    <a:pt x="0" y="132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- course à la consommation </a:t>
              </a: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dirty="0"/>
                <a:t>-accélération croissante du rythme de notre vie</a:t>
              </a:r>
              <a:r>
                <a:rPr lang="fr-FR" sz="2200" kern="1200" dirty="0"/>
                <a:t> </a:t>
              </a: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-immédiateté </a:t>
              </a: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dirty="0"/>
                <a:t>-</a:t>
              </a:r>
              <a:r>
                <a:rPr lang="fr-FR" sz="2200" kern="1200" dirty="0"/>
                <a:t>achats addictifs</a:t>
              </a: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dirty="0"/>
                <a:t>-prix cassés</a:t>
              </a:r>
              <a:endParaRPr lang="fr-FR" sz="22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C14CC5C-6A79-134A-419F-5D78836D7FC4}"/>
                </a:ext>
              </a:extLst>
            </p:cNvPr>
            <p:cNvSpPr/>
            <p:nvPr/>
          </p:nvSpPr>
          <p:spPr>
            <a:xfrm>
              <a:off x="8174509" y="3562640"/>
              <a:ext cx="3644684" cy="1327500"/>
            </a:xfrm>
            <a:custGeom>
              <a:avLst/>
              <a:gdLst>
                <a:gd name="connsiteX0" fmla="*/ 0 w 3226223"/>
                <a:gd name="connsiteY0" fmla="*/ 0 h 1327500"/>
                <a:gd name="connsiteX1" fmla="*/ 3226223 w 3226223"/>
                <a:gd name="connsiteY1" fmla="*/ 0 h 1327500"/>
                <a:gd name="connsiteX2" fmla="*/ 3226223 w 3226223"/>
                <a:gd name="connsiteY2" fmla="*/ 1327500 h 1327500"/>
                <a:gd name="connsiteX3" fmla="*/ 0 w 3226223"/>
                <a:gd name="connsiteY3" fmla="*/ 1327500 h 1327500"/>
                <a:gd name="connsiteX4" fmla="*/ 0 w 3226223"/>
                <a:gd name="connsiteY4" fmla="*/ 0 h 132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223" h="1327500">
                  <a:moveTo>
                    <a:pt x="0" y="0"/>
                  </a:moveTo>
                  <a:lnTo>
                    <a:pt x="3226223" y="0"/>
                  </a:lnTo>
                  <a:lnTo>
                    <a:pt x="3226223" y="1327500"/>
                  </a:lnTo>
                  <a:lnTo>
                    <a:pt x="0" y="132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/>
                <a:t>En mesurant leurs conséquences :</a:t>
              </a:r>
            </a:p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/>
                <a:t>-sur le</a:t>
              </a:r>
              <a:r>
                <a:rPr lang="fr-FR" sz="2200" kern="1200" dirty="0"/>
                <a:t>s conditions de travail dans les pays producteurs </a:t>
              </a:r>
            </a:p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endParaRPr lang="fr-FR" sz="500" dirty="0"/>
            </a:p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/>
                <a:t>- </a:t>
              </a:r>
              <a:r>
                <a:rPr lang="fr-FR" sz="2200" dirty="0"/>
                <a:t>l</a:t>
              </a:r>
              <a:r>
                <a:rPr lang="fr-FR" sz="2200" kern="1200" dirty="0"/>
                <a:t>es différences de réglementations de protection de l’environnement</a:t>
              </a:r>
              <a:endParaRPr lang="en-US" sz="2200" kern="1200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179E7C0-05BB-2010-8ECB-5B4169F2F18A}"/>
              </a:ext>
            </a:extLst>
          </p:cNvPr>
          <p:cNvSpPr txBox="1"/>
          <p:nvPr/>
        </p:nvSpPr>
        <p:spPr>
          <a:xfrm>
            <a:off x="1185047" y="669839"/>
            <a:ext cx="72260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La conversion personnelle et collective : </a:t>
            </a:r>
          </a:p>
          <a:p>
            <a:r>
              <a:rPr lang="fr-FR" sz="2600" b="1" dirty="0">
                <a:solidFill>
                  <a:schemeClr val="bg1"/>
                </a:solidFill>
              </a:rPr>
              <a:t>Interroger nos modes de vie au quotidien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1FE68AA-5EBD-09B0-FB3F-4058BC06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82" y="-210214"/>
            <a:ext cx="10689236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Discerner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68FC65-4F08-C167-C6DD-76045F28A847}"/>
              </a:ext>
            </a:extLst>
          </p:cNvPr>
          <p:cNvSpPr txBox="1"/>
          <p:nvPr/>
        </p:nvSpPr>
        <p:spPr>
          <a:xfrm>
            <a:off x="213954" y="6457890"/>
            <a:ext cx="11526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/>
              <a:t>=&gt; Et qu’en est-il dans nos milieux de vie professionnelle ? Vie associative ? Vie ecclésiale ?</a:t>
            </a:r>
          </a:p>
        </p:txBody>
      </p:sp>
      <p:pic>
        <p:nvPicPr>
          <p:cNvPr id="18" name="Image 17" descr="Une image contenant cercle, carte, Terre&#10;&#10;Le contenu généré par l’IA peut être incorrect.">
            <a:extLst>
              <a:ext uri="{FF2B5EF4-FFF2-40B4-BE49-F238E27FC236}">
                <a16:creationId xmlns:a16="http://schemas.microsoft.com/office/drawing/2014/main" id="{CE85B27D-94AC-AD00-BEA9-D5F84B8DBA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32" y="1561317"/>
            <a:ext cx="1867146" cy="18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116EB-9E69-6A69-3C48-39C3DDCB2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:a16="http://schemas.microsoft.com/office/drawing/2014/main" id="{A2229548-4259-580C-83C1-8C70A030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78" r="23145"/>
          <a:stretch/>
        </p:blipFill>
        <p:spPr>
          <a:xfrm>
            <a:off x="7176437" y="508000"/>
            <a:ext cx="5015563" cy="65757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059DC-841E-3405-8A5B-A47F1E94D962}"/>
              </a:ext>
            </a:extLst>
          </p:cNvPr>
          <p:cNvSpPr/>
          <p:nvPr/>
        </p:nvSpPr>
        <p:spPr>
          <a:xfrm>
            <a:off x="0" y="-50379"/>
            <a:ext cx="12192000" cy="1612233"/>
          </a:xfrm>
          <a:prstGeom prst="rect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 descr="Groupe">
            <a:extLst>
              <a:ext uri="{FF2B5EF4-FFF2-40B4-BE49-F238E27FC236}">
                <a16:creationId xmlns:a16="http://schemas.microsoft.com/office/drawing/2014/main" id="{132375CD-C8CC-EA57-60E9-D4BD6429177E}"/>
              </a:ext>
            </a:extLst>
          </p:cNvPr>
          <p:cNvSpPr/>
          <p:nvPr/>
        </p:nvSpPr>
        <p:spPr>
          <a:xfrm>
            <a:off x="2862319" y="5183449"/>
            <a:ext cx="1451800" cy="14518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6443614"/>
              <a:satOff val="-18493"/>
              <a:lumOff val="-296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DE913D-671F-CE75-5E78-9D49EE2D8572}"/>
              </a:ext>
            </a:extLst>
          </p:cNvPr>
          <p:cNvSpPr txBox="1"/>
          <p:nvPr/>
        </p:nvSpPr>
        <p:spPr>
          <a:xfrm>
            <a:off x="977263" y="594875"/>
            <a:ext cx="72260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La conversion personnelle : </a:t>
            </a:r>
          </a:p>
          <a:p>
            <a:r>
              <a:rPr lang="fr-FR" sz="2600" b="1" dirty="0">
                <a:solidFill>
                  <a:schemeClr val="bg1"/>
                </a:solidFill>
              </a:rPr>
              <a:t>Entrer dans une sobriété heureuse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FD5F6FB-B414-6102-9B27-7401188E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82" y="-210214"/>
            <a:ext cx="10689236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Transformer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7A6FE3C-F667-5C75-A15F-37B02E9A6326}"/>
              </a:ext>
            </a:extLst>
          </p:cNvPr>
          <p:cNvSpPr txBox="1">
            <a:spLocks/>
          </p:cNvSpPr>
          <p:nvPr/>
        </p:nvSpPr>
        <p:spPr>
          <a:xfrm>
            <a:off x="1280406" y="2464523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Sphère</a:t>
            </a:r>
            <a:r>
              <a:rPr lang="en-US" sz="2200" dirty="0"/>
              <a:t> </a:t>
            </a:r>
            <a:r>
              <a:rPr lang="en-US" sz="2200" dirty="0" err="1"/>
              <a:t>familiale</a:t>
            </a:r>
            <a:r>
              <a:rPr lang="en-US" sz="2200" dirty="0"/>
              <a:t> et </a:t>
            </a:r>
            <a:r>
              <a:rPr lang="en-US" sz="2200" dirty="0" err="1"/>
              <a:t>éducative</a:t>
            </a:r>
            <a:endParaRPr lang="en-US" sz="2200" dirty="0">
              <a:effectLst/>
            </a:endParaRPr>
          </a:p>
          <a:p>
            <a:r>
              <a:rPr lang="en-US" sz="2200" dirty="0"/>
              <a:t>Dans </a:t>
            </a:r>
            <a:r>
              <a:rPr lang="en-US" sz="2200" dirty="0" err="1"/>
              <a:t>notre</a:t>
            </a:r>
            <a:r>
              <a:rPr lang="en-US" sz="2200" dirty="0"/>
              <a:t> mode de vie au </a:t>
            </a:r>
            <a:r>
              <a:rPr lang="en-US" sz="2200" dirty="0" err="1"/>
              <a:t>quotidien</a:t>
            </a:r>
            <a:endParaRPr lang="en-US" sz="2200" dirty="0"/>
          </a:p>
          <a:p>
            <a:r>
              <a:rPr lang="en-US" sz="2200" dirty="0"/>
              <a:t>En </a:t>
            </a:r>
            <a:r>
              <a:rPr lang="en-US" sz="2200" dirty="0" err="1"/>
              <a:t>entreprise</a:t>
            </a:r>
            <a:endParaRPr lang="en-US" sz="2200" dirty="0"/>
          </a:p>
          <a:p>
            <a:r>
              <a:rPr lang="en-US" sz="2200" dirty="0">
                <a:effectLst/>
              </a:rPr>
              <a:t>Dans </a:t>
            </a:r>
            <a:r>
              <a:rPr lang="en-US" sz="2200" dirty="0" err="1">
                <a:effectLst/>
              </a:rPr>
              <a:t>nos</a:t>
            </a:r>
            <a:r>
              <a:rPr lang="en-US" sz="2200" dirty="0">
                <a:effectLst/>
              </a:rPr>
              <a:t> engagements civils, </a:t>
            </a:r>
            <a:r>
              <a:rPr lang="en-US" sz="2200" dirty="0" err="1">
                <a:effectLst/>
              </a:rPr>
              <a:t>sociaux</a:t>
            </a:r>
            <a:r>
              <a:rPr lang="en-US" sz="2200" dirty="0">
                <a:effectLst/>
              </a:rPr>
              <a:t>, engagements politiques et </a:t>
            </a:r>
            <a:r>
              <a:rPr lang="en-US" sz="2200" dirty="0" err="1">
                <a:effectLst/>
              </a:rPr>
              <a:t>syndicaux</a:t>
            </a:r>
            <a:endParaRPr lang="en-US" sz="2200" dirty="0">
              <a:effectLst/>
            </a:endParaRPr>
          </a:p>
          <a:p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Et l'Église, dans tout </a:t>
            </a:r>
            <a:r>
              <a:rPr lang="en-US" sz="2200" dirty="0" err="1">
                <a:effectLst/>
              </a:rPr>
              <a:t>ça</a:t>
            </a:r>
            <a:r>
              <a:rPr lang="en-US" sz="2200" dirty="0">
                <a:effectLst/>
              </a:rPr>
              <a:t> ? (Église verte)</a:t>
            </a:r>
          </a:p>
          <a:p>
            <a:pPr marL="0" indent="0">
              <a:buNone/>
            </a:pPr>
            <a:endParaRPr lang="en-US" sz="2200" b="1" dirty="0"/>
          </a:p>
          <a:p>
            <a:endParaRPr lang="en-US" sz="22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12CAEE-A7A7-F1DE-AD69-0041A77B0F7B}"/>
              </a:ext>
            </a:extLst>
          </p:cNvPr>
          <p:cNvSpPr txBox="1"/>
          <p:nvPr/>
        </p:nvSpPr>
        <p:spPr>
          <a:xfrm>
            <a:off x="902825" y="1797745"/>
            <a:ext cx="600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Où pouvons-nous avoir un impact et comment ?</a:t>
            </a:r>
          </a:p>
        </p:txBody>
      </p:sp>
    </p:spTree>
    <p:extLst>
      <p:ext uri="{BB962C8B-B14F-4D97-AF65-F5344CB8AC3E}">
        <p14:creationId xmlns:p14="http://schemas.microsoft.com/office/powerpoint/2010/main" val="326417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8221DB-1874-C636-AAE0-A79E3AF12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uits et légumes assortis">
            <a:extLst>
              <a:ext uri="{FF2B5EF4-FFF2-40B4-BE49-F238E27FC236}">
                <a16:creationId xmlns:a16="http://schemas.microsoft.com/office/drawing/2014/main" id="{4A7B8E4A-A0C7-7C3E-CF67-10B69A86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12" r="17529" b="-2"/>
          <a:stretch/>
        </p:blipFill>
        <p:spPr>
          <a:xfrm>
            <a:off x="1177507" y="1375746"/>
            <a:ext cx="3044537" cy="38593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AB9D618-5891-0D12-71F5-B3C0A0538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090" y="400580"/>
            <a:ext cx="6378222" cy="6056840"/>
          </a:xfrm>
        </p:spPr>
        <p:txBody>
          <a:bodyPr anchor="t">
            <a:normAutofit/>
          </a:bodyPr>
          <a:lstStyle/>
          <a:p>
            <a:pPr rtl="0"/>
            <a:r>
              <a:rPr lang="fr-FR" sz="3000" b="1" dirty="0">
                <a:solidFill>
                  <a:schemeClr val="tx1">
                    <a:alpha val="80000"/>
                  </a:schemeClr>
                </a:solidFill>
              </a:rPr>
              <a:t>Portée missionnaire :</a:t>
            </a:r>
          </a:p>
          <a:p>
            <a:pPr marL="0" indent="0" rtl="0">
              <a:buNone/>
            </a:pPr>
            <a:r>
              <a:rPr lang="fr-FR" sz="3000" b="1" dirty="0">
                <a:solidFill>
                  <a:schemeClr val="tx1">
                    <a:alpha val="80000"/>
                  </a:schemeClr>
                </a:solidFill>
              </a:rPr>
              <a:t>Partager/Témoigner de l’engagement écologique permet : </a:t>
            </a:r>
          </a:p>
          <a:p>
            <a:pPr rtl="0"/>
            <a:endParaRPr lang="fr-FR" sz="13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rtl="0">
              <a:buNone/>
            </a:pPr>
            <a:endParaRPr lang="fr-FR" sz="13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rtl="0">
              <a:buNone/>
            </a:pPr>
            <a:endParaRPr lang="fr-FR" sz="13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r-FR" sz="2200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D</a:t>
            </a:r>
            <a:r>
              <a:rPr lang="fr-FR" sz="2200" kern="100" dirty="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’œuvrer </a:t>
            </a:r>
            <a:r>
              <a:rPr lang="fr-FR" sz="2200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une </a:t>
            </a:r>
            <a:r>
              <a:rPr lang="fr-FR" sz="2200" b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amélioration écologique</a:t>
            </a:r>
            <a:endParaRPr lang="fr-FR" sz="2200" kern="100" dirty="0">
              <a:solidFill>
                <a:schemeClr val="tx1">
                  <a:alpha val="8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r-FR" sz="2200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De favoriser </a:t>
            </a:r>
            <a:r>
              <a:rPr lang="fr-FR" sz="2200" b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éveil ou réveil à la foi</a:t>
            </a:r>
            <a:r>
              <a:rPr lang="fr-FR" sz="2200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r-FR" sz="2200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De préserver le</a:t>
            </a:r>
            <a:r>
              <a:rPr lang="fr-FR" sz="2200" b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Bien </a:t>
            </a:r>
            <a:r>
              <a:rPr lang="fr-FR" sz="2200" b="1" kern="100" dirty="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fr-FR" sz="2200" b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ommun</a:t>
            </a:r>
          </a:p>
          <a:p>
            <a:pPr marL="0" indent="0">
              <a:spcAft>
                <a:spcPts val="800"/>
              </a:spcAft>
              <a:buNone/>
            </a:pPr>
            <a:endParaRPr lang="fr-FR" sz="2200" b="1" kern="100" dirty="0">
              <a:solidFill>
                <a:schemeClr val="tx1">
                  <a:alpha val="8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sz="2200" kern="100" dirty="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d’être </a:t>
            </a:r>
            <a:r>
              <a:rPr lang="fr-FR" sz="2200" b="1" kern="100" dirty="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vecteur </a:t>
            </a:r>
            <a:r>
              <a:rPr lang="fr-FR" sz="2200" b="1" kern="10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Paix</a:t>
            </a:r>
            <a:endParaRPr lang="fr-FR" sz="2200" kern="100" dirty="0">
              <a:solidFill>
                <a:schemeClr val="tx1">
                  <a:alpha val="8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13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2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41D31-0638-06BF-344F-3F911F173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B821EAA-14A7-9CE2-0F77-680FA3EFB188}"/>
              </a:ext>
            </a:extLst>
          </p:cNvPr>
          <p:cNvGrpSpPr/>
          <p:nvPr/>
        </p:nvGrpSpPr>
        <p:grpSpPr>
          <a:xfrm>
            <a:off x="1210658" y="1895043"/>
            <a:ext cx="9780507" cy="2796333"/>
            <a:chOff x="1210658" y="1895043"/>
            <a:chExt cx="9780507" cy="2796333"/>
          </a:xfrm>
        </p:grpSpPr>
        <p:sp>
          <p:nvSpPr>
            <p:cNvPr id="3" name="Rectangle 2" descr="Head with Gears">
              <a:extLst>
                <a:ext uri="{FF2B5EF4-FFF2-40B4-BE49-F238E27FC236}">
                  <a16:creationId xmlns:a16="http://schemas.microsoft.com/office/drawing/2014/main" id="{4C242B25-07F3-DE2E-91AC-44D70EFD0DBF}"/>
                </a:ext>
              </a:extLst>
            </p:cNvPr>
            <p:cNvSpPr/>
            <p:nvPr/>
          </p:nvSpPr>
          <p:spPr>
            <a:xfrm>
              <a:off x="2634001" y="2109532"/>
              <a:ext cx="1580755" cy="149942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5D5B247-8F68-3ED7-E3C5-0BB43B7EF34A}"/>
                </a:ext>
              </a:extLst>
            </p:cNvPr>
            <p:cNvSpPr/>
            <p:nvPr/>
          </p:nvSpPr>
          <p:spPr>
            <a:xfrm>
              <a:off x="1210658" y="3969063"/>
              <a:ext cx="4500835" cy="720000"/>
            </a:xfrm>
            <a:custGeom>
              <a:avLst/>
              <a:gdLst>
                <a:gd name="connsiteX0" fmla="*/ 0 w 4320000"/>
                <a:gd name="connsiteY0" fmla="*/ 0 h 720000"/>
                <a:gd name="connsiteX1" fmla="*/ 4320000 w 4320000"/>
                <a:gd name="connsiteY1" fmla="*/ 0 h 720000"/>
                <a:gd name="connsiteX2" fmla="*/ 4320000 w 4320000"/>
                <a:gd name="connsiteY2" fmla="*/ 720000 h 720000"/>
                <a:gd name="connsiteX3" fmla="*/ 0 w 4320000"/>
                <a:gd name="connsiteY3" fmla="*/ 720000 h 720000"/>
                <a:gd name="connsiteX4" fmla="*/ 0 w 43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720000">
                  <a:moveTo>
                    <a:pt x="0" y="0"/>
                  </a:moveTo>
                  <a:lnTo>
                    <a:pt x="4320000" y="0"/>
                  </a:lnTo>
                  <a:lnTo>
                    <a:pt x="43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/>
                <a:t>-une forme de sens de la vie plus humain, où la solidarité et la fraternité peuvent s’épanouir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dirty="0"/>
                <a:t>-l</a:t>
              </a:r>
              <a:r>
                <a:rPr lang="fr-FR" sz="2000" kern="1200" dirty="0"/>
                <a:t>e partage des ressources</a:t>
              </a:r>
              <a:endParaRPr lang="fr-FR" sz="20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/>
                <a:t>-la prise de conscience que la justice doit prévaloir en tout domaine</a:t>
              </a:r>
              <a:endParaRPr lang="fr-FR" sz="20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/>
                <a:t>Cela peut générer un nouvel état d’esprit</a:t>
              </a:r>
              <a:endParaRPr lang="en-US" sz="2000" kern="1200" dirty="0"/>
            </a:p>
          </p:txBody>
        </p:sp>
        <p:sp>
          <p:nvSpPr>
            <p:cNvPr id="6" name="Rectangle 5" descr="Musique">
              <a:extLst>
                <a:ext uri="{FF2B5EF4-FFF2-40B4-BE49-F238E27FC236}">
                  <a16:creationId xmlns:a16="http://schemas.microsoft.com/office/drawing/2014/main" id="{67A95305-0D8B-BC50-0B57-029DDC092DEC}"/>
                </a:ext>
              </a:extLst>
            </p:cNvPr>
            <p:cNvSpPr/>
            <p:nvPr/>
          </p:nvSpPr>
          <p:spPr>
            <a:xfrm>
              <a:off x="7977244" y="1895043"/>
              <a:ext cx="1580755" cy="171391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D0EA466-DE7E-9700-BA4C-B966D3AB3536}"/>
                </a:ext>
              </a:extLst>
            </p:cNvPr>
            <p:cNvSpPr/>
            <p:nvPr/>
          </p:nvSpPr>
          <p:spPr>
            <a:xfrm>
              <a:off x="6671165" y="3971376"/>
              <a:ext cx="4320000" cy="720000"/>
            </a:xfrm>
            <a:custGeom>
              <a:avLst/>
              <a:gdLst>
                <a:gd name="connsiteX0" fmla="*/ 0 w 4320000"/>
                <a:gd name="connsiteY0" fmla="*/ 0 h 720000"/>
                <a:gd name="connsiteX1" fmla="*/ 4320000 w 4320000"/>
                <a:gd name="connsiteY1" fmla="*/ 0 h 720000"/>
                <a:gd name="connsiteX2" fmla="*/ 4320000 w 4320000"/>
                <a:gd name="connsiteY2" fmla="*/ 720000 h 720000"/>
                <a:gd name="connsiteX3" fmla="*/ 0 w 4320000"/>
                <a:gd name="connsiteY3" fmla="*/ 720000 h 720000"/>
                <a:gd name="connsiteX4" fmla="*/ 0 w 43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720000">
                  <a:moveTo>
                    <a:pt x="0" y="0"/>
                  </a:moveTo>
                  <a:lnTo>
                    <a:pt x="4320000" y="0"/>
                  </a:lnTo>
                  <a:lnTo>
                    <a:pt x="43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/>
                <a:t>-un nouveau rapport au temps</a:t>
              </a:r>
              <a:endParaRPr lang="fr-FR" sz="20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/>
                <a:t>-pour </a:t>
              </a:r>
              <a:r>
                <a:rPr lang="fr-FR" sz="2000" dirty="0"/>
                <a:t>reprendre la maitrise de nos</a:t>
              </a:r>
              <a:r>
                <a:rPr lang="fr-FR" sz="2000" kern="1200" dirty="0"/>
                <a:t> rythmes de vie :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 être présent à ce que l’on vit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pour soi et </a:t>
              </a:r>
              <a:r>
                <a:rPr lang="fr-FR" sz="2000" dirty="0"/>
                <a:t>avec</a:t>
              </a:r>
              <a:r>
                <a:rPr lang="fr-FR" sz="2000" kern="1200" dirty="0"/>
                <a:t> les autres</a:t>
              </a:r>
              <a:endParaRPr lang="en-US" sz="2000" kern="1200" dirty="0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4820D018-F609-49BD-7977-EEDC757D5B6D}"/>
              </a:ext>
            </a:extLst>
          </p:cNvPr>
          <p:cNvSpPr txBox="1"/>
          <p:nvPr/>
        </p:nvSpPr>
        <p:spPr>
          <a:xfrm>
            <a:off x="857669" y="401657"/>
            <a:ext cx="1118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600"/>
                </a:solidFill>
              </a:rPr>
              <a:t>Espérance : vivre une sobriété communicative et partagée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D6D4BE-1FF7-93C0-C28B-6EA148752B23}"/>
              </a:ext>
            </a:extLst>
          </p:cNvPr>
          <p:cNvSpPr txBox="1"/>
          <p:nvPr/>
        </p:nvSpPr>
        <p:spPr>
          <a:xfrm>
            <a:off x="1165814" y="1058123"/>
            <a:ext cx="4341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Au service de l’homme pour vivre :</a:t>
            </a:r>
          </a:p>
        </p:txBody>
      </p:sp>
    </p:spTree>
    <p:extLst>
      <p:ext uri="{BB962C8B-B14F-4D97-AF65-F5344CB8AC3E}">
        <p14:creationId xmlns:p14="http://schemas.microsoft.com/office/powerpoint/2010/main" val="27739033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Grand écran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ADLaM Display</vt:lpstr>
      <vt:lpstr>Aptos</vt:lpstr>
      <vt:lpstr>Aptos Display</vt:lpstr>
      <vt:lpstr>Arial</vt:lpstr>
      <vt:lpstr>Symbol</vt:lpstr>
      <vt:lpstr>Thème Office</vt:lpstr>
      <vt:lpstr>Présentation PowerPoint</vt:lpstr>
      <vt:lpstr>Pourquoi cette enquête ?</vt:lpstr>
      <vt:lpstr>Présentation PowerPoint</vt:lpstr>
      <vt:lpstr>Présentation PowerPoint</vt:lpstr>
      <vt:lpstr>Regarder</vt:lpstr>
      <vt:lpstr>Discerner</vt:lpstr>
      <vt:lpstr>Transformer</vt:lpstr>
      <vt:lpstr>Présentation PowerPoint</vt:lpstr>
      <vt:lpstr>Présentation PowerPoint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Florence Rennesson</dc:creator>
  <cp:lastModifiedBy>Florence Rennesson</cp:lastModifiedBy>
  <cp:revision>13</cp:revision>
  <dcterms:created xsi:type="dcterms:W3CDTF">2024-12-06T12:44:33Z</dcterms:created>
  <dcterms:modified xsi:type="dcterms:W3CDTF">2025-03-19T13:57:29Z</dcterms:modified>
</cp:coreProperties>
</file>