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68" r:id="rId2"/>
    <p:sldId id="272" r:id="rId3"/>
    <p:sldId id="256" r:id="rId4"/>
    <p:sldId id="257" r:id="rId5"/>
    <p:sldId id="273" r:id="rId6"/>
    <p:sldId id="258" r:id="rId7"/>
    <p:sldId id="259" r:id="rId8"/>
    <p:sldId id="260" r:id="rId9"/>
    <p:sldId id="261" r:id="rId10"/>
    <p:sldId id="264" r:id="rId11"/>
    <p:sldId id="263" r:id="rId12"/>
    <p:sldId id="262" r:id="rId13"/>
    <p:sldId id="265" r:id="rId14"/>
    <p:sldId id="266" r:id="rId15"/>
    <p:sldId id="267" r:id="rId16"/>
    <p:sldId id="279" r:id="rId17"/>
    <p:sldId id="271" r:id="rId18"/>
    <p:sldId id="275" r:id="rId19"/>
    <p:sldId id="276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FF0"/>
    <a:srgbClr val="EEEFF0"/>
    <a:srgbClr val="DFF0DA"/>
    <a:srgbClr val="FF4B66"/>
    <a:srgbClr val="C1B8FF"/>
    <a:srgbClr val="C6B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261"/>
    <p:restoredTop sz="91483"/>
  </p:normalViewPr>
  <p:slideViewPr>
    <p:cSldViewPr snapToGrid="0">
      <p:cViewPr varScale="1">
        <p:scale>
          <a:sx n="75" d="100"/>
          <a:sy n="75" d="100"/>
        </p:scale>
        <p:origin x="274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lorence Rennesson" userId="e698d934b22122bd" providerId="LiveId" clId="{8035E3D3-134A-4212-A053-440AD10539FF}"/>
    <pc:docChg chg="undo custSel addSld delSld modSld">
      <pc:chgData name="Florence Rennesson" userId="e698d934b22122bd" providerId="LiveId" clId="{8035E3D3-134A-4212-A053-440AD10539FF}" dt="2024-03-26T09:29:23.399" v="3" actId="478"/>
      <pc:docMkLst>
        <pc:docMk/>
      </pc:docMkLst>
      <pc:sldChg chg="addSp delSp add del mod">
        <pc:chgData name="Florence Rennesson" userId="e698d934b22122bd" providerId="LiveId" clId="{8035E3D3-134A-4212-A053-440AD10539FF}" dt="2024-03-26T09:29:23.399" v="3" actId="478"/>
        <pc:sldMkLst>
          <pc:docMk/>
          <pc:sldMk cId="1875071782" sldId="273"/>
        </pc:sldMkLst>
        <pc:spChg chg="add del">
          <ac:chgData name="Florence Rennesson" userId="e698d934b22122bd" providerId="LiveId" clId="{8035E3D3-134A-4212-A053-440AD10539FF}" dt="2024-03-26T09:29:23.399" v="3" actId="478"/>
          <ac:spMkLst>
            <pc:docMk/>
            <pc:sldMk cId="1875071782" sldId="273"/>
            <ac:spMk id="15" creationId="{3D0AD950-020A-B2AA-1C7E-9734043344A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8CF22E-428B-4841-90B9-462EA83DB08D}" type="datetimeFigureOut">
              <a:rPr lang="fr-FR" smtClean="0"/>
              <a:t>26/03/2024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8A71A5-1220-AE4E-BCF7-49A7311A9B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116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8A71A5-1220-AE4E-BCF7-49A7311A9B9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08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8A71A5-1220-AE4E-BCF7-49A7311A9B9C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4856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8A71A5-1220-AE4E-BCF7-49A7311A9B9C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8496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29500B-8AAF-2F10-9C6C-07717E048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47211F6-74A2-B9FB-0086-8F6BFE4376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45996E-B3FE-0472-8515-CE8D41E3C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0990E-D89A-1744-A9BC-2C84FEB2BED6}" type="datetime1">
              <a:rPr lang="fr-FR" smtClean="0"/>
              <a:t>26/03/2024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452CA7-C395-A505-ABFA-410CD9CF8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0FB7B8E-9804-F9D9-25BA-ED02FA77F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1B930-1910-194E-A5ED-9B52690F9D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5883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68A81E-F075-E9F2-22CE-6D4BD1059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4C65161-2EDF-5D3C-053C-F0FA477FD9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3FDD0E5-1EAF-7490-D791-0BA871AAA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82C73-63BD-6240-8208-37AC79AF1CEE}" type="datetime1">
              <a:rPr lang="fr-FR" smtClean="0"/>
              <a:t>26/03/2024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0D8457-BD37-922C-6D92-552C7654C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573FFD-7723-45C8-4171-23393A222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1B930-1910-194E-A5ED-9B52690F9D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7649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0798793-DA57-53F2-D6CD-41676851FA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BFC5700-D3CF-81D1-0A65-34989F9ECC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886438A-E770-A9F4-9FF9-D61DC5489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CB1A8-D76A-C947-B5A6-96EBF2C78A36}" type="datetime1">
              <a:rPr lang="fr-FR" smtClean="0"/>
              <a:t>26/03/2024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FCD8F3-356E-369E-BC44-6905CFC7F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C0CA836-B2E0-9333-8FCC-BE748D018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1B930-1910-194E-A5ED-9B52690F9D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2484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196555-CBC0-C563-9B9B-987DC372A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1BA5E5B-17FC-D475-1D01-F68E3612B7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886D05C-6C5C-D3D6-70D0-9B6142500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AAFA-6BEC-FB4B-B266-5AD016A18557}" type="datetime1">
              <a:rPr lang="fr-FR" smtClean="0"/>
              <a:t>26/03/2024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9ADF5C-68C5-AA87-424E-A36045084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2E095EA-72C3-27B1-70D5-8930F6693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1B930-1910-194E-A5ED-9B52690F9D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2194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903398-AD01-1EE1-A45D-B2A0401CA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A1D7C7D-7243-EE9E-61BF-6D388C7CFB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23F01D3-49C9-6BB0-0F7E-A80AF7B27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BFD0-A471-AE47-8E12-B1C2F5A16CB8}" type="datetime1">
              <a:rPr lang="fr-FR" smtClean="0"/>
              <a:t>26/03/2024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AD2B887-F77A-9578-17E9-2793477FD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DF0B16-F83D-C031-AF1A-D5427C057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1B930-1910-194E-A5ED-9B52690F9D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576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F81BAD-DECA-90BA-A17C-AD4686258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D9458B-1262-1364-AC51-110778CD2A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F3633BF-A9CE-3BE1-76F1-9ACBC9C0DD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5033DC9-F08D-590C-E6B9-164D101A9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D125F-B1E9-F342-81F3-06E45AE0D320}" type="datetime1">
              <a:rPr lang="fr-FR" smtClean="0"/>
              <a:t>26/03/2024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61E5505-04BC-FB9B-8473-7FFDDA241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5963EBF-37BC-008D-3C57-31676271C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1B930-1910-194E-A5ED-9B52690F9D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5620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159D91-3F56-BF35-078A-A7179FD65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3673BF6-F069-7069-DAFB-50C977BD9F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27A7C9A-90D0-8F9A-82B3-98ACAF5978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F3E9CA7-79A2-58B7-21FB-0206BC10FA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8301B3A-40FF-6FF5-D415-4017CFDC2A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F5478FB-966F-E627-762D-D51938E1F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3536-E128-5448-9CC3-210B204954A0}" type="datetime1">
              <a:rPr lang="fr-FR" smtClean="0"/>
              <a:t>26/03/2024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926B871-457C-A49A-CBB6-60282D53C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CB15A18-E563-CA75-BBA6-79EA761BF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1B930-1910-194E-A5ED-9B52690F9D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2595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EE125C-AD60-1C3B-F0E9-7A5255ECB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F0F1673-06A9-BCEC-8C8A-936831987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63D41-238C-7B48-B1A6-316D4698F0E3}" type="datetime1">
              <a:rPr lang="fr-FR" smtClean="0"/>
              <a:t>26/03/2024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2D96BC3-4BAD-3C63-DAA9-3140313A5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07C31F6-7727-9D35-8A6F-859BA8272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1B930-1910-194E-A5ED-9B52690F9D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6572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3258FEC-170F-0850-7932-6BB0CAD48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DCE2C-4F5F-0D4E-BDCA-3EDACF69CB06}" type="datetime1">
              <a:rPr lang="fr-FR" smtClean="0"/>
              <a:t>26/03/2024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4FE69FE-9FC0-695A-6E5A-A4D2EDC5A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482165C-6E6A-BF3E-FE7F-31FE87E47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1B930-1910-194E-A5ED-9B52690F9D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8124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9CEF4C-ACBE-C720-0FDD-597ED7053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4B9613D-8916-1361-92D2-E0828C141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F3232C9-CE2B-ADB1-3579-21D60F41EA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FB5668C-9E6A-83D9-2F0E-587564B04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673A2-AE65-AC41-9CF5-A20AD4E34BE3}" type="datetime1">
              <a:rPr lang="fr-FR" smtClean="0"/>
              <a:t>26/03/2024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6637D84-1417-7650-A83E-AE690BCA0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9366AFD-7D0D-50C9-7BF5-259FD626D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1B930-1910-194E-A5ED-9B52690F9D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2707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7E4C49-B1A4-A4B4-346A-CD13E4D3B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033823D-C47C-9A95-4C2C-9098F9937C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6C9D475-BC06-4941-ACAF-FA3B27AA1F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1B906C0-FF7F-470D-1FB6-6623518A2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ED370-889B-BA4B-A035-0D63535AE261}" type="datetime1">
              <a:rPr lang="fr-FR" smtClean="0"/>
              <a:t>26/03/2024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6A0E880-A496-04ED-D68F-52CEAD35C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6CEA597-751D-E13A-2136-51C1A6C8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1B930-1910-194E-A5ED-9B52690F9D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6638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3079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ADB756D-0BD1-E629-F6E8-DA9591419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305496C-3613-0E7E-D09C-BB1771B632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5CAC1CC-1237-39CB-DE48-A2EACBDDC9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74288-C1A0-F249-9284-DA81C939C441}" type="datetime1">
              <a:rPr lang="fr-FR" smtClean="0"/>
              <a:t>26/03/2024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009A6B4-28EF-BC5D-312A-68CA25FE4D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139472-6DB7-4B40-3DF2-CD68A6C8D9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1B930-1910-194E-A5ED-9B52690F9D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0788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francoisdesmouliere/Library/Group%20Containers/UBF8T346G9.ms/WebArchiveCopyPasteTempFiles/com.microsoft.Word/pentecote-arcabas-JM-pirot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E77B4421-043A-6BA5-9CA0-FFC20B5A9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33" y="6410132"/>
            <a:ext cx="1499016" cy="3600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AF3DDA86-A3B1-2F47-DBCE-ACCC8D39E64B}"/>
              </a:ext>
            </a:extLst>
          </p:cNvPr>
          <p:cNvSpPr txBox="1"/>
          <p:nvPr/>
        </p:nvSpPr>
        <p:spPr>
          <a:xfrm>
            <a:off x="433333" y="85933"/>
            <a:ext cx="22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Conseil National 2024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0B4C912-439B-CADE-861F-BC4140E33AB8}"/>
              </a:ext>
            </a:extLst>
          </p:cNvPr>
          <p:cNvSpPr txBox="1"/>
          <p:nvPr/>
        </p:nvSpPr>
        <p:spPr>
          <a:xfrm>
            <a:off x="3566160" y="6400800"/>
            <a:ext cx="4389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Commission méditation de la Parole de Dieu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019F951-DE54-85A1-799A-EC26C828B3BA}"/>
              </a:ext>
            </a:extLst>
          </p:cNvPr>
          <p:cNvSpPr txBox="1"/>
          <p:nvPr/>
        </p:nvSpPr>
        <p:spPr>
          <a:xfrm>
            <a:off x="9144000" y="6400800"/>
            <a:ext cx="1893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Thème 2024-2025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DABBAF0-DAB7-BE74-9066-56ABABD22F44}"/>
              </a:ext>
            </a:extLst>
          </p:cNvPr>
          <p:cNvSpPr txBox="1"/>
          <p:nvPr/>
        </p:nvSpPr>
        <p:spPr>
          <a:xfrm>
            <a:off x="2780603" y="3122341"/>
            <a:ext cx="69329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accent1">
                    <a:lumMod val="75000"/>
                  </a:schemeClr>
                </a:solidFill>
              </a:rPr>
              <a:t>Méditation de la Parole de Dieu</a:t>
            </a:r>
          </a:p>
          <a:p>
            <a:pPr algn="ctr"/>
            <a:r>
              <a:rPr lang="fr-FR" sz="4000" b="1" dirty="0">
                <a:solidFill>
                  <a:schemeClr val="accent1">
                    <a:lumMod val="75000"/>
                  </a:schemeClr>
                </a:solidFill>
              </a:rPr>
              <a:t> cycle 2024-2025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910076A-F606-5EB5-1ADD-E124ADE01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1B930-1910-194E-A5ED-9B52690F9D3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15225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E6B7B67A-F7F6-13BB-EE39-299D25EBE340}"/>
              </a:ext>
            </a:extLst>
          </p:cNvPr>
          <p:cNvSpPr txBox="1"/>
          <p:nvPr/>
        </p:nvSpPr>
        <p:spPr>
          <a:xfrm>
            <a:off x="5760719" y="455265"/>
            <a:ext cx="2591049" cy="400110"/>
          </a:xfrm>
          <a:prstGeom prst="rect">
            <a:avLst/>
          </a:prstGeom>
          <a:solidFill>
            <a:srgbClr val="E1EFF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RENVERSANT</a:t>
            </a:r>
            <a:endParaRPr lang="fr-FR" sz="2000" b="1" dirty="0">
              <a:latin typeface="Georgia" panose="02040502050405020303" pitchFamily="18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A27E337-65D9-37D1-710E-72E4C3FD21A5}"/>
              </a:ext>
            </a:extLst>
          </p:cNvPr>
          <p:cNvSpPr txBox="1"/>
          <p:nvPr/>
        </p:nvSpPr>
        <p:spPr>
          <a:xfrm>
            <a:off x="4966271" y="1238952"/>
            <a:ext cx="1588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/>
              <a:t>Ac</a:t>
            </a:r>
            <a:r>
              <a:rPr lang="fr-FR" sz="2400" b="1" dirty="0"/>
              <a:t> 22, 6-16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47889DD-B49F-6857-1FA8-C6EEFE68B79E}"/>
              </a:ext>
            </a:extLst>
          </p:cNvPr>
          <p:cNvSpPr txBox="1"/>
          <p:nvPr/>
        </p:nvSpPr>
        <p:spPr>
          <a:xfrm>
            <a:off x="1182841" y="2590329"/>
            <a:ext cx="9433993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1600" dirty="0">
                <a:latin typeface="Lucida Calligraphy" panose="03010101010101010101" pitchFamily="66" charset="77"/>
              </a:rPr>
              <a:t>« </a:t>
            </a:r>
            <a:r>
              <a:rPr lang="fr-FR" sz="1600" dirty="0">
                <a:solidFill>
                  <a:srgbClr val="333333"/>
                </a:solidFill>
                <a:effectLst/>
                <a:latin typeface="Lucida Calligraphy" panose="03010101010101010101" pitchFamily="66" charset="77"/>
                <a:ea typeface="Times New Roman" panose="02020603050405020304" pitchFamily="18" charset="0"/>
              </a:rPr>
              <a:t>tu seras pour lui, devant tous les hommes, le témoin de ce que tu as vu et entendu</a:t>
            </a:r>
            <a:r>
              <a:rPr lang="fr-FR" sz="1600" dirty="0">
                <a:solidFill>
                  <a:srgbClr val="333333"/>
                </a:solidFill>
                <a:latin typeface="Lucida Calligraphy" panose="03010101010101010101" pitchFamily="66" charset="77"/>
                <a:ea typeface="Times New Roman" panose="02020603050405020304" pitchFamily="18" charset="0"/>
              </a:rPr>
              <a:t> »</a:t>
            </a:r>
            <a:endParaRPr lang="fr-FR" sz="1600" dirty="0">
              <a:latin typeface="Lucida Calligraphy" panose="03010101010101010101" pitchFamily="66" charset="77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48F039C-3023-4180-B647-EECA37012E1A}"/>
              </a:ext>
            </a:extLst>
          </p:cNvPr>
          <p:cNvSpPr txBox="1"/>
          <p:nvPr/>
        </p:nvSpPr>
        <p:spPr>
          <a:xfrm>
            <a:off x="2197208" y="3853981"/>
            <a:ext cx="8248220" cy="646331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98000">
                <a:schemeClr val="bg1"/>
              </a:gs>
            </a:gsLst>
            <a:lin ang="5400000" scaled="1"/>
          </a:gradFill>
        </p:spPr>
        <p:txBody>
          <a:bodyPr wrap="none" rtlCol="0">
            <a:spAutoFit/>
          </a:bodyPr>
          <a:lstStyle/>
          <a:p>
            <a:r>
              <a:rPr lang="fr-FR" b="0" i="1" u="none" strike="noStrike" dirty="0">
                <a:solidFill>
                  <a:srgbClr val="373737"/>
                </a:solidFill>
                <a:effectLst/>
                <a:latin typeface="+mj-lt"/>
              </a:rPr>
              <a:t>il (Paul) est accompagné par un regard nouveau sur Dieu, sur lui-même et sur les autres,</a:t>
            </a:r>
          </a:p>
          <a:p>
            <a:r>
              <a:rPr lang="fr-FR" b="0" i="1" u="none" strike="noStrike" dirty="0">
                <a:solidFill>
                  <a:srgbClr val="373737"/>
                </a:solidFill>
                <a:effectLst/>
                <a:latin typeface="+mj-lt"/>
              </a:rPr>
              <a:t> qui, d’ennemis, deviennent désormais frères en Christ»(Pape François)</a:t>
            </a:r>
            <a:endParaRPr lang="fr-FR" dirty="0">
              <a:latin typeface="+mj-lt"/>
            </a:endParaRP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F0A7AAF8-FF94-2313-20E0-E3D9BD9D7B94}"/>
              </a:ext>
            </a:extLst>
          </p:cNvPr>
          <p:cNvGrpSpPr/>
          <p:nvPr/>
        </p:nvGrpSpPr>
        <p:grpSpPr>
          <a:xfrm>
            <a:off x="1090863" y="4903458"/>
            <a:ext cx="7180005" cy="1233611"/>
            <a:chOff x="1090863" y="4903458"/>
            <a:chExt cx="7180005" cy="1233611"/>
          </a:xfrm>
        </p:grpSpPr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83C7F8D4-44E5-8373-BB24-1657D6443E2B}"/>
                </a:ext>
              </a:extLst>
            </p:cNvPr>
            <p:cNvSpPr txBox="1"/>
            <p:nvPr/>
          </p:nvSpPr>
          <p:spPr>
            <a:xfrm>
              <a:off x="1375102" y="5150932"/>
              <a:ext cx="5993949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>
                  <a:effectLst/>
                  <a:latin typeface="Century Gothic" panose="020B0502020202020204" pitchFamily="34" charset="0"/>
                  <a:ea typeface="Times New Roman" panose="02020603050405020304" pitchFamily="18" charset="0"/>
                </a:rPr>
                <a:t>Nous aussi, nous sommes appelés</a:t>
              </a:r>
            </a:p>
            <a:p>
              <a:pPr algn="ctr"/>
              <a:r>
                <a:rPr lang="fr-FR" sz="1400" b="1" dirty="0">
                  <a:effectLst/>
                  <a:latin typeface="Century Gothic" panose="020B0502020202020204" pitchFamily="34" charset="0"/>
                  <a:ea typeface="Times New Roman" panose="02020603050405020304" pitchFamily="18" charset="0"/>
                </a:rPr>
                <a:t> à témoigner</a:t>
              </a:r>
              <a:r>
                <a:rPr lang="fr-FR" sz="1400" b="1" dirty="0">
                  <a:solidFill>
                    <a:srgbClr val="FF420E"/>
                  </a:solidFill>
                  <a:effectLst/>
                  <a:latin typeface="Century Gothic" panose="020B0502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fr-FR" sz="1400" b="1" dirty="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Times New Roman" panose="02020603050405020304" pitchFamily="18" charset="0"/>
                </a:rPr>
                <a:t>dans notre milieu de vie (famille, amis, collègues, …).</a:t>
              </a:r>
            </a:p>
            <a:p>
              <a:pPr algn="ctr"/>
              <a:r>
                <a:rPr lang="fr-FR" sz="1400" b="1" dirty="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Times New Roman" panose="02020603050405020304" pitchFamily="18" charset="0"/>
                </a:rPr>
                <a:t> Comment l'osons-nous? </a:t>
              </a:r>
              <a:endParaRPr lang="fr-FR" sz="1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5" name="Bulle ronde 4">
              <a:extLst>
                <a:ext uri="{FF2B5EF4-FFF2-40B4-BE49-F238E27FC236}">
                  <a16:creationId xmlns:a16="http://schemas.microsoft.com/office/drawing/2014/main" id="{C348A123-1C8D-5D18-D3F7-B3526AAC54AB}"/>
                </a:ext>
              </a:extLst>
            </p:cNvPr>
            <p:cNvSpPr/>
            <p:nvPr/>
          </p:nvSpPr>
          <p:spPr>
            <a:xfrm>
              <a:off x="1090863" y="4903458"/>
              <a:ext cx="7180005" cy="1233611"/>
            </a:xfrm>
            <a:prstGeom prst="wedgeEllipseCallout">
              <a:avLst>
                <a:gd name="adj1" fmla="val 50623"/>
                <a:gd name="adj2" fmla="val 53397"/>
              </a:avLst>
            </a:pr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8" name="Image 7">
            <a:extLst>
              <a:ext uri="{FF2B5EF4-FFF2-40B4-BE49-F238E27FC236}">
                <a16:creationId xmlns:a16="http://schemas.microsoft.com/office/drawing/2014/main" id="{427EFCE2-8324-34A8-94EB-A2A675418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33" y="6410132"/>
            <a:ext cx="1499016" cy="3600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B1B1D368-65AE-7328-EB9E-BB44BF8F81BF}"/>
              </a:ext>
            </a:extLst>
          </p:cNvPr>
          <p:cNvSpPr txBox="1"/>
          <p:nvPr/>
        </p:nvSpPr>
        <p:spPr>
          <a:xfrm>
            <a:off x="433333" y="85933"/>
            <a:ext cx="22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Conseil National 2024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4A6CE7B-EB01-F659-2323-0FB278A99222}"/>
              </a:ext>
            </a:extLst>
          </p:cNvPr>
          <p:cNvSpPr txBox="1"/>
          <p:nvPr/>
        </p:nvSpPr>
        <p:spPr>
          <a:xfrm>
            <a:off x="3566160" y="6400800"/>
            <a:ext cx="4389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Commission méditation de la Parole de Dieu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88653F2-2717-F68D-0877-25E043D0459A}"/>
              </a:ext>
            </a:extLst>
          </p:cNvPr>
          <p:cNvSpPr txBox="1"/>
          <p:nvPr/>
        </p:nvSpPr>
        <p:spPr>
          <a:xfrm>
            <a:off x="9006840" y="6400800"/>
            <a:ext cx="1893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Thème 2024-2025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45D4375-A76D-9AED-466E-9A041A88D0C3}"/>
              </a:ext>
            </a:extLst>
          </p:cNvPr>
          <p:cNvSpPr>
            <a:spLocks noChangeAspect="1"/>
          </p:cNvSpPr>
          <p:nvPr/>
        </p:nvSpPr>
        <p:spPr>
          <a:xfrm rot="4006373">
            <a:off x="469423" y="642144"/>
            <a:ext cx="638447" cy="849600"/>
          </a:xfrm>
          <a:prstGeom prst="rect">
            <a:avLst/>
          </a:prstGeom>
          <a:gradFill>
            <a:gsLst>
              <a:gs pos="0">
                <a:srgbClr val="FF4B66"/>
              </a:gs>
              <a:gs pos="98000">
                <a:schemeClr val="bg1"/>
              </a:gs>
            </a:gsLst>
            <a:path path="shape">
              <a:fillToRect l="50000" t="50000" r="50000" b="50000"/>
            </a:path>
          </a:gradFill>
        </p:spPr>
        <p:txBody>
          <a:bodyPr wrap="none" lIns="91440" tIns="45720" rIns="91440" bIns="45720">
            <a:prstTxWarp prst="textCircle">
              <a:avLst>
                <a:gd name="adj" fmla="val 11134404"/>
              </a:avLst>
            </a:prstTxWarp>
            <a:spAutoFit/>
          </a:bodyPr>
          <a:lstStyle/>
          <a:p>
            <a:pPr algn="ctr"/>
            <a:r>
              <a:rPr lang="fr-FR" sz="5400" b="1" dirty="0">
                <a:solidFill>
                  <a:srgbClr val="C1B8FF"/>
                </a:solidFill>
              </a:rPr>
              <a:t>Dieu intervient, répond, sert</a:t>
            </a:r>
            <a:endParaRPr lang="fr-FR" sz="5400" b="1" cap="none" spc="0" dirty="0">
              <a:ln w="0"/>
              <a:solidFill>
                <a:srgbClr val="C1B8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AB29BADE-EC76-BD55-7D1F-CA4D2B0DB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1B930-1910-194E-A5ED-9B52690F9D38}" type="slidenum">
              <a:rPr lang="fr-FR" smtClean="0"/>
              <a:t>10</a:t>
            </a:fld>
            <a:endParaRPr lang="fr-FR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95210D1A-4060-705B-2457-4683D51F2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7834" y="455265"/>
            <a:ext cx="1466064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06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6" grpId="0" animBg="1"/>
      <p:bldP spid="7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DF25B59-88CA-5AC4-E673-A4F6DEE83C56}"/>
              </a:ext>
            </a:extLst>
          </p:cNvPr>
          <p:cNvSpPr txBox="1"/>
          <p:nvPr/>
        </p:nvSpPr>
        <p:spPr>
          <a:xfrm>
            <a:off x="3942505" y="412784"/>
            <a:ext cx="4758025" cy="400110"/>
          </a:xfrm>
          <a:prstGeom prst="rect">
            <a:avLst/>
          </a:prstGeom>
          <a:solidFill>
            <a:srgbClr val="E1EFF0"/>
          </a:solidFill>
        </p:spPr>
        <p:txBody>
          <a:bodyPr wrap="square">
            <a:spAutoFit/>
          </a:bodyPr>
          <a:lstStyle/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fr-FR" sz="2000" b="1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DU CRI À LA LOUANGE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4A07747-9260-0F25-A77E-88B922A278A4}"/>
              </a:ext>
            </a:extLst>
          </p:cNvPr>
          <p:cNvSpPr txBox="1"/>
          <p:nvPr/>
        </p:nvSpPr>
        <p:spPr>
          <a:xfrm>
            <a:off x="6691054" y="1118565"/>
            <a:ext cx="848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Ps 22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078CD68-9AA6-EA6C-D9C5-4E3025D6977F}"/>
              </a:ext>
            </a:extLst>
          </p:cNvPr>
          <p:cNvSpPr txBox="1"/>
          <p:nvPr/>
        </p:nvSpPr>
        <p:spPr>
          <a:xfrm>
            <a:off x="1770061" y="3570657"/>
            <a:ext cx="8117306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sz="1600" dirty="0">
                <a:effectLst/>
                <a:latin typeface="Lucida Calligraphy" panose="03010101010101010101" pitchFamily="66" charset="77"/>
                <a:ea typeface="Times New Roman" panose="02020603050405020304" pitchFamily="18" charset="0"/>
              </a:rPr>
              <a:t>« Tu m'as répondu ! </a:t>
            </a:r>
            <a:endParaRPr lang="fr-FR" sz="1600" dirty="0">
              <a:effectLst/>
              <a:latin typeface="Lucida Calligraphy" panose="03010101010101010101" pitchFamily="66" charset="77"/>
              <a:ea typeface="Arial Unicode MS" panose="020B0604020202020204" pitchFamily="34" charset="-128"/>
            </a:endParaRPr>
          </a:p>
          <a:p>
            <a:r>
              <a:rPr lang="fr-FR" sz="1600" dirty="0">
                <a:effectLst/>
                <a:latin typeface="Lucida Calligraphy" panose="03010101010101010101" pitchFamily="66" charset="77"/>
                <a:ea typeface="Times New Roman" panose="02020603050405020304" pitchFamily="18" charset="0"/>
              </a:rPr>
              <a:t>Et je proclame ton nom devant mes frères, je te loue en pleine assemblée »</a:t>
            </a:r>
            <a:endParaRPr lang="fr-FR" sz="1600" dirty="0">
              <a:latin typeface="Lucida Calligraphy" panose="03010101010101010101" pitchFamily="66" charset="77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D4802D8-694D-82EB-9148-F24FAA0CF88C}"/>
              </a:ext>
            </a:extLst>
          </p:cNvPr>
          <p:cNvSpPr txBox="1"/>
          <p:nvPr/>
        </p:nvSpPr>
        <p:spPr>
          <a:xfrm>
            <a:off x="1077228" y="1864602"/>
            <a:ext cx="9369809" cy="1200329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98000">
                <a:schemeClr val="bg1"/>
              </a:gs>
            </a:gsLst>
            <a:lin ang="5400000" scaled="1"/>
          </a:gradFill>
        </p:spPr>
        <p:txBody>
          <a:bodyPr wrap="none" rtlCol="0">
            <a:spAutoFit/>
          </a:bodyPr>
          <a:lstStyle/>
          <a:p>
            <a:r>
              <a:rPr lang="fr-FR" b="0" i="1" u="none" strike="noStrike" dirty="0">
                <a:effectLst/>
                <a:latin typeface="+mj-lt"/>
              </a:rPr>
              <a:t>Tout le psaume s’applique à la personne du Crucifié car il commence par ces paroles que prononce </a:t>
            </a:r>
          </a:p>
          <a:p>
            <a:r>
              <a:rPr lang="fr-FR" b="0" i="1" u="none" strike="noStrike" dirty="0">
                <a:effectLst/>
                <a:latin typeface="+mj-lt"/>
              </a:rPr>
              <a:t>le Sauveur, lorsque, du haut de la croix, il poussa un grand cri, représentant alors </a:t>
            </a:r>
          </a:p>
          <a:p>
            <a:r>
              <a:rPr lang="fr-FR" b="0" i="1" u="none" strike="noStrike" dirty="0">
                <a:effectLst/>
                <a:latin typeface="+mj-lt"/>
              </a:rPr>
              <a:t>le vieil homme dont il avait revêtu la mortalité; </a:t>
            </a:r>
          </a:p>
          <a:p>
            <a:r>
              <a:rPr lang="fr-FR" b="0" i="1" u="none" strike="noStrike" dirty="0">
                <a:effectLst/>
                <a:latin typeface="+mj-lt"/>
              </a:rPr>
              <a:t>car notre vieil homme a été cloué à la croix avec lui (St Augustin)</a:t>
            </a:r>
            <a:endParaRPr lang="fr-FR" i="1" dirty="0">
              <a:latin typeface="+mj-lt"/>
            </a:endParaRP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4A1BC79E-1F06-716F-6A96-57D261380B90}"/>
              </a:ext>
            </a:extLst>
          </p:cNvPr>
          <p:cNvGrpSpPr/>
          <p:nvPr/>
        </p:nvGrpSpPr>
        <p:grpSpPr>
          <a:xfrm>
            <a:off x="885700" y="5020933"/>
            <a:ext cx="9369809" cy="1366322"/>
            <a:chOff x="885700" y="5020933"/>
            <a:chExt cx="9369809" cy="1366322"/>
          </a:xfrm>
        </p:grpSpPr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A216BE2D-D512-6BF3-DCF2-6971EB63CCB6}"/>
                </a:ext>
              </a:extLst>
            </p:cNvPr>
            <p:cNvSpPr txBox="1"/>
            <p:nvPr/>
          </p:nvSpPr>
          <p:spPr>
            <a:xfrm>
              <a:off x="955778" y="5575214"/>
              <a:ext cx="89514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>
                  <a:latin typeface="Century Gothic" panose="020B0502020202020204" pitchFamily="34" charset="0"/>
                </a:rPr>
                <a:t>Et dans notre vie avons-nous repéré des moments où nous sommes passés ainsi du cri à la louange ?</a:t>
              </a:r>
            </a:p>
          </p:txBody>
        </p:sp>
        <p:sp>
          <p:nvSpPr>
            <p:cNvPr id="2" name="Bulle ronde 1">
              <a:extLst>
                <a:ext uri="{FF2B5EF4-FFF2-40B4-BE49-F238E27FC236}">
                  <a16:creationId xmlns:a16="http://schemas.microsoft.com/office/drawing/2014/main" id="{CF90A57B-5AA3-9FAF-6B7E-FD165657F815}"/>
                </a:ext>
              </a:extLst>
            </p:cNvPr>
            <p:cNvSpPr/>
            <p:nvPr/>
          </p:nvSpPr>
          <p:spPr>
            <a:xfrm>
              <a:off x="885700" y="5020933"/>
              <a:ext cx="9369809" cy="1366322"/>
            </a:xfrm>
            <a:prstGeom prst="wedgeEllipseCallout">
              <a:avLst>
                <a:gd name="adj1" fmla="val 50623"/>
                <a:gd name="adj2" fmla="val 53397"/>
              </a:avLst>
            </a:pr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8" name="Image 7">
            <a:extLst>
              <a:ext uri="{FF2B5EF4-FFF2-40B4-BE49-F238E27FC236}">
                <a16:creationId xmlns:a16="http://schemas.microsoft.com/office/drawing/2014/main" id="{0AA4DDEE-CC00-FF2B-0269-ECE7A1A47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33" y="6410132"/>
            <a:ext cx="1499016" cy="3600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869A6EC-EB8D-5E31-7B35-6650D9A8C2BE}"/>
              </a:ext>
            </a:extLst>
          </p:cNvPr>
          <p:cNvSpPr txBox="1"/>
          <p:nvPr/>
        </p:nvSpPr>
        <p:spPr>
          <a:xfrm>
            <a:off x="433333" y="85933"/>
            <a:ext cx="22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Conseil National 2024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34E7F16-0BBC-F531-F7F0-96AE3D072FD4}"/>
              </a:ext>
            </a:extLst>
          </p:cNvPr>
          <p:cNvSpPr txBox="1"/>
          <p:nvPr/>
        </p:nvSpPr>
        <p:spPr>
          <a:xfrm>
            <a:off x="3566160" y="6400800"/>
            <a:ext cx="4389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Commission méditation de la Parole de Dieu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1C22582-152D-259A-CE7C-33988C444C9E}"/>
              </a:ext>
            </a:extLst>
          </p:cNvPr>
          <p:cNvSpPr txBox="1"/>
          <p:nvPr/>
        </p:nvSpPr>
        <p:spPr>
          <a:xfrm>
            <a:off x="9144000" y="6400800"/>
            <a:ext cx="1893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Thème 2024-2025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C7FE73A-28C6-A88B-5ACF-D535D3C5406F}"/>
              </a:ext>
            </a:extLst>
          </p:cNvPr>
          <p:cNvSpPr>
            <a:spLocks noChangeAspect="1"/>
          </p:cNvSpPr>
          <p:nvPr/>
        </p:nvSpPr>
        <p:spPr>
          <a:xfrm rot="4006373">
            <a:off x="347354" y="461801"/>
            <a:ext cx="638447" cy="849600"/>
          </a:xfrm>
          <a:prstGeom prst="rect">
            <a:avLst/>
          </a:prstGeom>
          <a:gradFill>
            <a:gsLst>
              <a:gs pos="0">
                <a:srgbClr val="FF4B66"/>
              </a:gs>
              <a:gs pos="98000">
                <a:schemeClr val="bg1"/>
              </a:gs>
            </a:gsLst>
            <a:path path="shape">
              <a:fillToRect l="50000" t="50000" r="50000" b="50000"/>
            </a:path>
          </a:gradFill>
        </p:spPr>
        <p:txBody>
          <a:bodyPr wrap="none" lIns="91440" tIns="45720" rIns="91440" bIns="45720">
            <a:prstTxWarp prst="textCircle">
              <a:avLst>
                <a:gd name="adj" fmla="val 11134404"/>
              </a:avLst>
            </a:prstTxWarp>
            <a:spAutoFit/>
          </a:bodyPr>
          <a:lstStyle/>
          <a:p>
            <a:pPr algn="ctr"/>
            <a:r>
              <a:rPr lang="fr-FR" sz="5400" b="1" dirty="0">
                <a:solidFill>
                  <a:srgbClr val="C1B8FF"/>
                </a:solidFill>
              </a:rPr>
              <a:t>Dieu intervient, répond, sert</a:t>
            </a:r>
            <a:endParaRPr lang="fr-FR" sz="5400" b="1" cap="none" spc="0" dirty="0">
              <a:ln w="0"/>
              <a:solidFill>
                <a:srgbClr val="C1B8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6F46886A-505D-EFDA-F5D5-5DBE03CFC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1B930-1910-194E-A5ED-9B52690F9D38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5309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817533C7-5DCF-6487-42D7-E459E74E6BEB}"/>
              </a:ext>
            </a:extLst>
          </p:cNvPr>
          <p:cNvSpPr txBox="1"/>
          <p:nvPr/>
        </p:nvSpPr>
        <p:spPr>
          <a:xfrm>
            <a:off x="4184320" y="750288"/>
            <a:ext cx="4989072" cy="400110"/>
          </a:xfrm>
          <a:prstGeom prst="rect">
            <a:avLst/>
          </a:prstGeom>
          <a:solidFill>
            <a:srgbClr val="E1EF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L’EXPÉRIENCE DE LA PRÉSENCE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787211D-8BCD-DE53-AE33-989CB9DA0591}"/>
              </a:ext>
            </a:extLst>
          </p:cNvPr>
          <p:cNvSpPr txBox="1"/>
          <p:nvPr/>
        </p:nvSpPr>
        <p:spPr>
          <a:xfrm>
            <a:off x="5286323" y="1698638"/>
            <a:ext cx="1619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/>
              <a:t>Lc</a:t>
            </a:r>
            <a:r>
              <a:rPr lang="fr-FR" sz="2400" b="1" dirty="0"/>
              <a:t> 22,14-30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BDF72FE-7B9F-3B23-4084-32EDCCA970A8}"/>
              </a:ext>
            </a:extLst>
          </p:cNvPr>
          <p:cNvSpPr txBox="1"/>
          <p:nvPr/>
        </p:nvSpPr>
        <p:spPr>
          <a:xfrm>
            <a:off x="1070729" y="5579971"/>
            <a:ext cx="9234003" cy="646331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98000">
                <a:schemeClr val="bg1"/>
              </a:gs>
            </a:gsLst>
            <a:lin ang="5400000" scaled="1"/>
          </a:gradFill>
        </p:spPr>
        <p:txBody>
          <a:bodyPr wrap="none" rtlCol="0">
            <a:spAutoFit/>
          </a:bodyPr>
          <a:lstStyle/>
          <a:p>
            <a:r>
              <a:rPr lang="fr-FR" b="0" i="1" u="none" strike="noStrike" dirty="0">
                <a:solidFill>
                  <a:srgbClr val="000000"/>
                </a:solidFill>
                <a:effectLst/>
                <a:latin typeface="+mj-lt"/>
              </a:rPr>
              <a:t>Participant au sacrifice eucharistique, source et sommet de toute la vie chrétienne, </a:t>
            </a:r>
          </a:p>
          <a:p>
            <a:r>
              <a:rPr lang="fr-FR" b="0" i="1" u="none" strike="noStrike" dirty="0">
                <a:solidFill>
                  <a:srgbClr val="000000"/>
                </a:solidFill>
                <a:effectLst/>
                <a:latin typeface="+mj-lt"/>
              </a:rPr>
              <a:t>Ils (baptisés) offrent à Dieu la victime divine et s’offrent eux-mêmes avec elle (Lumen </a:t>
            </a:r>
            <a:r>
              <a:rPr lang="fr-FR" b="0" i="1" u="none" strike="noStrike" dirty="0" err="1">
                <a:solidFill>
                  <a:srgbClr val="000000"/>
                </a:solidFill>
                <a:effectLst/>
                <a:latin typeface="+mj-lt"/>
              </a:rPr>
              <a:t>Gentium</a:t>
            </a:r>
            <a:r>
              <a:rPr lang="fr-FR" b="0" i="1" u="none" strike="noStrike" dirty="0">
                <a:solidFill>
                  <a:srgbClr val="000000"/>
                </a:solidFill>
                <a:effectLst/>
                <a:latin typeface="+mj-lt"/>
              </a:rPr>
              <a:t> 11)</a:t>
            </a:r>
            <a:endParaRPr lang="fr-FR" i="1" dirty="0">
              <a:latin typeface="+mj-lt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B04D66E-19EB-31F9-798F-64659907B356}"/>
              </a:ext>
            </a:extLst>
          </p:cNvPr>
          <p:cNvSpPr txBox="1"/>
          <p:nvPr/>
        </p:nvSpPr>
        <p:spPr>
          <a:xfrm>
            <a:off x="892628" y="1698638"/>
            <a:ext cx="28612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Jésus rappelle la présence double de Dieu par l’Eucharistie et le service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73863CD-387C-FEA1-BEAD-A09898D05F6C}"/>
              </a:ext>
            </a:extLst>
          </p:cNvPr>
          <p:cNvSpPr txBox="1"/>
          <p:nvPr/>
        </p:nvSpPr>
        <p:spPr>
          <a:xfrm>
            <a:off x="603275" y="3007440"/>
            <a:ext cx="10407016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1600" dirty="0">
                <a:latin typeface="Lucida Calligraphy" panose="03010101010101010101" pitchFamily="66" charset="77"/>
              </a:rPr>
              <a:t>« </a:t>
            </a:r>
            <a:r>
              <a:rPr lang="fr-FR" sz="1600" dirty="0">
                <a:solidFill>
                  <a:srgbClr val="333333"/>
                </a:solidFill>
                <a:effectLst/>
                <a:latin typeface="Lucida Calligraphy" panose="03010101010101010101" pitchFamily="66" charset="77"/>
                <a:ea typeface="Times New Roman" panose="02020603050405020304" pitchFamily="18" charset="0"/>
              </a:rPr>
              <a:t>Faites cela en mémoire de moi…</a:t>
            </a:r>
          </a:p>
          <a:p>
            <a:r>
              <a:rPr lang="fr-FR" sz="1600" dirty="0">
                <a:solidFill>
                  <a:srgbClr val="333333"/>
                </a:solidFill>
                <a:effectLst/>
                <a:latin typeface="Lucida Calligraphy" panose="03010101010101010101" pitchFamily="66" charset="77"/>
                <a:ea typeface="Times New Roman" panose="02020603050405020304" pitchFamily="18" charset="0"/>
              </a:rPr>
              <a:t>que le plus grand d’entre vous devienne comme le plus jeune, et le chef, comme celui qui sert…</a:t>
            </a:r>
          </a:p>
          <a:p>
            <a:r>
              <a:rPr lang="fr-FR" sz="1600" dirty="0">
                <a:solidFill>
                  <a:srgbClr val="333333"/>
                </a:solidFill>
                <a:effectLst/>
                <a:latin typeface="Lucida Calligraphy" panose="03010101010101010101" pitchFamily="66" charset="77"/>
                <a:ea typeface="Times New Roman" panose="02020603050405020304" pitchFamily="18" charset="0"/>
              </a:rPr>
              <a:t>je suis au milieu de vous comme celui qui sert</a:t>
            </a:r>
            <a:r>
              <a:rPr lang="fr-FR" sz="1600" dirty="0">
                <a:solidFill>
                  <a:srgbClr val="333333"/>
                </a:solidFill>
                <a:latin typeface="Lucida Calligraphy" panose="03010101010101010101" pitchFamily="66" charset="77"/>
                <a:ea typeface="Times New Roman" panose="02020603050405020304" pitchFamily="18" charset="0"/>
              </a:rPr>
              <a:t> »</a:t>
            </a:r>
            <a:r>
              <a:rPr lang="fr-FR" sz="1600" dirty="0">
                <a:effectLst/>
                <a:latin typeface="Lucida Calligraphy" panose="03010101010101010101" pitchFamily="66" charset="77"/>
              </a:rPr>
              <a:t> </a:t>
            </a:r>
            <a:endParaRPr lang="fr-FR" sz="1600" dirty="0">
              <a:latin typeface="Lucida Calligraphy" panose="03010101010101010101" pitchFamily="66" charset="77"/>
            </a:endParaRP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CEA0A149-F2D4-32A5-A3FD-06DA85597496}"/>
              </a:ext>
            </a:extLst>
          </p:cNvPr>
          <p:cNvGrpSpPr/>
          <p:nvPr/>
        </p:nvGrpSpPr>
        <p:grpSpPr>
          <a:xfrm>
            <a:off x="1887268" y="4183762"/>
            <a:ext cx="8417464" cy="1109249"/>
            <a:chOff x="1493969" y="4629130"/>
            <a:chExt cx="8417464" cy="1109249"/>
          </a:xfrm>
        </p:grpSpPr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933C9EED-65C1-B6EF-39F7-A72BA956BB2C}"/>
                </a:ext>
              </a:extLst>
            </p:cNvPr>
            <p:cNvSpPr txBox="1"/>
            <p:nvPr/>
          </p:nvSpPr>
          <p:spPr>
            <a:xfrm>
              <a:off x="1702134" y="5092048"/>
              <a:ext cx="82092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>
                  <a:effectLst/>
                  <a:latin typeface="Century Gothic" panose="020B0502020202020204" pitchFamily="34" charset="0"/>
                  <a:ea typeface="Calibri" panose="020F0502020204030204" pitchFamily="34" charset="0"/>
                </a:rPr>
                <a:t>Comment aujourd’hui je peux devenir « comme le plus jeune » et « comme celui qui sert » ?</a:t>
              </a:r>
              <a:r>
                <a:rPr lang="fr-FR" sz="1400" b="1" dirty="0">
                  <a:effectLst/>
                  <a:latin typeface="Century Gothic" panose="020B0502020202020204" pitchFamily="34" charset="0"/>
                </a:rPr>
                <a:t> </a:t>
              </a:r>
              <a:endParaRPr lang="fr-FR" sz="1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8" name="Bulle ronde 7">
              <a:extLst>
                <a:ext uri="{FF2B5EF4-FFF2-40B4-BE49-F238E27FC236}">
                  <a16:creationId xmlns:a16="http://schemas.microsoft.com/office/drawing/2014/main" id="{D84095E6-4CD2-D845-4913-8772AF470799}"/>
                </a:ext>
              </a:extLst>
            </p:cNvPr>
            <p:cNvSpPr/>
            <p:nvPr/>
          </p:nvSpPr>
          <p:spPr>
            <a:xfrm>
              <a:off x="1493969" y="4629130"/>
              <a:ext cx="8417464" cy="1109249"/>
            </a:xfrm>
            <a:prstGeom prst="wedgeEllipseCallout">
              <a:avLst>
                <a:gd name="adj1" fmla="val 50623"/>
                <a:gd name="adj2" fmla="val 53397"/>
              </a:avLst>
            </a:pr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9" name="Image 8">
            <a:extLst>
              <a:ext uri="{FF2B5EF4-FFF2-40B4-BE49-F238E27FC236}">
                <a16:creationId xmlns:a16="http://schemas.microsoft.com/office/drawing/2014/main" id="{4D0CB94C-A8B2-69AC-25F0-226D82E56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33" y="6410132"/>
            <a:ext cx="1499016" cy="3600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2597132-AB15-F00D-BBEE-86E2E08C45A1}"/>
              </a:ext>
            </a:extLst>
          </p:cNvPr>
          <p:cNvSpPr txBox="1"/>
          <p:nvPr/>
        </p:nvSpPr>
        <p:spPr>
          <a:xfrm>
            <a:off x="433333" y="85933"/>
            <a:ext cx="22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Conseil National 2024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5F1AFD5-533A-1844-B213-76931079390E}"/>
              </a:ext>
            </a:extLst>
          </p:cNvPr>
          <p:cNvSpPr txBox="1"/>
          <p:nvPr/>
        </p:nvSpPr>
        <p:spPr>
          <a:xfrm>
            <a:off x="3566160" y="6400800"/>
            <a:ext cx="4389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Commission méditation de la Parole de Dieu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E75B2BD-0F8E-69C3-DAF8-47709AE25DF1}"/>
              </a:ext>
            </a:extLst>
          </p:cNvPr>
          <p:cNvSpPr txBox="1"/>
          <p:nvPr/>
        </p:nvSpPr>
        <p:spPr>
          <a:xfrm>
            <a:off x="9669780" y="6400800"/>
            <a:ext cx="1893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Thème 2024-2025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E82922-6A44-4FA9-6E6E-8004EF5E186D}"/>
              </a:ext>
            </a:extLst>
          </p:cNvPr>
          <p:cNvSpPr>
            <a:spLocks noChangeAspect="1"/>
          </p:cNvSpPr>
          <p:nvPr/>
        </p:nvSpPr>
        <p:spPr>
          <a:xfrm rot="4006373">
            <a:off x="317379" y="495813"/>
            <a:ext cx="638447" cy="849600"/>
          </a:xfrm>
          <a:prstGeom prst="rect">
            <a:avLst/>
          </a:prstGeom>
          <a:gradFill>
            <a:gsLst>
              <a:gs pos="0">
                <a:srgbClr val="FF4B66"/>
              </a:gs>
              <a:gs pos="98000">
                <a:schemeClr val="bg1"/>
              </a:gs>
            </a:gsLst>
            <a:path path="shape">
              <a:fillToRect l="50000" t="50000" r="50000" b="50000"/>
            </a:path>
          </a:gradFill>
        </p:spPr>
        <p:txBody>
          <a:bodyPr wrap="none" lIns="91440" tIns="45720" rIns="91440" bIns="45720">
            <a:prstTxWarp prst="textCircle">
              <a:avLst>
                <a:gd name="adj" fmla="val 11134404"/>
              </a:avLst>
            </a:prstTxWarp>
            <a:spAutoFit/>
          </a:bodyPr>
          <a:lstStyle/>
          <a:p>
            <a:pPr algn="ctr"/>
            <a:r>
              <a:rPr lang="fr-FR" sz="5400" b="1" dirty="0">
                <a:solidFill>
                  <a:srgbClr val="C1B8FF"/>
                </a:solidFill>
              </a:rPr>
              <a:t>Dieu intervient, répond, sert</a:t>
            </a:r>
            <a:endParaRPr lang="fr-FR" sz="5400" b="1" cap="none" spc="0" dirty="0">
              <a:ln w="0"/>
              <a:solidFill>
                <a:srgbClr val="C1B8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F4EB15E2-10B0-42D4-89E0-F69CF88AE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1B930-1910-194E-A5ED-9B52690F9D38}" type="slidenum">
              <a:rPr lang="fr-FR" smtClean="0"/>
              <a:t>12</a:t>
            </a:fld>
            <a:endParaRPr lang="fr-FR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D95A5866-10F6-DA96-5AEF-B70692E105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970" y="750288"/>
            <a:ext cx="2517085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420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  <p:bldP spid="6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DDFAD3B3-CE38-475F-C67E-048DAC723A56}"/>
              </a:ext>
            </a:extLst>
          </p:cNvPr>
          <p:cNvSpPr txBox="1"/>
          <p:nvPr/>
        </p:nvSpPr>
        <p:spPr>
          <a:xfrm>
            <a:off x="4776129" y="799582"/>
            <a:ext cx="3704931" cy="400110"/>
          </a:xfrm>
          <a:prstGeom prst="rect">
            <a:avLst/>
          </a:prstGeom>
          <a:solidFill>
            <a:srgbClr val="E1EF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AU CIEL ET EN CHACUN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CD8903E-5641-4B07-EDE4-92230FD7698F}"/>
              </a:ext>
            </a:extLst>
          </p:cNvPr>
          <p:cNvSpPr txBox="1"/>
          <p:nvPr/>
        </p:nvSpPr>
        <p:spPr>
          <a:xfrm>
            <a:off x="2859307" y="1693861"/>
            <a:ext cx="1433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/>
              <a:t>Ac</a:t>
            </a:r>
            <a:r>
              <a:rPr lang="fr-FR" sz="2400" b="1" dirty="0"/>
              <a:t> 1, 1-11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554D3B8-CF62-AD96-3EC8-521E9DE600F8}"/>
              </a:ext>
            </a:extLst>
          </p:cNvPr>
          <p:cNvSpPr txBox="1"/>
          <p:nvPr/>
        </p:nvSpPr>
        <p:spPr>
          <a:xfrm>
            <a:off x="1127531" y="2759356"/>
            <a:ext cx="8642109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333333"/>
                </a:solidFill>
                <a:effectLst/>
                <a:latin typeface="Lucida Calligraphy" panose="03010101010101010101" pitchFamily="66" charset="77"/>
                <a:ea typeface="Times New Roman" panose="02020603050405020304" pitchFamily="18" charset="0"/>
              </a:rPr>
              <a:t>« « vous allez recevoir une force quand le Saint-Esprit viendra sur vous » </a:t>
            </a:r>
            <a:r>
              <a:rPr lang="fr-FR" sz="1600" dirty="0">
                <a:effectLst/>
                <a:latin typeface="Lucida Calligraphy" panose="03010101010101010101" pitchFamily="66" charset="77"/>
              </a:rPr>
              <a:t> …</a:t>
            </a:r>
          </a:p>
          <a:p>
            <a:r>
              <a:rPr lang="fr-FR" sz="1600" dirty="0">
                <a:solidFill>
                  <a:srgbClr val="333333"/>
                </a:solidFill>
                <a:effectLst/>
                <a:latin typeface="Lucida Calligraphy" panose="03010101010101010101" pitchFamily="66" charset="77"/>
                <a:ea typeface="Times New Roman" panose="02020603050405020304" pitchFamily="18" charset="0"/>
              </a:rPr>
              <a:t>tandis que les Apôtres le regardaient, il s’éleva »</a:t>
            </a:r>
            <a:r>
              <a:rPr lang="fr-FR" sz="1600" dirty="0">
                <a:effectLst/>
                <a:latin typeface="Lucida Calligraphy" panose="03010101010101010101" pitchFamily="66" charset="77"/>
              </a:rPr>
              <a:t> </a:t>
            </a:r>
            <a:endParaRPr lang="fr-FR" sz="1600" dirty="0">
              <a:latin typeface="Lucida Calligraphy" panose="03010101010101010101" pitchFamily="66" charset="77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4F312BD-5715-2CDE-4472-F3D2FE3B7E51}"/>
              </a:ext>
            </a:extLst>
          </p:cNvPr>
          <p:cNvSpPr txBox="1"/>
          <p:nvPr/>
        </p:nvSpPr>
        <p:spPr>
          <a:xfrm>
            <a:off x="829008" y="3860354"/>
            <a:ext cx="9930924" cy="923330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98000">
                <a:schemeClr val="bg1"/>
              </a:gs>
            </a:gsLst>
            <a:lin ang="5400000" scaled="1"/>
          </a:gradFill>
        </p:spPr>
        <p:txBody>
          <a:bodyPr wrap="none" rtlCol="0">
            <a:spAutoFit/>
          </a:bodyPr>
          <a:lstStyle/>
          <a:p>
            <a:pPr indent="449580" algn="l">
              <a:spcAft>
                <a:spcPts val="0"/>
              </a:spcAft>
            </a:pPr>
            <a:r>
              <a:rPr lang="fr-FR" b="0" i="1" u="none" strike="noStrike" dirty="0">
                <a:solidFill>
                  <a:srgbClr val="663366"/>
                </a:solidFill>
                <a:effectLst/>
                <a:latin typeface="+mj-lt"/>
              </a:rPr>
              <a:t>Observons aussi que le divin Sauveur ne dit pas absolument à ses apôtres</a:t>
            </a:r>
          </a:p>
          <a:p>
            <a:pPr algn="l">
              <a:spcAft>
                <a:spcPts val="0"/>
              </a:spcAft>
            </a:pPr>
            <a:r>
              <a:rPr lang="fr-FR" b="0" i="1" u="none" strike="noStrike" dirty="0">
                <a:solidFill>
                  <a:srgbClr val="663366"/>
                </a:solidFill>
                <a:effectLst/>
                <a:latin typeface="+mj-lt"/>
              </a:rPr>
              <a:t>« Je m'en vais » , cette parole les eût contristés ; mais il leur dit : « Je vous enverrai l'Esprit consolateur ».</a:t>
            </a:r>
          </a:p>
          <a:p>
            <a:r>
              <a:rPr lang="fr-FR" i="1" dirty="0">
                <a:latin typeface="+mj-lt"/>
              </a:rPr>
              <a:t>St Jean Chrysostome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B749BFA9-1538-D885-255C-FD05222A7622}"/>
              </a:ext>
            </a:extLst>
          </p:cNvPr>
          <p:cNvGrpSpPr/>
          <p:nvPr/>
        </p:nvGrpSpPr>
        <p:grpSpPr>
          <a:xfrm>
            <a:off x="2896001" y="4783684"/>
            <a:ext cx="3625516" cy="1066070"/>
            <a:chOff x="2598821" y="5698084"/>
            <a:chExt cx="3625516" cy="654590"/>
          </a:xfrm>
        </p:grpSpPr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5A0DD30E-D965-51E4-9777-4DE5526E4C09}"/>
                </a:ext>
              </a:extLst>
            </p:cNvPr>
            <p:cNvSpPr txBox="1"/>
            <p:nvPr/>
          </p:nvSpPr>
          <p:spPr>
            <a:xfrm>
              <a:off x="3418114" y="5875608"/>
              <a:ext cx="22076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>
                  <a:solidFill>
                    <a:srgbClr val="333333"/>
                  </a:solidFill>
                  <a:effectLst/>
                  <a:latin typeface="Century Gothic" panose="020B0502020202020204" pitchFamily="34" charset="0"/>
                  <a:ea typeface="Arial Unicode MS" panose="020B0604020202020204" pitchFamily="34" charset="-128"/>
                </a:rPr>
                <a:t>Où</a:t>
              </a:r>
              <a:r>
                <a:rPr lang="en-US" sz="1400" b="1" dirty="0">
                  <a:solidFill>
                    <a:srgbClr val="333333"/>
                  </a:solidFill>
                  <a:effectLst/>
                  <a:latin typeface="Century Gothic" panose="020B0502020202020204" pitchFamily="34" charset="0"/>
                  <a:ea typeface="Arial Unicode MS" panose="020B0604020202020204" pitchFamily="34" charset="-128"/>
                </a:rPr>
                <a:t> </a:t>
              </a:r>
              <a:r>
                <a:rPr lang="en-US" sz="1400" b="1" dirty="0" err="1">
                  <a:solidFill>
                    <a:srgbClr val="333333"/>
                  </a:solidFill>
                  <a:effectLst/>
                  <a:latin typeface="Century Gothic" panose="020B0502020202020204" pitchFamily="34" charset="0"/>
                  <a:ea typeface="Arial Unicode MS" panose="020B0604020202020204" pitchFamily="34" charset="-128"/>
                </a:rPr>
                <a:t>est</a:t>
              </a:r>
              <a:r>
                <a:rPr lang="en-US" sz="1400" b="1" dirty="0">
                  <a:solidFill>
                    <a:srgbClr val="333333"/>
                  </a:solidFill>
                  <a:effectLst/>
                  <a:latin typeface="Century Gothic" panose="020B0502020202020204" pitchFamily="34" charset="0"/>
                  <a:ea typeface="Arial Unicode MS" panose="020B0604020202020204" pitchFamily="34" charset="-128"/>
                </a:rPr>
                <a:t> Dieu pour </a:t>
              </a:r>
              <a:r>
                <a:rPr lang="en-US" sz="1400" b="1" dirty="0" err="1">
                  <a:solidFill>
                    <a:srgbClr val="333333"/>
                  </a:solidFill>
                  <a:effectLst/>
                  <a:latin typeface="Century Gothic" panose="020B0502020202020204" pitchFamily="34" charset="0"/>
                  <a:ea typeface="Arial Unicode MS" panose="020B0604020202020204" pitchFamily="34" charset="-128"/>
                </a:rPr>
                <a:t>moi</a:t>
              </a:r>
              <a:r>
                <a:rPr lang="en-US" sz="1400" b="1" dirty="0">
                  <a:solidFill>
                    <a:srgbClr val="333333"/>
                  </a:solidFill>
                  <a:effectLst/>
                  <a:latin typeface="Century Gothic" panose="020B0502020202020204" pitchFamily="34" charset="0"/>
                  <a:ea typeface="Arial Unicode MS" panose="020B0604020202020204" pitchFamily="34" charset="-128"/>
                </a:rPr>
                <a:t> ?</a:t>
              </a:r>
              <a:r>
                <a:rPr lang="fr-FR" sz="1400" b="1" dirty="0">
                  <a:effectLst/>
                  <a:latin typeface="Century Gothic" panose="020B0502020202020204" pitchFamily="34" charset="0"/>
                </a:rPr>
                <a:t> </a:t>
              </a:r>
              <a:endParaRPr lang="fr-FR" sz="1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7" name="Bulle ronde 6">
              <a:extLst>
                <a:ext uri="{FF2B5EF4-FFF2-40B4-BE49-F238E27FC236}">
                  <a16:creationId xmlns:a16="http://schemas.microsoft.com/office/drawing/2014/main" id="{7D105D71-65C4-C3F9-B558-6B803BE193DF}"/>
                </a:ext>
              </a:extLst>
            </p:cNvPr>
            <p:cNvSpPr/>
            <p:nvPr/>
          </p:nvSpPr>
          <p:spPr>
            <a:xfrm>
              <a:off x="2598821" y="5698084"/>
              <a:ext cx="3625516" cy="654590"/>
            </a:xfrm>
            <a:prstGeom prst="wedgeEllipseCallout">
              <a:avLst>
                <a:gd name="adj1" fmla="val 50623"/>
                <a:gd name="adj2" fmla="val 53397"/>
              </a:avLst>
            </a:pr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8" name="Image 7">
            <a:extLst>
              <a:ext uri="{FF2B5EF4-FFF2-40B4-BE49-F238E27FC236}">
                <a16:creationId xmlns:a16="http://schemas.microsoft.com/office/drawing/2014/main" id="{A46569F4-640A-320C-8D0E-44387B8A0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33" y="6410132"/>
            <a:ext cx="1499016" cy="3600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6742DB65-C751-5DA3-1F5C-9A8803B1206F}"/>
              </a:ext>
            </a:extLst>
          </p:cNvPr>
          <p:cNvSpPr txBox="1"/>
          <p:nvPr/>
        </p:nvSpPr>
        <p:spPr>
          <a:xfrm>
            <a:off x="433333" y="85933"/>
            <a:ext cx="22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Conseil National 2024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DA3C3DF-E9D9-6BFE-6AAC-F36BDACB5650}"/>
              </a:ext>
            </a:extLst>
          </p:cNvPr>
          <p:cNvSpPr txBox="1"/>
          <p:nvPr/>
        </p:nvSpPr>
        <p:spPr>
          <a:xfrm>
            <a:off x="3418114" y="6400800"/>
            <a:ext cx="4389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Commission méditation de la Parole de Dieu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B044819-B63B-BDC1-4F12-DFB535CB1428}"/>
              </a:ext>
            </a:extLst>
          </p:cNvPr>
          <p:cNvSpPr txBox="1"/>
          <p:nvPr/>
        </p:nvSpPr>
        <p:spPr>
          <a:xfrm>
            <a:off x="8983980" y="6400800"/>
            <a:ext cx="1893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Thème 2024-2025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6DE600-497F-8AA6-3E09-DBF108F3DBBA}"/>
              </a:ext>
            </a:extLst>
          </p:cNvPr>
          <p:cNvSpPr>
            <a:spLocks noChangeAspect="1"/>
          </p:cNvSpPr>
          <p:nvPr/>
        </p:nvSpPr>
        <p:spPr>
          <a:xfrm rot="4006373">
            <a:off x="573777" y="673903"/>
            <a:ext cx="639533" cy="849600"/>
          </a:xfrm>
          <a:prstGeom prst="rect">
            <a:avLst/>
          </a:prstGeom>
          <a:gradFill flip="none" rotWithShape="1">
            <a:gsLst>
              <a:gs pos="0">
                <a:srgbClr val="FF4B66"/>
              </a:gs>
              <a:gs pos="98000">
                <a:schemeClr val="bg1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none" lIns="91440" tIns="45720" rIns="91440" bIns="45720">
            <a:prstTxWarp prst="textCircle">
              <a:avLst>
                <a:gd name="adj" fmla="val 10967965"/>
              </a:avLst>
            </a:prstTxWarp>
            <a:spAutoFit/>
          </a:bodyPr>
          <a:lstStyle/>
          <a:p>
            <a:pPr algn="ctr"/>
            <a:r>
              <a:rPr lang="fr-FR" sz="5400" b="1" dirty="0">
                <a:solidFill>
                  <a:schemeClr val="bg1"/>
                </a:solidFill>
                <a:effectLst>
                  <a:glow rad="33962">
                    <a:schemeClr val="tx1">
                      <a:alpha val="57052"/>
                    </a:schemeClr>
                  </a:glow>
                  <a:innerShdw>
                    <a:schemeClr val="bg1"/>
                  </a:innerShdw>
                  <a:reflection endPos="0" dir="5400000" sy="-100000" algn="bl" rotWithShape="0"/>
                </a:effectLst>
              </a:rPr>
              <a:t>Dieu présent en tout et en tous</a:t>
            </a:r>
            <a:endParaRPr lang="fr-FR" sz="5400" b="1" cap="none" spc="0" dirty="0">
              <a:ln w="0"/>
              <a:solidFill>
                <a:schemeClr val="bg1"/>
              </a:solidFill>
              <a:effectLst>
                <a:glow rad="33962">
                  <a:schemeClr val="tx1">
                    <a:alpha val="57052"/>
                  </a:schemeClr>
                </a:glow>
                <a:innerShdw>
                  <a:schemeClr val="bg1"/>
                </a:innerShdw>
                <a:reflection endPos="0" dir="5400000" sy="-100000" algn="bl" rotWithShape="0"/>
              </a:effectLst>
            </a:endParaRP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6DE53DA3-49F3-DDD1-A82C-580C04F3D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1B930-1910-194E-A5ED-9B52690F9D38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2457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6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16774B6-2564-DB01-5847-88A20A3D63AE}"/>
              </a:ext>
            </a:extLst>
          </p:cNvPr>
          <p:cNvSpPr txBox="1"/>
          <p:nvPr/>
        </p:nvSpPr>
        <p:spPr>
          <a:xfrm>
            <a:off x="1732725" y="595965"/>
            <a:ext cx="9347769" cy="400110"/>
          </a:xfrm>
          <a:prstGeom prst="rect">
            <a:avLst/>
          </a:prstGeom>
          <a:solidFill>
            <a:srgbClr val="E1EF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DIEU PRÉSENT EN TOUTE CRÉATION ET EN SA PAROLE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A5A812D-5BCE-1679-3A2F-5AD0135DFC38}"/>
              </a:ext>
            </a:extLst>
          </p:cNvPr>
          <p:cNvSpPr txBox="1"/>
          <p:nvPr/>
        </p:nvSpPr>
        <p:spPr>
          <a:xfrm>
            <a:off x="5225896" y="1718772"/>
            <a:ext cx="848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Ps 18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DB1A301-DF38-0A7D-5CC8-887A2B9F1B5F}"/>
              </a:ext>
            </a:extLst>
          </p:cNvPr>
          <p:cNvSpPr txBox="1"/>
          <p:nvPr/>
        </p:nvSpPr>
        <p:spPr>
          <a:xfrm>
            <a:off x="688122" y="2670267"/>
            <a:ext cx="9801081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1600" dirty="0">
                <a:effectLst/>
                <a:latin typeface="Lucida Calligraphy" panose="03010101010101010101" pitchFamily="66" charset="77"/>
                <a:ea typeface="Calibri" panose="020F0502020204030204" pitchFamily="34" charset="0"/>
              </a:rPr>
              <a:t>« Les cieux proclament la gloire de Dieu, le firmament raconte l'ouvrage de ses mains…</a:t>
            </a:r>
            <a:r>
              <a:rPr lang="fr-FR" sz="1600" dirty="0">
                <a:effectLst/>
                <a:latin typeface="Lucida Calligraphy" panose="03010101010101010101" pitchFamily="66" charset="77"/>
              </a:rPr>
              <a:t> </a:t>
            </a:r>
          </a:p>
          <a:p>
            <a:r>
              <a:rPr lang="fr-FR" sz="1600" dirty="0">
                <a:effectLst/>
                <a:latin typeface="Lucida Calligraphy" panose="03010101010101010101" pitchFamily="66" charset="77"/>
                <a:ea typeface="Calibri" panose="020F0502020204030204" pitchFamily="34" charset="0"/>
              </a:rPr>
              <a:t>les décisions du Seigneur sont justes et vraiment équitables »</a:t>
            </a:r>
            <a:endParaRPr lang="fr-FR" sz="1600" dirty="0">
              <a:latin typeface="Lucida Calligraphy" panose="03010101010101010101" pitchFamily="66" charset="77"/>
            </a:endParaRP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6069792D-C0B8-BDE6-30BB-EB208487CA34}"/>
              </a:ext>
            </a:extLst>
          </p:cNvPr>
          <p:cNvGrpSpPr/>
          <p:nvPr/>
        </p:nvGrpSpPr>
        <p:grpSpPr>
          <a:xfrm>
            <a:off x="1100473" y="5010973"/>
            <a:ext cx="10000664" cy="1233611"/>
            <a:chOff x="1100473" y="5010973"/>
            <a:chExt cx="10000664" cy="1233611"/>
          </a:xfrm>
        </p:grpSpPr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3C98C829-54DD-B0F2-CF1A-CAB8A20DDD8B}"/>
                </a:ext>
              </a:extLst>
            </p:cNvPr>
            <p:cNvSpPr txBox="1"/>
            <p:nvPr/>
          </p:nvSpPr>
          <p:spPr>
            <a:xfrm>
              <a:off x="1255572" y="5473891"/>
              <a:ext cx="96808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Times New Roman" panose="02020603050405020304" pitchFamily="18" charset="0"/>
                </a:rPr>
                <a:t>Comment la « Loi du Seigneur</a:t>
              </a:r>
              <a:r>
                <a:rPr lang="fr-FR" sz="1400" b="1" dirty="0">
                  <a:solidFill>
                    <a:srgbClr val="FF0000"/>
                  </a:solidFill>
                  <a:effectLst/>
                  <a:latin typeface="Century Gothic" panose="020B0502020202020204" pitchFamily="34" charset="0"/>
                  <a:ea typeface="Times New Roman" panose="02020603050405020304" pitchFamily="18" charset="0"/>
                </a:rPr>
                <a:t> </a:t>
              </a:r>
              <a:r>
                <a:rPr lang="fr-FR" sz="1400" b="1" dirty="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Times New Roman" panose="02020603050405020304" pitchFamily="18" charset="0"/>
                </a:rPr>
                <a:t>», la Parole</a:t>
              </a:r>
              <a:r>
                <a:rPr lang="fr-FR" sz="1400" b="1" dirty="0">
                  <a:solidFill>
                    <a:srgbClr val="FF0000"/>
                  </a:solidFill>
                  <a:effectLst/>
                  <a:latin typeface="Century Gothic" panose="020B0502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fr-FR" sz="1400" b="1" dirty="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Times New Roman" panose="02020603050405020304" pitchFamily="18" charset="0"/>
                </a:rPr>
                <a:t>agit sur nous</a:t>
              </a:r>
              <a:r>
                <a:rPr lang="fr-FR" sz="1400" b="1" dirty="0">
                  <a:effectLst/>
                  <a:latin typeface="Century Gothic" panose="020B0502020202020204" pitchFamily="34" charset="0"/>
                  <a:ea typeface="Times New Roman" panose="02020603050405020304" pitchFamily="18" charset="0"/>
                </a:rPr>
                <a:t>-</a:t>
              </a:r>
              <a:r>
                <a:rPr lang="fr-FR" sz="1400" b="1" dirty="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Times New Roman" panose="02020603050405020304" pitchFamily="18" charset="0"/>
                </a:rPr>
                <a:t>mêmes, sur ceux qui nous entourent, sur notre milieu ?</a:t>
              </a:r>
              <a:endParaRPr lang="fr-FR" sz="14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6" name="Bulle ronde 5">
              <a:extLst>
                <a:ext uri="{FF2B5EF4-FFF2-40B4-BE49-F238E27FC236}">
                  <a16:creationId xmlns:a16="http://schemas.microsoft.com/office/drawing/2014/main" id="{4FF33E1F-D4BF-0698-14EA-C55AB9B5C893}"/>
                </a:ext>
              </a:extLst>
            </p:cNvPr>
            <p:cNvSpPr/>
            <p:nvPr/>
          </p:nvSpPr>
          <p:spPr>
            <a:xfrm>
              <a:off x="1100473" y="5010973"/>
              <a:ext cx="10000664" cy="1233611"/>
            </a:xfrm>
            <a:prstGeom prst="wedgeEllipseCallout">
              <a:avLst>
                <a:gd name="adj1" fmla="val 50623"/>
                <a:gd name="adj2" fmla="val 53397"/>
              </a:avLst>
            </a:pr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7" name="Image 6">
            <a:extLst>
              <a:ext uri="{FF2B5EF4-FFF2-40B4-BE49-F238E27FC236}">
                <a16:creationId xmlns:a16="http://schemas.microsoft.com/office/drawing/2014/main" id="{5C7B5E20-8AAC-D657-D42D-5EDCCBE4A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33" y="6410132"/>
            <a:ext cx="1499016" cy="3600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3CCEA5B-BD6F-F69E-82C3-3F094925548B}"/>
              </a:ext>
            </a:extLst>
          </p:cNvPr>
          <p:cNvSpPr txBox="1"/>
          <p:nvPr/>
        </p:nvSpPr>
        <p:spPr>
          <a:xfrm>
            <a:off x="433333" y="85933"/>
            <a:ext cx="22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Conseil National 2024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30F51B7-6BF9-0FCB-88C4-CEB62E8F6964}"/>
              </a:ext>
            </a:extLst>
          </p:cNvPr>
          <p:cNvSpPr txBox="1"/>
          <p:nvPr/>
        </p:nvSpPr>
        <p:spPr>
          <a:xfrm>
            <a:off x="3566160" y="6400800"/>
            <a:ext cx="4389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Commission méditation de la Parole de Dieu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47D3F14-5527-CCE9-39DD-AA2C2E60DC22}"/>
              </a:ext>
            </a:extLst>
          </p:cNvPr>
          <p:cNvSpPr txBox="1"/>
          <p:nvPr/>
        </p:nvSpPr>
        <p:spPr>
          <a:xfrm>
            <a:off x="9029700" y="6400800"/>
            <a:ext cx="1893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Thème 2024-2025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0586908-C81B-09F1-9F59-2CC2B80D1DCD}"/>
              </a:ext>
            </a:extLst>
          </p:cNvPr>
          <p:cNvSpPr>
            <a:spLocks noChangeAspect="1"/>
          </p:cNvSpPr>
          <p:nvPr/>
        </p:nvSpPr>
        <p:spPr>
          <a:xfrm rot="4006373">
            <a:off x="388559" y="552562"/>
            <a:ext cx="639533" cy="849600"/>
          </a:xfrm>
          <a:prstGeom prst="rect">
            <a:avLst/>
          </a:prstGeom>
          <a:gradFill flip="none" rotWithShape="1">
            <a:gsLst>
              <a:gs pos="0">
                <a:srgbClr val="FF4B66"/>
              </a:gs>
              <a:gs pos="98000">
                <a:schemeClr val="bg1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none" lIns="91440" tIns="45720" rIns="91440" bIns="45720">
            <a:prstTxWarp prst="textCircle">
              <a:avLst>
                <a:gd name="adj" fmla="val 10967965"/>
              </a:avLst>
            </a:prstTxWarp>
            <a:spAutoFit/>
          </a:bodyPr>
          <a:lstStyle/>
          <a:p>
            <a:pPr algn="ctr"/>
            <a:r>
              <a:rPr lang="fr-FR" sz="5400" b="1" dirty="0">
                <a:solidFill>
                  <a:schemeClr val="bg1"/>
                </a:solidFill>
                <a:effectLst>
                  <a:glow rad="33962">
                    <a:schemeClr val="tx1">
                      <a:alpha val="57052"/>
                    </a:schemeClr>
                  </a:glow>
                  <a:innerShdw>
                    <a:schemeClr val="bg1"/>
                  </a:innerShdw>
                  <a:reflection endPos="0" dir="5400000" sy="-100000" algn="bl" rotWithShape="0"/>
                </a:effectLst>
              </a:rPr>
              <a:t>Dieu présent en tout et en tous</a:t>
            </a:r>
            <a:endParaRPr lang="fr-FR" sz="5400" b="1" cap="none" spc="0" dirty="0">
              <a:ln w="0"/>
              <a:solidFill>
                <a:schemeClr val="bg1"/>
              </a:solidFill>
              <a:effectLst>
                <a:glow rad="33962">
                  <a:schemeClr val="tx1">
                    <a:alpha val="57052"/>
                  </a:schemeClr>
                </a:glow>
                <a:innerShdw>
                  <a:schemeClr val="bg1"/>
                </a:innerShdw>
                <a:reflection endPos="0" dir="5400000" sy="-100000" algn="bl" rotWithShape="0"/>
              </a:effectLst>
            </a:endParaRP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EDDF27F4-2BF4-2798-EC1A-5626BF8B9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1B930-1910-194E-A5ED-9B52690F9D38}" type="slidenum">
              <a:rPr lang="fr-FR" smtClean="0"/>
              <a:t>14</a:t>
            </a:fld>
            <a:endParaRPr lang="fr-FR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2F8AA1C0-D6FF-E03F-3713-ED820B0A4AB1}"/>
              </a:ext>
            </a:extLst>
          </p:cNvPr>
          <p:cNvGrpSpPr>
            <a:grpSpLocks noChangeAspect="1"/>
          </p:cNvGrpSpPr>
          <p:nvPr/>
        </p:nvGrpSpPr>
        <p:grpSpPr>
          <a:xfrm>
            <a:off x="9029700" y="1201691"/>
            <a:ext cx="2165796" cy="1080000"/>
            <a:chOff x="3308449" y="2753825"/>
            <a:chExt cx="4555391" cy="2272819"/>
          </a:xfrm>
        </p:grpSpPr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BD941CDE-61B6-A47C-D0D6-EB937B2856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08449" y="2753825"/>
              <a:ext cx="2219358" cy="22320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5F38B842-763A-BE2C-025C-1277AAC3EE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44482" y="2794644"/>
              <a:ext cx="2219358" cy="22320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4A897EB0-F86E-8CDA-F97B-4D5E770EA0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84566" y="3145798"/>
              <a:ext cx="1324458" cy="1332000"/>
            </a:xfrm>
            <a:prstGeom prst="ellipse">
              <a:avLst/>
            </a:prstGeom>
            <a:blipFill>
              <a:blip r:embed="rId3">
                <a:alphaModFix amt="85185"/>
              </a:blip>
              <a:stretch>
                <a:fillRect/>
              </a:stretch>
            </a:blip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8AA81D24-DEB0-D77C-EE55-CABD98D7AF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19481" y="3203825"/>
              <a:ext cx="1324458" cy="1332000"/>
            </a:xfrm>
            <a:prstGeom prst="ellipse">
              <a:avLst/>
            </a:prstGeom>
            <a:blipFill dpi="0" rotWithShape="1">
              <a:blip r:embed="rId3">
                <a:alphaModFix amt="85185"/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2A0F38C2-602A-3695-DBAC-90006E19261C}"/>
                </a:ext>
              </a:extLst>
            </p:cNvPr>
            <p:cNvSpPr/>
            <p:nvPr/>
          </p:nvSpPr>
          <p:spPr>
            <a:xfrm>
              <a:off x="5301712" y="2906113"/>
              <a:ext cx="595423" cy="59542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0" name="ZoneTexte 19">
            <a:extLst>
              <a:ext uri="{FF2B5EF4-FFF2-40B4-BE49-F238E27FC236}">
                <a16:creationId xmlns:a16="http://schemas.microsoft.com/office/drawing/2014/main" id="{BFCE7048-D3CA-7A0A-F535-F8508ABA025F}"/>
              </a:ext>
            </a:extLst>
          </p:cNvPr>
          <p:cNvSpPr txBox="1"/>
          <p:nvPr/>
        </p:nvSpPr>
        <p:spPr>
          <a:xfrm>
            <a:off x="640194" y="3544368"/>
            <a:ext cx="10988566" cy="1200329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98000">
                <a:schemeClr val="bg1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just"/>
            <a:r>
              <a:rPr lang="fr-FR" b="0" i="1" u="none" strike="noStrike" dirty="0">
                <a:solidFill>
                  <a:srgbClr val="333333"/>
                </a:solidFill>
                <a:effectLst/>
                <a:latin typeface="+mj-lt"/>
              </a:rPr>
              <a:t>Or la foi naît de ce que l’on entend ; et ce que l’on entend, c’est la parole du Christ. Alors, je pose la question : n’aurait-on pas entendu ? </a:t>
            </a:r>
          </a:p>
          <a:p>
            <a:pPr algn="just"/>
            <a:r>
              <a:rPr lang="fr-FR" b="0" i="1" u="none" strike="noStrike" dirty="0">
                <a:solidFill>
                  <a:srgbClr val="333333"/>
                </a:solidFill>
                <a:effectLst/>
                <a:latin typeface="+mj-lt"/>
              </a:rPr>
              <a:t>Mais si, bien sûr ! Un psaume le dit : Sur toute la terre se répand leur message, et leurs paroles, jusqu’aux limites du monde. (</a:t>
            </a:r>
            <a:r>
              <a:rPr lang="fr-FR" b="0" i="1" u="none" strike="noStrike" dirty="0" err="1">
                <a:solidFill>
                  <a:srgbClr val="333333"/>
                </a:solidFill>
                <a:effectLst/>
                <a:latin typeface="+mj-lt"/>
              </a:rPr>
              <a:t>Rm</a:t>
            </a:r>
            <a:r>
              <a:rPr lang="fr-FR" b="0" i="1" u="none" strike="noStrike" dirty="0">
                <a:solidFill>
                  <a:srgbClr val="333333"/>
                </a:solidFill>
                <a:effectLst/>
                <a:latin typeface="+mj-lt"/>
              </a:rPr>
              <a:t> 10, 17-18)</a:t>
            </a:r>
          </a:p>
        </p:txBody>
      </p:sp>
    </p:spTree>
    <p:extLst>
      <p:ext uri="{BB962C8B-B14F-4D97-AF65-F5344CB8AC3E}">
        <p14:creationId xmlns:p14="http://schemas.microsoft.com/office/powerpoint/2010/main" val="726699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F077F4E-8B35-2ED4-0119-FCCBF1F1E5CF}"/>
              </a:ext>
            </a:extLst>
          </p:cNvPr>
          <p:cNvSpPr txBox="1"/>
          <p:nvPr/>
        </p:nvSpPr>
        <p:spPr>
          <a:xfrm>
            <a:off x="4000501" y="362067"/>
            <a:ext cx="4434840" cy="400110"/>
          </a:xfrm>
          <a:prstGeom prst="rect">
            <a:avLst/>
          </a:prstGeom>
          <a:solidFill>
            <a:srgbClr val="E1EF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latin typeface="Georgia" panose="02040502050405020303" pitchFamily="18" charset="0"/>
              </a:rPr>
              <a:t>TEMPÊTE À JÉRUSALEM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79E2BB-99F3-0A3A-B84D-8AD928514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7371" y="161108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25" name="Image 1" descr="pentecote-arcabas-JM-pirot - Oratoire de Dijon">
            <a:extLst>
              <a:ext uri="{FF2B5EF4-FFF2-40B4-BE49-F238E27FC236}">
                <a16:creationId xmlns:a16="http://schemas.microsoft.com/office/drawing/2014/main" id="{071DFB20-E1FA-AB22-D2C5-10FFAA10BA67}"/>
              </a:ext>
            </a:extLst>
          </p:cNvPr>
          <p:cNvPicPr>
            <a:picLocks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371" y="854146"/>
            <a:ext cx="5207000" cy="405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26DB60A-E80C-A589-42EC-67CD1A2463AF}"/>
              </a:ext>
            </a:extLst>
          </p:cNvPr>
          <p:cNvSpPr txBox="1"/>
          <p:nvPr/>
        </p:nvSpPr>
        <p:spPr>
          <a:xfrm>
            <a:off x="2198914" y="1507960"/>
            <a:ext cx="1433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/>
              <a:t>Ac</a:t>
            </a:r>
            <a:r>
              <a:rPr lang="fr-FR" sz="2400" b="1" dirty="0"/>
              <a:t> 2, 1-13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FBA5758-EF66-33A4-0714-66E33F8173F9}"/>
              </a:ext>
            </a:extLst>
          </p:cNvPr>
          <p:cNvSpPr txBox="1"/>
          <p:nvPr/>
        </p:nvSpPr>
        <p:spPr>
          <a:xfrm>
            <a:off x="257630" y="2854230"/>
            <a:ext cx="5838370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600" b="0" i="0" u="none" strike="noStrike" dirty="0">
                <a:solidFill>
                  <a:srgbClr val="333333"/>
                </a:solidFill>
                <a:effectLst/>
                <a:latin typeface="Lucida Calligraphy" panose="03010101010101010101" pitchFamily="66" charset="77"/>
              </a:rPr>
              <a:t>« Soudain un bruit survint du ciel comme un violent coup de vent : </a:t>
            </a:r>
          </a:p>
          <a:p>
            <a:r>
              <a:rPr lang="fr-FR" sz="1600" b="0" i="0" u="none" strike="noStrike" dirty="0">
                <a:solidFill>
                  <a:srgbClr val="333333"/>
                </a:solidFill>
                <a:effectLst/>
                <a:latin typeface="Lucida Calligraphy" panose="03010101010101010101" pitchFamily="66" charset="77"/>
              </a:rPr>
              <a:t>la maison où ils étaient assis en fut remplie tout entière. </a:t>
            </a:r>
            <a:r>
              <a:rPr lang="fr-FR" sz="1600" b="0" i="0" u="none" strike="noStrike">
                <a:solidFill>
                  <a:srgbClr val="333333"/>
                </a:solidFill>
                <a:effectLst/>
                <a:latin typeface="Lucida Calligraphy" panose="03010101010101010101" pitchFamily="66" charset="77"/>
              </a:rPr>
              <a:t>»</a:t>
            </a:r>
            <a:endParaRPr lang="fr-FR" sz="1600" dirty="0">
              <a:latin typeface="Lucida Calligraphy" panose="03010101010101010101" pitchFamily="66" charset="77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91C407B-45EF-C9C2-2167-9DA75835A571}"/>
              </a:ext>
            </a:extLst>
          </p:cNvPr>
          <p:cNvSpPr txBox="1"/>
          <p:nvPr/>
        </p:nvSpPr>
        <p:spPr>
          <a:xfrm>
            <a:off x="405981" y="4980593"/>
            <a:ext cx="11700319" cy="369332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98000">
                <a:schemeClr val="bg1"/>
              </a:gs>
            </a:gsLst>
            <a:lin ang="5400000" scaled="1"/>
          </a:gradFill>
        </p:spPr>
        <p:txBody>
          <a:bodyPr wrap="none" rtlCol="0">
            <a:spAutoFit/>
          </a:bodyPr>
          <a:lstStyle/>
          <a:p>
            <a:r>
              <a:rPr lang="fr-FR" b="0" i="1" u="none" strike="noStrike" dirty="0">
                <a:solidFill>
                  <a:srgbClr val="663366"/>
                </a:solidFill>
                <a:effectLst/>
                <a:latin typeface="+mj-lt"/>
              </a:rPr>
              <a:t>« Comme des langues de feu », nous rappellent un autre prodige de ce genre, celui du buisson ardent. (St Jean Chrysostome</a:t>
            </a:r>
            <a:r>
              <a:rPr lang="fr-FR" i="1" dirty="0">
                <a:solidFill>
                  <a:srgbClr val="663366"/>
                </a:solidFill>
                <a:latin typeface="+mj-lt"/>
              </a:rPr>
              <a:t>)</a:t>
            </a:r>
            <a:endParaRPr lang="fr-FR" i="1" dirty="0">
              <a:latin typeface="+mj-lt"/>
            </a:endParaRP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B9357840-3884-616F-A567-BC9DEC3820FE}"/>
              </a:ext>
            </a:extLst>
          </p:cNvPr>
          <p:cNvGrpSpPr/>
          <p:nvPr/>
        </p:nvGrpSpPr>
        <p:grpSpPr>
          <a:xfrm>
            <a:off x="1780674" y="5462464"/>
            <a:ext cx="8261684" cy="725878"/>
            <a:chOff x="1780674" y="5462464"/>
            <a:chExt cx="8261684" cy="725878"/>
          </a:xfrm>
        </p:grpSpPr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12F6F3FA-5E63-46C1-210F-9A6C09D0C68A}"/>
                </a:ext>
              </a:extLst>
            </p:cNvPr>
            <p:cNvSpPr txBox="1"/>
            <p:nvPr/>
          </p:nvSpPr>
          <p:spPr>
            <a:xfrm>
              <a:off x="2371879" y="5646279"/>
              <a:ext cx="73132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>
                  <a:latin typeface="Century Gothic" panose="020B0502020202020204" pitchFamily="34" charset="0"/>
                </a:rPr>
                <a:t>Faisons le récit d’une de nos propres « petites pentecôte » que nous avons vécues</a:t>
              </a:r>
            </a:p>
          </p:txBody>
        </p:sp>
        <p:sp>
          <p:nvSpPr>
            <p:cNvPr id="8" name="Bulle ronde 7">
              <a:extLst>
                <a:ext uri="{FF2B5EF4-FFF2-40B4-BE49-F238E27FC236}">
                  <a16:creationId xmlns:a16="http://schemas.microsoft.com/office/drawing/2014/main" id="{F64C4B39-D5DF-AA80-BCB6-0F1FADEA1BE0}"/>
                </a:ext>
              </a:extLst>
            </p:cNvPr>
            <p:cNvSpPr/>
            <p:nvPr/>
          </p:nvSpPr>
          <p:spPr>
            <a:xfrm>
              <a:off x="1780674" y="5462464"/>
              <a:ext cx="8261684" cy="725878"/>
            </a:xfrm>
            <a:prstGeom prst="wedgeEllipseCallout">
              <a:avLst>
                <a:gd name="adj1" fmla="val 50623"/>
                <a:gd name="adj2" fmla="val 53397"/>
              </a:avLst>
            </a:pr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9" name="Image 8">
            <a:extLst>
              <a:ext uri="{FF2B5EF4-FFF2-40B4-BE49-F238E27FC236}">
                <a16:creationId xmlns:a16="http://schemas.microsoft.com/office/drawing/2014/main" id="{B289A93B-F9F2-6560-551A-270CE4361A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333" y="6410132"/>
            <a:ext cx="1499016" cy="3600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6C6C4CBC-0034-9AD1-F6A4-2FCD01E14971}"/>
              </a:ext>
            </a:extLst>
          </p:cNvPr>
          <p:cNvSpPr txBox="1"/>
          <p:nvPr/>
        </p:nvSpPr>
        <p:spPr>
          <a:xfrm>
            <a:off x="433333" y="85933"/>
            <a:ext cx="22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Conseil National 2024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87BB956-3666-B6D1-7479-D6AF12CBF662}"/>
              </a:ext>
            </a:extLst>
          </p:cNvPr>
          <p:cNvSpPr txBox="1"/>
          <p:nvPr/>
        </p:nvSpPr>
        <p:spPr>
          <a:xfrm>
            <a:off x="3566160" y="6400800"/>
            <a:ext cx="4389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Commission méditation de la Parole de Dieu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5D63023-A3D3-C922-360D-37ED03026151}"/>
              </a:ext>
            </a:extLst>
          </p:cNvPr>
          <p:cNvSpPr txBox="1"/>
          <p:nvPr/>
        </p:nvSpPr>
        <p:spPr>
          <a:xfrm>
            <a:off x="8892540" y="6400800"/>
            <a:ext cx="1893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Thème 2024-2025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735415D-BA1C-2D48-2CD2-516FF0973194}"/>
              </a:ext>
            </a:extLst>
          </p:cNvPr>
          <p:cNvSpPr>
            <a:spLocks noChangeAspect="1"/>
          </p:cNvSpPr>
          <p:nvPr/>
        </p:nvSpPr>
        <p:spPr>
          <a:xfrm rot="4006373">
            <a:off x="573777" y="673903"/>
            <a:ext cx="639533" cy="849600"/>
          </a:xfrm>
          <a:prstGeom prst="rect">
            <a:avLst/>
          </a:prstGeom>
          <a:gradFill flip="none" rotWithShape="1">
            <a:gsLst>
              <a:gs pos="0">
                <a:srgbClr val="FF4B66"/>
              </a:gs>
              <a:gs pos="98000">
                <a:schemeClr val="bg1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none" lIns="91440" tIns="45720" rIns="91440" bIns="45720">
            <a:prstTxWarp prst="textCircle">
              <a:avLst>
                <a:gd name="adj" fmla="val 10967965"/>
              </a:avLst>
            </a:prstTxWarp>
            <a:spAutoFit/>
          </a:bodyPr>
          <a:lstStyle/>
          <a:p>
            <a:pPr algn="ctr"/>
            <a:r>
              <a:rPr lang="fr-FR" sz="5400" b="1" dirty="0">
                <a:solidFill>
                  <a:schemeClr val="bg1"/>
                </a:solidFill>
                <a:effectLst>
                  <a:glow rad="33962">
                    <a:schemeClr val="tx1">
                      <a:alpha val="57052"/>
                    </a:schemeClr>
                  </a:glow>
                  <a:innerShdw>
                    <a:schemeClr val="bg1"/>
                  </a:innerShdw>
                  <a:reflection endPos="0" dir="5400000" sy="-100000" algn="bl" rotWithShape="0"/>
                </a:effectLst>
              </a:rPr>
              <a:t>Dieu présent en tout et en tous</a:t>
            </a:r>
            <a:endParaRPr lang="fr-FR" sz="5400" b="1" cap="none" spc="0" dirty="0">
              <a:ln w="0"/>
              <a:solidFill>
                <a:schemeClr val="bg1"/>
              </a:solidFill>
              <a:effectLst>
                <a:glow rad="33962">
                  <a:schemeClr val="tx1">
                    <a:alpha val="57052"/>
                  </a:schemeClr>
                </a:glow>
                <a:innerShdw>
                  <a:schemeClr val="bg1"/>
                </a:innerShdw>
                <a:reflection endPos="0" dir="5400000" sy="-100000" algn="bl" rotWithShape="0"/>
              </a:effectLst>
            </a:endParaRP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C08CA897-1C5E-E520-DEA3-865CB3CB2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1B930-1910-194E-A5ED-9B52690F9D38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282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2380A31-BC08-6B2D-E542-AEF937547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33" y="6410132"/>
            <a:ext cx="1499016" cy="360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58BF00C-EA7A-F32B-F0E2-EDAE5D55AF65}"/>
              </a:ext>
            </a:extLst>
          </p:cNvPr>
          <p:cNvSpPr txBox="1"/>
          <p:nvPr/>
        </p:nvSpPr>
        <p:spPr>
          <a:xfrm>
            <a:off x="433333" y="85933"/>
            <a:ext cx="22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Conseil National 2024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B2CAB90-D8CA-2089-E07E-2973288EE204}"/>
              </a:ext>
            </a:extLst>
          </p:cNvPr>
          <p:cNvSpPr txBox="1"/>
          <p:nvPr/>
        </p:nvSpPr>
        <p:spPr>
          <a:xfrm>
            <a:off x="3566160" y="6400800"/>
            <a:ext cx="4389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Commission méditation de la Parole de Dieu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DE37FFC-5005-94B1-4FEA-1577D53E3BB8}"/>
              </a:ext>
            </a:extLst>
          </p:cNvPr>
          <p:cNvSpPr txBox="1"/>
          <p:nvPr/>
        </p:nvSpPr>
        <p:spPr>
          <a:xfrm>
            <a:off x="8961120" y="6400800"/>
            <a:ext cx="1893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Thème 2024-2025</a:t>
            </a:r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7EFFD085-0391-795C-C4BD-887E3FD0FAD6}"/>
              </a:ext>
            </a:extLst>
          </p:cNvPr>
          <p:cNvGrpSpPr/>
          <p:nvPr/>
        </p:nvGrpSpPr>
        <p:grpSpPr>
          <a:xfrm>
            <a:off x="1096979" y="3618410"/>
            <a:ext cx="2608909" cy="2253020"/>
            <a:chOff x="1096979" y="3618410"/>
            <a:chExt cx="2608909" cy="225302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AD444ED-1DD4-42EF-C85D-E179BEEF8906}"/>
                </a:ext>
              </a:extLst>
            </p:cNvPr>
            <p:cNvSpPr>
              <a:spLocks noChangeAspect="1"/>
            </p:cNvSpPr>
            <p:nvPr/>
          </p:nvSpPr>
          <p:spPr>
            <a:xfrm rot="4006373">
              <a:off x="2444831" y="4610373"/>
              <a:ext cx="1082114" cy="1440000"/>
            </a:xfrm>
            <a:prstGeom prst="rect">
              <a:avLst/>
            </a:prstGeom>
            <a:gradFill flip="none" rotWithShape="1">
              <a:gsLst>
                <a:gs pos="0">
                  <a:srgbClr val="C1B8FF"/>
                </a:gs>
                <a:gs pos="9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</p:spPr>
          <p:txBody>
            <a:bodyPr wrap="none" lIns="91440" tIns="45720" rIns="91440" bIns="45720">
              <a:prstTxWarp prst="textCircle">
                <a:avLst>
                  <a:gd name="adj" fmla="val 10967965"/>
                </a:avLst>
              </a:prstTxWarp>
              <a:spAutoFit/>
            </a:bodyPr>
            <a:lstStyle/>
            <a:p>
              <a:pPr algn="ctr"/>
              <a:r>
                <a:rPr lang="fr-FR" sz="6000" b="1" dirty="0">
                  <a:solidFill>
                    <a:schemeClr val="accent6"/>
                  </a:solidFill>
                </a:rPr>
                <a:t>Dieu quasi voire totalement absent</a:t>
              </a:r>
              <a:r>
                <a:rPr lang="fr-FR" sz="6000" b="1" cap="none" spc="0" dirty="0">
                  <a:ln w="0"/>
                  <a:solidFill>
                    <a:schemeClr val="accent6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</a:p>
          </p:txBody>
        </p:sp>
        <p:cxnSp>
          <p:nvCxnSpPr>
            <p:cNvPr id="17" name="Connecteur droit avec flèche 16">
              <a:extLst>
                <a:ext uri="{FF2B5EF4-FFF2-40B4-BE49-F238E27FC236}">
                  <a16:creationId xmlns:a16="http://schemas.microsoft.com/office/drawing/2014/main" id="{00AE221C-8522-4252-91F4-EA668A31DE47}"/>
                </a:ext>
              </a:extLst>
            </p:cNvPr>
            <p:cNvCxnSpPr/>
            <p:nvPr/>
          </p:nvCxnSpPr>
          <p:spPr>
            <a:xfrm flipV="1">
              <a:off x="1891149" y="4090013"/>
              <a:ext cx="1355266" cy="644236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82D2F934-BA89-8C76-3B19-94BF8D0779CE}"/>
                </a:ext>
              </a:extLst>
            </p:cNvPr>
            <p:cNvSpPr txBox="1"/>
            <p:nvPr/>
          </p:nvSpPr>
          <p:spPr>
            <a:xfrm rot="20181957">
              <a:off x="1096979" y="3618410"/>
              <a:ext cx="22972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Temps ordinaire/avent</a:t>
              </a: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CECB7CB4-9C8F-F50A-42A9-601F3AF80644}"/>
              </a:ext>
            </a:extLst>
          </p:cNvPr>
          <p:cNvGrpSpPr/>
          <p:nvPr/>
        </p:nvGrpSpPr>
        <p:grpSpPr>
          <a:xfrm>
            <a:off x="3782757" y="2281323"/>
            <a:ext cx="2591503" cy="2543785"/>
            <a:chOff x="3782757" y="2281323"/>
            <a:chExt cx="2591503" cy="254378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6927765-5B68-3121-11A8-14C839FAFD20}"/>
                </a:ext>
              </a:extLst>
            </p:cNvPr>
            <p:cNvSpPr>
              <a:spLocks noChangeAspect="1"/>
            </p:cNvSpPr>
            <p:nvPr/>
          </p:nvSpPr>
          <p:spPr>
            <a:xfrm rot="4006373">
              <a:off x="5112283" y="3563131"/>
              <a:ext cx="1083954" cy="1440000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9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</p:spPr>
          <p:txBody>
            <a:bodyPr wrap="none" lIns="91440" tIns="45720" rIns="91440" bIns="45720">
              <a:prstTxWarp prst="textCircle">
                <a:avLst>
                  <a:gd name="adj" fmla="val 10967965"/>
                </a:avLst>
              </a:prstTxWarp>
              <a:spAutoFit/>
            </a:bodyPr>
            <a:lstStyle/>
            <a:p>
              <a:pPr algn="ctr"/>
              <a:r>
                <a:rPr lang="fr-FR" sz="5400" b="1" dirty="0">
                  <a:solidFill>
                    <a:schemeClr val="bg1"/>
                  </a:solidFill>
                  <a:effectLst>
                    <a:glow rad="33962">
                      <a:schemeClr val="tx1">
                        <a:alpha val="57052"/>
                      </a:schemeClr>
                    </a:glow>
                    <a:innerShdw>
                      <a:schemeClr val="bg1"/>
                    </a:innerShdw>
                    <a:reflection endPos="0" dir="5400000" sy="-100000" algn="bl" rotWithShape="0"/>
                  </a:effectLst>
                </a:rPr>
                <a:t>Dieu se montre très discrètement </a:t>
              </a:r>
              <a:endParaRPr lang="fr-FR" sz="5400" b="1" cap="none" spc="0" dirty="0">
                <a:ln w="0"/>
                <a:solidFill>
                  <a:schemeClr val="bg1"/>
                </a:solidFill>
                <a:effectLst>
                  <a:glow rad="33962">
                    <a:schemeClr val="tx1">
                      <a:alpha val="57052"/>
                    </a:schemeClr>
                  </a:glow>
                  <a:innerShdw>
                    <a:schemeClr val="bg1"/>
                  </a:innerShdw>
                  <a:reflection endPos="0" dir="5400000" sy="-100000" algn="bl" rotWithShape="0"/>
                </a:effectLst>
              </a:endParaRPr>
            </a:p>
          </p:txBody>
        </p:sp>
        <p:cxnSp>
          <p:nvCxnSpPr>
            <p:cNvPr id="18" name="Connecteur droit avec flèche 17">
              <a:extLst>
                <a:ext uri="{FF2B5EF4-FFF2-40B4-BE49-F238E27FC236}">
                  <a16:creationId xmlns:a16="http://schemas.microsoft.com/office/drawing/2014/main" id="{EB0286BE-93EF-16E9-46E6-C43CCAF58A2E}"/>
                </a:ext>
              </a:extLst>
            </p:cNvPr>
            <p:cNvCxnSpPr/>
            <p:nvPr/>
          </p:nvCxnSpPr>
          <p:spPr>
            <a:xfrm flipV="1">
              <a:off x="4335086" y="3057062"/>
              <a:ext cx="1355266" cy="644236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A6FEE57E-B661-B384-2E23-BB9C9ADDE597}"/>
                </a:ext>
              </a:extLst>
            </p:cNvPr>
            <p:cNvSpPr txBox="1"/>
            <p:nvPr/>
          </p:nvSpPr>
          <p:spPr>
            <a:xfrm rot="20057821">
              <a:off x="3782757" y="2281323"/>
              <a:ext cx="16736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dirty="0"/>
                <a:t>Temps de Noël</a:t>
              </a:r>
            </a:p>
            <a:p>
              <a:pPr algn="ctr"/>
              <a:r>
                <a:rPr lang="fr-FR" dirty="0"/>
                <a:t> / </a:t>
              </a:r>
            </a:p>
            <a:p>
              <a:pPr algn="ctr"/>
              <a:r>
                <a:rPr lang="fr-FR" dirty="0"/>
                <a:t>temps ordinaire</a:t>
              </a:r>
            </a:p>
          </p:txBody>
        </p: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A22CF228-FC24-7B4F-4F5B-5179123D0317}"/>
              </a:ext>
            </a:extLst>
          </p:cNvPr>
          <p:cNvGrpSpPr/>
          <p:nvPr/>
        </p:nvGrpSpPr>
        <p:grpSpPr>
          <a:xfrm>
            <a:off x="6001019" y="1515419"/>
            <a:ext cx="2550664" cy="2313709"/>
            <a:chOff x="6001019" y="1515419"/>
            <a:chExt cx="2550664" cy="231370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453062D-9AF8-AD6F-9566-B7F122B5AC3E}"/>
                </a:ext>
              </a:extLst>
            </p:cNvPr>
            <p:cNvSpPr>
              <a:spLocks noChangeAspect="1"/>
            </p:cNvSpPr>
            <p:nvPr/>
          </p:nvSpPr>
          <p:spPr>
            <a:xfrm rot="4006373">
              <a:off x="7290626" y="2568071"/>
              <a:ext cx="1082114" cy="1440000"/>
            </a:xfrm>
            <a:prstGeom prst="rect">
              <a:avLst/>
            </a:prstGeom>
            <a:gradFill>
              <a:gsLst>
                <a:gs pos="0">
                  <a:srgbClr val="FF4B66"/>
                </a:gs>
                <a:gs pos="98000">
                  <a:schemeClr val="bg1"/>
                </a:gs>
              </a:gsLst>
              <a:path path="shape">
                <a:fillToRect l="50000" t="50000" r="50000" b="50000"/>
              </a:path>
            </a:gradFill>
          </p:spPr>
          <p:txBody>
            <a:bodyPr wrap="none" lIns="91440" tIns="45720" rIns="91440" bIns="45720">
              <a:prstTxWarp prst="textCircle">
                <a:avLst>
                  <a:gd name="adj" fmla="val 11134404"/>
                </a:avLst>
              </a:prstTxWarp>
              <a:spAutoFit/>
            </a:bodyPr>
            <a:lstStyle/>
            <a:p>
              <a:pPr algn="ctr"/>
              <a:r>
                <a:rPr lang="fr-FR" sz="5400" b="1" dirty="0">
                  <a:solidFill>
                    <a:srgbClr val="C1B8FF"/>
                  </a:solidFill>
                </a:rPr>
                <a:t>Dieu intervient, répond, sert</a:t>
              </a:r>
              <a:endParaRPr lang="fr-FR" sz="5400" b="1" cap="none" spc="0" dirty="0">
                <a:ln w="0"/>
                <a:solidFill>
                  <a:srgbClr val="C1B8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19" name="Connecteur droit avec flèche 18">
              <a:extLst>
                <a:ext uri="{FF2B5EF4-FFF2-40B4-BE49-F238E27FC236}">
                  <a16:creationId xmlns:a16="http://schemas.microsoft.com/office/drawing/2014/main" id="{DD1D47C5-C3B5-070E-3C22-73A30579F344}"/>
                </a:ext>
              </a:extLst>
            </p:cNvPr>
            <p:cNvCxnSpPr/>
            <p:nvPr/>
          </p:nvCxnSpPr>
          <p:spPr>
            <a:xfrm flipV="1">
              <a:off x="6741629" y="1996507"/>
              <a:ext cx="1355266" cy="644236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B1B1B041-E284-A9B4-CD8A-CA09F2C65795}"/>
                </a:ext>
              </a:extLst>
            </p:cNvPr>
            <p:cNvSpPr txBox="1"/>
            <p:nvPr/>
          </p:nvSpPr>
          <p:spPr>
            <a:xfrm rot="20091399">
              <a:off x="6001019" y="1515419"/>
              <a:ext cx="17797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Carême / Pâques</a:t>
              </a:r>
            </a:p>
          </p:txBody>
        </p:sp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CE511145-C9D1-3633-21D6-D4389EC01D61}"/>
              </a:ext>
            </a:extLst>
          </p:cNvPr>
          <p:cNvGrpSpPr/>
          <p:nvPr/>
        </p:nvGrpSpPr>
        <p:grpSpPr>
          <a:xfrm>
            <a:off x="7935857" y="534539"/>
            <a:ext cx="2925261" cy="2252784"/>
            <a:chOff x="7935857" y="534539"/>
            <a:chExt cx="2925261" cy="225278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427677-FA7F-1393-ECAF-0098F36DCEDB}"/>
                </a:ext>
              </a:extLst>
            </p:cNvPr>
            <p:cNvSpPr>
              <a:spLocks noChangeAspect="1"/>
            </p:cNvSpPr>
            <p:nvPr/>
          </p:nvSpPr>
          <p:spPr>
            <a:xfrm rot="4006373">
              <a:off x="9599141" y="1525346"/>
              <a:ext cx="1083954" cy="1440000"/>
            </a:xfrm>
            <a:prstGeom prst="rect">
              <a:avLst/>
            </a:prstGeom>
            <a:gradFill flip="none" rotWithShape="1">
              <a:gsLst>
                <a:gs pos="0">
                  <a:srgbClr val="FF4B66"/>
                </a:gs>
                <a:gs pos="9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</p:spPr>
          <p:txBody>
            <a:bodyPr wrap="none" lIns="91440" tIns="45720" rIns="91440" bIns="45720">
              <a:prstTxWarp prst="textCircle">
                <a:avLst>
                  <a:gd name="adj" fmla="val 10967965"/>
                </a:avLst>
              </a:prstTxWarp>
              <a:spAutoFit/>
            </a:bodyPr>
            <a:lstStyle/>
            <a:p>
              <a:pPr algn="ctr"/>
              <a:r>
                <a:rPr lang="fr-FR" sz="5400" b="1" dirty="0">
                  <a:solidFill>
                    <a:schemeClr val="bg1"/>
                  </a:solidFill>
                  <a:effectLst>
                    <a:glow rad="33962">
                      <a:schemeClr val="tx1">
                        <a:alpha val="57052"/>
                      </a:schemeClr>
                    </a:glow>
                    <a:innerShdw>
                      <a:schemeClr val="bg1"/>
                    </a:innerShdw>
                    <a:reflection endPos="0" dir="5400000" sy="-100000" algn="bl" rotWithShape="0"/>
                  </a:effectLst>
                </a:rPr>
                <a:t>Dieu présent en tout et en tous</a:t>
              </a:r>
              <a:endParaRPr lang="fr-FR" sz="5400" b="1" cap="none" spc="0" dirty="0">
                <a:ln w="0"/>
                <a:solidFill>
                  <a:schemeClr val="bg1"/>
                </a:solidFill>
                <a:effectLst>
                  <a:glow rad="33962">
                    <a:schemeClr val="tx1">
                      <a:alpha val="57052"/>
                    </a:schemeClr>
                  </a:glow>
                  <a:innerShdw>
                    <a:schemeClr val="bg1"/>
                  </a:innerShdw>
                  <a:reflection endPos="0" dir="5400000" sy="-100000" algn="bl" rotWithShape="0"/>
                </a:effectLst>
              </a:endParaRPr>
            </a:p>
          </p:txBody>
        </p:sp>
        <p:cxnSp>
          <p:nvCxnSpPr>
            <p:cNvPr id="20" name="Connecteur droit avec flèche 19">
              <a:extLst>
                <a:ext uri="{FF2B5EF4-FFF2-40B4-BE49-F238E27FC236}">
                  <a16:creationId xmlns:a16="http://schemas.microsoft.com/office/drawing/2014/main" id="{BBE328B0-2184-1C15-FA43-C56ABD718A5F}"/>
                </a:ext>
              </a:extLst>
            </p:cNvPr>
            <p:cNvCxnSpPr/>
            <p:nvPr/>
          </p:nvCxnSpPr>
          <p:spPr>
            <a:xfrm flipV="1">
              <a:off x="8963890" y="879451"/>
              <a:ext cx="1355266" cy="644236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C93194BA-E1F3-4F96-211B-7798387AD5A9}"/>
                </a:ext>
              </a:extLst>
            </p:cNvPr>
            <p:cNvSpPr txBox="1"/>
            <p:nvPr/>
          </p:nvSpPr>
          <p:spPr>
            <a:xfrm rot="20182688">
              <a:off x="7935857" y="534539"/>
              <a:ext cx="25631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Temps pascal / Pentecôte</a:t>
              </a:r>
            </a:p>
          </p:txBody>
        </p:sp>
      </p:grp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80E31DC-9F8B-4224-C341-F9CA7AACB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1B930-1910-194E-A5ED-9B52690F9D38}" type="slidenum">
              <a:rPr lang="fr-FR" smtClean="0"/>
              <a:t>16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0DE8949-1E7F-5E55-6968-66877889ACC8}"/>
              </a:ext>
            </a:extLst>
          </p:cNvPr>
          <p:cNvSpPr txBox="1"/>
          <p:nvPr/>
        </p:nvSpPr>
        <p:spPr>
          <a:xfrm>
            <a:off x="339753" y="687028"/>
            <a:ext cx="4078489" cy="646331"/>
          </a:xfrm>
          <a:prstGeom prst="rect">
            <a:avLst/>
          </a:prstGeom>
          <a:solidFill>
            <a:srgbClr val="E1EFF0"/>
          </a:solidFill>
        </p:spPr>
        <p:txBody>
          <a:bodyPr wrap="none" rtlCol="0">
            <a:spAutoFit/>
          </a:bodyPr>
          <a:lstStyle/>
          <a:p>
            <a:r>
              <a:rPr lang="fr-FR" dirty="0"/>
              <a:t>Dieu que nous avons montré plus visible</a:t>
            </a:r>
          </a:p>
          <a:p>
            <a:r>
              <a:rPr lang="fr-FR" dirty="0"/>
              <a:t> en avançant dans l’année liturgique</a:t>
            </a:r>
          </a:p>
        </p:txBody>
      </p:sp>
    </p:spTree>
    <p:extLst>
      <p:ext uri="{BB962C8B-B14F-4D97-AF65-F5344CB8AC3E}">
        <p14:creationId xmlns:p14="http://schemas.microsoft.com/office/powerpoint/2010/main" val="426345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2380A31-BC08-6B2D-E542-AEF937547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33" y="6410132"/>
            <a:ext cx="1499016" cy="360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58BF00C-EA7A-F32B-F0E2-EDAE5D55AF65}"/>
              </a:ext>
            </a:extLst>
          </p:cNvPr>
          <p:cNvSpPr txBox="1"/>
          <p:nvPr/>
        </p:nvSpPr>
        <p:spPr>
          <a:xfrm>
            <a:off x="433333" y="85933"/>
            <a:ext cx="22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Conseil National 2024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B2CAB90-D8CA-2089-E07E-2973288EE204}"/>
              </a:ext>
            </a:extLst>
          </p:cNvPr>
          <p:cNvSpPr txBox="1"/>
          <p:nvPr/>
        </p:nvSpPr>
        <p:spPr>
          <a:xfrm>
            <a:off x="3566160" y="6400800"/>
            <a:ext cx="4389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Commission méditation de la Parole de Dieu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DE37FFC-5005-94B1-4FEA-1577D53E3BB8}"/>
              </a:ext>
            </a:extLst>
          </p:cNvPr>
          <p:cNvSpPr txBox="1"/>
          <p:nvPr/>
        </p:nvSpPr>
        <p:spPr>
          <a:xfrm>
            <a:off x="9052560" y="6400800"/>
            <a:ext cx="1893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Thème 2024-2025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BC3358E-937D-35DC-E667-1F2502070417}"/>
              </a:ext>
            </a:extLst>
          </p:cNvPr>
          <p:cNvSpPr txBox="1"/>
          <p:nvPr/>
        </p:nvSpPr>
        <p:spPr>
          <a:xfrm>
            <a:off x="364855" y="1776598"/>
            <a:ext cx="11373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0" i="0" u="none" strike="noStrike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Le Christ est là présent dans sa parole, car c’est lui qui parle tandis qu’on lit dans l’Église les Saintes Écritures.</a:t>
            </a:r>
          </a:p>
          <a:p>
            <a:pPr algn="ctr"/>
            <a:r>
              <a:rPr lang="fr-FR" b="0" i="0" u="none" strike="noStrike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Enfin il est là présent lorsque l’Église prie et chante les psaumes, lui qui a promis :</a:t>
            </a:r>
          </a:p>
          <a:p>
            <a:pPr algn="ctr"/>
            <a:r>
              <a:rPr lang="fr-FR" b="0" i="0" u="none" strike="noStrike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« Là où deux ou trois sont rassemblés en mon nom, je suis là, au milieu d’eux » (</a:t>
            </a:r>
            <a:r>
              <a:rPr lang="fr-FR" b="0" i="1" u="none" strike="noStrike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Mt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 18, 20). </a:t>
            </a:r>
          </a:p>
          <a:p>
            <a:pPr algn="ctr"/>
            <a:r>
              <a:rPr lang="fr-FR" dirty="0">
                <a:solidFill>
                  <a:srgbClr val="000000"/>
                </a:solidFill>
                <a:latin typeface="Georgia" panose="02040502050405020303" pitchFamily="18" charset="0"/>
              </a:rPr>
              <a:t>(</a:t>
            </a:r>
            <a:r>
              <a:rPr lang="fr-FR" dirty="0" err="1">
                <a:solidFill>
                  <a:srgbClr val="000000"/>
                </a:solidFill>
                <a:latin typeface="Georgia" panose="02040502050405020303" pitchFamily="18" charset="0"/>
              </a:rPr>
              <a:t>Sacrosanctum</a:t>
            </a:r>
            <a:r>
              <a:rPr lang="fr-FR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Georgia" panose="02040502050405020303" pitchFamily="18" charset="0"/>
              </a:rPr>
              <a:t>Concilium</a:t>
            </a:r>
            <a:r>
              <a:rPr lang="fr-FR" dirty="0">
                <a:solidFill>
                  <a:srgbClr val="000000"/>
                </a:solidFill>
                <a:latin typeface="Georgia" panose="02040502050405020303" pitchFamily="18" charset="0"/>
              </a:rPr>
              <a:t> 7)</a:t>
            </a:r>
            <a:endParaRPr lang="fr-FR" b="0" i="0" u="none" strike="noStrike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CBAA954-199A-A377-BB4B-DFBD6E415CDD}"/>
              </a:ext>
            </a:extLst>
          </p:cNvPr>
          <p:cNvSpPr txBox="1"/>
          <p:nvPr/>
        </p:nvSpPr>
        <p:spPr>
          <a:xfrm>
            <a:off x="2235753" y="854321"/>
            <a:ext cx="8079456" cy="523220"/>
          </a:xfrm>
          <a:prstGeom prst="rect">
            <a:avLst/>
          </a:prstGeom>
          <a:solidFill>
            <a:srgbClr val="E1EFF0"/>
          </a:solidFill>
        </p:spPr>
        <p:txBody>
          <a:bodyPr wrap="none" rtlCol="0">
            <a:spAutoFit/>
          </a:bodyPr>
          <a:lstStyle/>
          <a:p>
            <a:r>
              <a:rPr lang="fr-FR" sz="2800" b="1" dirty="0">
                <a:latin typeface="Century Gothic" panose="020B0502020202020204" pitchFamily="34" charset="0"/>
              </a:rPr>
              <a:t>Quelques mots à propos de la Parole de Dieu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DDF2F3C-3656-0708-6165-8D4A5F1AAB81}"/>
              </a:ext>
            </a:extLst>
          </p:cNvPr>
          <p:cNvSpPr txBox="1"/>
          <p:nvPr/>
        </p:nvSpPr>
        <p:spPr>
          <a:xfrm>
            <a:off x="696219" y="3694472"/>
            <a:ext cx="1090914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0" i="0" u="none" strike="noStrike" dirty="0">
                <a:solidFill>
                  <a:srgbClr val="313336"/>
                </a:solidFill>
                <a:effectLst/>
              </a:rPr>
              <a:t>La relation entre le Ressuscité, la communauté des croyants et l’Écriture Sainte est extrêmement vitale </a:t>
            </a:r>
          </a:p>
          <a:p>
            <a:pPr algn="ctr"/>
            <a:r>
              <a:rPr lang="fr-FR" sz="2000" b="0" i="0" u="none" strike="noStrike" dirty="0">
                <a:solidFill>
                  <a:srgbClr val="313336"/>
                </a:solidFill>
                <a:effectLst/>
              </a:rPr>
              <a:t>pour notre identité.[…] sans l’Écriture Sainte, les événements de la mission de Jésus et de son Église </a:t>
            </a:r>
          </a:p>
          <a:p>
            <a:pPr algn="ctr"/>
            <a:r>
              <a:rPr lang="fr-FR" sz="2000" b="0" i="0" u="none" strike="noStrike" dirty="0">
                <a:solidFill>
                  <a:srgbClr val="313336"/>
                </a:solidFill>
                <a:effectLst/>
              </a:rPr>
              <a:t>dans le monde restent indéchiffrables. De manière juste, Saint Jérôme pouvait écrire : </a:t>
            </a:r>
          </a:p>
          <a:p>
            <a:pPr algn="ctr"/>
            <a:r>
              <a:rPr lang="fr-FR" sz="2000" b="0" i="0" u="none" strike="noStrike" dirty="0">
                <a:solidFill>
                  <a:srgbClr val="313336"/>
                </a:solidFill>
                <a:effectLst/>
              </a:rPr>
              <a:t>« Ignorer les Écritures c’est ignorer le Christ » (Pape François)</a:t>
            </a:r>
            <a:endParaRPr lang="fr-FR" sz="2000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23B8CCF-B92E-A8F4-D519-5326A481A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1B930-1910-194E-A5ED-9B52690F9D38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135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2380A31-BC08-6B2D-E542-AEF937547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33" y="6410132"/>
            <a:ext cx="1499016" cy="360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58BF00C-EA7A-F32B-F0E2-EDAE5D55AF65}"/>
              </a:ext>
            </a:extLst>
          </p:cNvPr>
          <p:cNvSpPr txBox="1"/>
          <p:nvPr/>
        </p:nvSpPr>
        <p:spPr>
          <a:xfrm>
            <a:off x="433333" y="85933"/>
            <a:ext cx="22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Conseil National 2024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B2CAB90-D8CA-2089-E07E-2973288EE204}"/>
              </a:ext>
            </a:extLst>
          </p:cNvPr>
          <p:cNvSpPr txBox="1"/>
          <p:nvPr/>
        </p:nvSpPr>
        <p:spPr>
          <a:xfrm>
            <a:off x="3566160" y="6400800"/>
            <a:ext cx="4389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Commission méditation de la Parole de Dieu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DE37FFC-5005-94B1-4FEA-1577D53E3BB8}"/>
              </a:ext>
            </a:extLst>
          </p:cNvPr>
          <p:cNvSpPr txBox="1"/>
          <p:nvPr/>
        </p:nvSpPr>
        <p:spPr>
          <a:xfrm>
            <a:off x="9006840" y="6400800"/>
            <a:ext cx="1893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Thème 2024-2025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CBAA954-199A-A377-BB4B-DFBD6E415CDD}"/>
              </a:ext>
            </a:extLst>
          </p:cNvPr>
          <p:cNvSpPr txBox="1"/>
          <p:nvPr/>
        </p:nvSpPr>
        <p:spPr>
          <a:xfrm>
            <a:off x="2550799" y="988142"/>
            <a:ext cx="7149714" cy="523220"/>
          </a:xfrm>
          <a:prstGeom prst="rect">
            <a:avLst/>
          </a:prstGeom>
          <a:solidFill>
            <a:srgbClr val="E1EFF0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>
                <a:latin typeface="Century Gothic" panose="020B0502020202020204" pitchFamily="34" charset="0"/>
              </a:rPr>
              <a:t>Quelques conseils (si vous le permettez)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9BB8AB5-F998-7381-8F5A-E7B831F15164}"/>
              </a:ext>
            </a:extLst>
          </p:cNvPr>
          <p:cNvSpPr txBox="1"/>
          <p:nvPr/>
        </p:nvSpPr>
        <p:spPr>
          <a:xfrm>
            <a:off x="2930586" y="5154654"/>
            <a:ext cx="6433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« La Parole de Dieu est un carburant pour ma foi »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934533F-9E34-EB48-EA1C-ED0AF94631A5}"/>
              </a:ext>
            </a:extLst>
          </p:cNvPr>
          <p:cNvSpPr txBox="1"/>
          <p:nvPr/>
        </p:nvSpPr>
        <p:spPr>
          <a:xfrm>
            <a:off x="4937267" y="1805494"/>
            <a:ext cx="2234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/>
              <a:t>Oser s’aventurer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5F4EE59-8ADA-84AD-CBC2-E1A5B334BF4D}"/>
              </a:ext>
            </a:extLst>
          </p:cNvPr>
          <p:cNvSpPr txBox="1"/>
          <p:nvPr/>
        </p:nvSpPr>
        <p:spPr>
          <a:xfrm>
            <a:off x="3542879" y="2327895"/>
            <a:ext cx="5023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/>
              <a:t>Prendre le temps de lire attentivement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6A0D15E-B16D-0224-E0C2-392FC54F7B73}"/>
              </a:ext>
            </a:extLst>
          </p:cNvPr>
          <p:cNvSpPr txBox="1"/>
          <p:nvPr/>
        </p:nvSpPr>
        <p:spPr>
          <a:xfrm>
            <a:off x="3159188" y="2803266"/>
            <a:ext cx="5932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Savourer et se laisser imprégner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0E407EF-64C3-9C65-FA34-EBC2C8F5F4AF}"/>
              </a:ext>
            </a:extLst>
          </p:cNvPr>
          <p:cNvSpPr txBox="1"/>
          <p:nvPr/>
        </p:nvSpPr>
        <p:spPr>
          <a:xfrm>
            <a:off x="1825870" y="3310351"/>
            <a:ext cx="8457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/>
              <a:t>Ce qui entoure la texte biblique sont des aides à son appropriation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4EBACC0-331F-3AFF-A82A-268E13A8DA3F}"/>
              </a:ext>
            </a:extLst>
          </p:cNvPr>
          <p:cNvSpPr txBox="1"/>
          <p:nvPr/>
        </p:nvSpPr>
        <p:spPr>
          <a:xfrm>
            <a:off x="16432" y="3908509"/>
            <a:ext cx="12075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/>
              <a:t>Les questions se veulent aussi aide au discernement d’évènements quotidiens enrichis par Dieu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0F76D36-B22E-855C-259B-3CA9DE7A0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1B930-1910-194E-A5ED-9B52690F9D38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412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2380A31-BC08-6B2D-E542-AEF937547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33" y="6410132"/>
            <a:ext cx="1499016" cy="360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58BF00C-EA7A-F32B-F0E2-EDAE5D55AF65}"/>
              </a:ext>
            </a:extLst>
          </p:cNvPr>
          <p:cNvSpPr txBox="1"/>
          <p:nvPr/>
        </p:nvSpPr>
        <p:spPr>
          <a:xfrm>
            <a:off x="433333" y="85933"/>
            <a:ext cx="22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Conseil National 2024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B2CAB90-D8CA-2089-E07E-2973288EE204}"/>
              </a:ext>
            </a:extLst>
          </p:cNvPr>
          <p:cNvSpPr txBox="1"/>
          <p:nvPr/>
        </p:nvSpPr>
        <p:spPr>
          <a:xfrm>
            <a:off x="3566160" y="6400800"/>
            <a:ext cx="4389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Commission méditation de la Parole de Dieu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DE37FFC-5005-94B1-4FEA-1577D53E3BB8}"/>
              </a:ext>
            </a:extLst>
          </p:cNvPr>
          <p:cNvSpPr txBox="1"/>
          <p:nvPr/>
        </p:nvSpPr>
        <p:spPr>
          <a:xfrm>
            <a:off x="9052560" y="6400800"/>
            <a:ext cx="1893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Thème 2024-2025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8FC110D-BC88-84B7-C635-AE4941195DCD}"/>
              </a:ext>
            </a:extLst>
          </p:cNvPr>
          <p:cNvSpPr txBox="1"/>
          <p:nvPr/>
        </p:nvSpPr>
        <p:spPr>
          <a:xfrm>
            <a:off x="1932349" y="4004376"/>
            <a:ext cx="8239896" cy="923330"/>
          </a:xfrm>
          <a:prstGeom prst="rect">
            <a:avLst/>
          </a:prstGeom>
          <a:noFill/>
          <a:ln w="889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Francine (St Dié), Geneviève (Nancy), Françoise (Lille), Bernadette (Aumônerie ACI), Sœur Marie-Madeleine (accompagnatrice bibliste), Christine (Equipe nationale), Jean-Pierre (Bordeaux), Jacques (Lorient), François (Nîmes)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6DAF7B8-584F-946D-E867-EF5C821B172F}"/>
              </a:ext>
            </a:extLst>
          </p:cNvPr>
          <p:cNvSpPr txBox="1"/>
          <p:nvPr/>
        </p:nvSpPr>
        <p:spPr>
          <a:xfrm>
            <a:off x="3736695" y="1521935"/>
            <a:ext cx="4631204" cy="707886"/>
          </a:xfrm>
          <a:prstGeom prst="rect">
            <a:avLst/>
          </a:prstGeom>
          <a:noFill/>
          <a:ln w="50800" cmpd="thinThick">
            <a:solidFill>
              <a:schemeClr val="accent1">
                <a:alpha val="65378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4000" dirty="0"/>
              <a:t>BELLES MÉDITATIONS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6705222-94D3-A3E5-DC3A-FF064B336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1B930-1910-194E-A5ED-9B52690F9D38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603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7946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e 15">
            <a:extLst>
              <a:ext uri="{FF2B5EF4-FFF2-40B4-BE49-F238E27FC236}">
                <a16:creationId xmlns:a16="http://schemas.microsoft.com/office/drawing/2014/main" id="{A7D92D4F-A12B-152D-B9EE-D0E7B47483D8}"/>
              </a:ext>
            </a:extLst>
          </p:cNvPr>
          <p:cNvGrpSpPr/>
          <p:nvPr/>
        </p:nvGrpSpPr>
        <p:grpSpPr>
          <a:xfrm rot="-1140000">
            <a:off x="327923" y="551872"/>
            <a:ext cx="1455602" cy="582992"/>
            <a:chOff x="5897135" y="607855"/>
            <a:chExt cx="1654467" cy="731813"/>
          </a:xfrm>
        </p:grpSpPr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0370799E-48B6-1A55-8406-A85104E2A59F}"/>
                </a:ext>
              </a:extLst>
            </p:cNvPr>
            <p:cNvSpPr/>
            <p:nvPr/>
          </p:nvSpPr>
          <p:spPr>
            <a:xfrm>
              <a:off x="6390171" y="829365"/>
              <a:ext cx="287079" cy="510303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A3CF3E26-9323-50A7-7FE4-A8C1FE89664B}"/>
                </a:ext>
              </a:extLst>
            </p:cNvPr>
            <p:cNvSpPr/>
            <p:nvPr/>
          </p:nvSpPr>
          <p:spPr>
            <a:xfrm>
              <a:off x="6400803" y="1084548"/>
              <a:ext cx="276446" cy="19135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5493C744-D983-11C0-FB27-12940FD85FD5}"/>
                </a:ext>
              </a:extLst>
            </p:cNvPr>
            <p:cNvSpPr/>
            <p:nvPr/>
          </p:nvSpPr>
          <p:spPr>
            <a:xfrm>
              <a:off x="6797750" y="724016"/>
              <a:ext cx="287079" cy="606822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1380C809-E924-5235-224F-2623EDE8BB92}"/>
                </a:ext>
              </a:extLst>
            </p:cNvPr>
            <p:cNvSpPr/>
            <p:nvPr/>
          </p:nvSpPr>
          <p:spPr>
            <a:xfrm>
              <a:off x="6808383" y="1066826"/>
              <a:ext cx="276446" cy="19135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7F4A9395-E1A2-C412-B2A3-BF621E3A4161}"/>
                </a:ext>
              </a:extLst>
            </p:cNvPr>
            <p:cNvSpPr/>
            <p:nvPr/>
          </p:nvSpPr>
          <p:spPr>
            <a:xfrm>
              <a:off x="5897135" y="724015"/>
              <a:ext cx="797442" cy="296769"/>
            </a:xfrm>
            <a:prstGeom prst="arc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Arc 21">
              <a:extLst>
                <a:ext uri="{FF2B5EF4-FFF2-40B4-BE49-F238E27FC236}">
                  <a16:creationId xmlns:a16="http://schemas.microsoft.com/office/drawing/2014/main" id="{335DCEB3-3E22-5BEC-6DB9-D975AB8DC77A}"/>
                </a:ext>
              </a:extLst>
            </p:cNvPr>
            <p:cNvSpPr/>
            <p:nvPr/>
          </p:nvSpPr>
          <p:spPr>
            <a:xfrm flipH="1">
              <a:off x="6754161" y="607855"/>
              <a:ext cx="797441" cy="443020"/>
            </a:xfrm>
            <a:prstGeom prst="arc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8CCF777A-31EE-BCD6-C241-0D59459458AD}"/>
              </a:ext>
            </a:extLst>
          </p:cNvPr>
          <p:cNvGrpSpPr>
            <a:grpSpLocks noChangeAspect="1"/>
          </p:cNvGrpSpPr>
          <p:nvPr/>
        </p:nvGrpSpPr>
        <p:grpSpPr>
          <a:xfrm>
            <a:off x="1917330" y="1450153"/>
            <a:ext cx="7219320" cy="3600000"/>
            <a:chOff x="3308449" y="2753825"/>
            <a:chExt cx="4555391" cy="2272819"/>
          </a:xfrm>
        </p:grpSpPr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B72F0902-4795-C19A-A448-4FE2DAC6CD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08449" y="2753825"/>
              <a:ext cx="2219358" cy="22320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A74B3967-4DDC-C412-FBF2-599CD7477C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44482" y="2794644"/>
              <a:ext cx="2219358" cy="22320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E2E32CB0-181D-F37F-0B22-64D8692ED5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84566" y="3145798"/>
              <a:ext cx="1324458" cy="1332000"/>
            </a:xfrm>
            <a:prstGeom prst="ellipse">
              <a:avLst/>
            </a:prstGeom>
            <a:blipFill>
              <a:blip r:embed="rId4">
                <a:alphaModFix amt="85185"/>
              </a:blip>
              <a:stretch>
                <a:fillRect/>
              </a:stretch>
            </a:blip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D08AF646-6E78-D2FA-ED55-EFFCFE5BBC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19481" y="3203825"/>
              <a:ext cx="1324458" cy="1332000"/>
            </a:xfrm>
            <a:prstGeom prst="ellipse">
              <a:avLst/>
            </a:prstGeom>
            <a:blipFill dpi="0" rotWithShape="1">
              <a:blip r:embed="rId4">
                <a:alphaModFix amt="85185"/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E89F61E1-8D3F-733F-75AA-0DC40DAD39C7}"/>
                </a:ext>
              </a:extLst>
            </p:cNvPr>
            <p:cNvSpPr/>
            <p:nvPr/>
          </p:nvSpPr>
          <p:spPr>
            <a:xfrm>
              <a:off x="5301712" y="2906113"/>
              <a:ext cx="595423" cy="59542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2AFEB341-7405-8A28-9F4B-B94CF55D8CB3}"/>
              </a:ext>
            </a:extLst>
          </p:cNvPr>
          <p:cNvGrpSpPr/>
          <p:nvPr/>
        </p:nvGrpSpPr>
        <p:grpSpPr>
          <a:xfrm>
            <a:off x="8989723" y="719066"/>
            <a:ext cx="1455602" cy="712067"/>
            <a:chOff x="8989723" y="719066"/>
            <a:chExt cx="1455602" cy="712067"/>
          </a:xfrm>
        </p:grpSpPr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1EA9B3C9-CB57-CD68-9383-4CD27155C6A7}"/>
                </a:ext>
              </a:extLst>
            </p:cNvPr>
            <p:cNvGrpSpPr/>
            <p:nvPr/>
          </p:nvGrpSpPr>
          <p:grpSpPr>
            <a:xfrm>
              <a:off x="8989723" y="719066"/>
              <a:ext cx="1455602" cy="582992"/>
              <a:chOff x="5897135" y="607855"/>
              <a:chExt cx="1654467" cy="731813"/>
            </a:xfrm>
          </p:grpSpPr>
          <p:sp>
            <p:nvSpPr>
              <p:cNvPr id="3" name="Ellipse 2">
                <a:extLst>
                  <a:ext uri="{FF2B5EF4-FFF2-40B4-BE49-F238E27FC236}">
                    <a16:creationId xmlns:a16="http://schemas.microsoft.com/office/drawing/2014/main" id="{DA639B65-4322-584C-B419-385AA1F467C7}"/>
                  </a:ext>
                </a:extLst>
              </p:cNvPr>
              <p:cNvSpPr/>
              <p:nvPr/>
            </p:nvSpPr>
            <p:spPr>
              <a:xfrm>
                <a:off x="6390171" y="829365"/>
                <a:ext cx="287079" cy="510303"/>
              </a:xfrm>
              <a:prstGeom prst="ellipse">
                <a:avLst/>
              </a:prstGeom>
              <a:noFill/>
              <a:ln w="254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" name="Ellipse 3">
                <a:extLst>
                  <a:ext uri="{FF2B5EF4-FFF2-40B4-BE49-F238E27FC236}">
                    <a16:creationId xmlns:a16="http://schemas.microsoft.com/office/drawing/2014/main" id="{AE2AA264-F8E0-150A-8EE0-1240F37A740D}"/>
                  </a:ext>
                </a:extLst>
              </p:cNvPr>
              <p:cNvSpPr/>
              <p:nvPr/>
            </p:nvSpPr>
            <p:spPr>
              <a:xfrm>
                <a:off x="6400803" y="1084548"/>
                <a:ext cx="276446" cy="191357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" name="Ellipse 4">
                <a:extLst>
                  <a:ext uri="{FF2B5EF4-FFF2-40B4-BE49-F238E27FC236}">
                    <a16:creationId xmlns:a16="http://schemas.microsoft.com/office/drawing/2014/main" id="{322C34D4-0E08-C633-81AB-1FFBEFA16A4C}"/>
                  </a:ext>
                </a:extLst>
              </p:cNvPr>
              <p:cNvSpPr/>
              <p:nvPr/>
            </p:nvSpPr>
            <p:spPr>
              <a:xfrm>
                <a:off x="6797750" y="724016"/>
                <a:ext cx="287079" cy="606822"/>
              </a:xfrm>
              <a:prstGeom prst="ellipse">
                <a:avLst/>
              </a:prstGeom>
              <a:noFill/>
              <a:ln w="254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" name="Ellipse 5">
                <a:extLst>
                  <a:ext uri="{FF2B5EF4-FFF2-40B4-BE49-F238E27FC236}">
                    <a16:creationId xmlns:a16="http://schemas.microsoft.com/office/drawing/2014/main" id="{4A9B102E-DBA8-37FE-6CD3-8E7FE4408CBA}"/>
                  </a:ext>
                </a:extLst>
              </p:cNvPr>
              <p:cNvSpPr/>
              <p:nvPr/>
            </p:nvSpPr>
            <p:spPr>
              <a:xfrm>
                <a:off x="6808383" y="1066826"/>
                <a:ext cx="276446" cy="191357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" name="Arc 6">
                <a:extLst>
                  <a:ext uri="{FF2B5EF4-FFF2-40B4-BE49-F238E27FC236}">
                    <a16:creationId xmlns:a16="http://schemas.microsoft.com/office/drawing/2014/main" id="{902AF36F-3FE1-CF78-1C0E-D18F5554D530}"/>
                  </a:ext>
                </a:extLst>
              </p:cNvPr>
              <p:cNvSpPr/>
              <p:nvPr/>
            </p:nvSpPr>
            <p:spPr>
              <a:xfrm>
                <a:off x="5897135" y="724015"/>
                <a:ext cx="797442" cy="296769"/>
              </a:xfrm>
              <a:prstGeom prst="arc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" name="Arc 7">
                <a:extLst>
                  <a:ext uri="{FF2B5EF4-FFF2-40B4-BE49-F238E27FC236}">
                    <a16:creationId xmlns:a16="http://schemas.microsoft.com/office/drawing/2014/main" id="{E89CDA29-0DFF-5CD3-AA91-8C1DFB7BC8FF}"/>
                  </a:ext>
                </a:extLst>
              </p:cNvPr>
              <p:cNvSpPr/>
              <p:nvPr/>
            </p:nvSpPr>
            <p:spPr>
              <a:xfrm flipH="1">
                <a:off x="6754161" y="607855"/>
                <a:ext cx="797441" cy="443020"/>
              </a:xfrm>
              <a:prstGeom prst="arc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33" name="Groupe 32">
              <a:extLst>
                <a:ext uri="{FF2B5EF4-FFF2-40B4-BE49-F238E27FC236}">
                  <a16:creationId xmlns:a16="http://schemas.microsoft.com/office/drawing/2014/main" id="{FE2E23A3-C4D4-56F7-FCE7-2444B99060AD}"/>
                </a:ext>
              </a:extLst>
            </p:cNvPr>
            <p:cNvGrpSpPr/>
            <p:nvPr/>
          </p:nvGrpSpPr>
          <p:grpSpPr>
            <a:xfrm>
              <a:off x="9142792" y="744672"/>
              <a:ext cx="951743" cy="686461"/>
              <a:chOff x="6252388" y="616354"/>
              <a:chExt cx="613738" cy="686461"/>
            </a:xfrm>
          </p:grpSpPr>
          <p:sp>
            <p:nvSpPr>
              <p:cNvPr id="29" name="Rectangle : coins arrondis 28">
                <a:extLst>
                  <a:ext uri="{FF2B5EF4-FFF2-40B4-BE49-F238E27FC236}">
                    <a16:creationId xmlns:a16="http://schemas.microsoft.com/office/drawing/2014/main" id="{D95A5F69-4FC7-A422-AF84-C1CEB8384D8A}"/>
                  </a:ext>
                </a:extLst>
              </p:cNvPr>
              <p:cNvSpPr/>
              <p:nvPr/>
            </p:nvSpPr>
            <p:spPr>
              <a:xfrm>
                <a:off x="6352913" y="619357"/>
                <a:ext cx="513213" cy="95693"/>
              </a:xfrm>
              <a:prstGeom prst="roundRect">
                <a:avLst/>
              </a:prstGeom>
              <a:ln w="25400">
                <a:solidFill>
                  <a:schemeClr val="accent1">
                    <a:shade val="15000"/>
                    <a:alpha val="37934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" name="Rectangle : coins arrondis 29">
                <a:extLst>
                  <a:ext uri="{FF2B5EF4-FFF2-40B4-BE49-F238E27FC236}">
                    <a16:creationId xmlns:a16="http://schemas.microsoft.com/office/drawing/2014/main" id="{BE4A7589-A9E1-F703-944E-6A6A99AED722}"/>
                  </a:ext>
                </a:extLst>
              </p:cNvPr>
              <p:cNvSpPr/>
              <p:nvPr/>
            </p:nvSpPr>
            <p:spPr>
              <a:xfrm>
                <a:off x="6352913" y="616354"/>
                <a:ext cx="416111" cy="82695"/>
              </a:xfrm>
              <a:prstGeom prst="roundRect">
                <a:avLst/>
              </a:prstGeom>
              <a:solidFill>
                <a:schemeClr val="accent1"/>
              </a:solidFill>
              <a:ln w="12700">
                <a:solidFill>
                  <a:schemeClr val="accent1">
                    <a:shade val="1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2" name="Rectangle : coins arrondis 31">
                <a:extLst>
                  <a:ext uri="{FF2B5EF4-FFF2-40B4-BE49-F238E27FC236}">
                    <a16:creationId xmlns:a16="http://schemas.microsoft.com/office/drawing/2014/main" id="{B82F22A9-3D58-E47D-8CDC-9163E62C701A}"/>
                  </a:ext>
                </a:extLst>
              </p:cNvPr>
              <p:cNvSpPr/>
              <p:nvPr/>
            </p:nvSpPr>
            <p:spPr>
              <a:xfrm rot="17789840">
                <a:off x="5967497" y="911670"/>
                <a:ext cx="676036" cy="106254"/>
              </a:xfrm>
              <a:prstGeom prst="roundRect">
                <a:avLst/>
              </a:prstGeom>
              <a:ln w="25400">
                <a:solidFill>
                  <a:schemeClr val="accent1">
                    <a:shade val="15000"/>
                    <a:alpha val="37934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1" name="Rectangle : coins arrondis 30">
                <a:extLst>
                  <a:ext uri="{FF2B5EF4-FFF2-40B4-BE49-F238E27FC236}">
                    <a16:creationId xmlns:a16="http://schemas.microsoft.com/office/drawing/2014/main" id="{AA32CA8E-9F60-99C5-2EDA-0B27EE6A69BB}"/>
                  </a:ext>
                </a:extLst>
              </p:cNvPr>
              <p:cNvSpPr/>
              <p:nvPr/>
            </p:nvSpPr>
            <p:spPr>
              <a:xfrm>
                <a:off x="6373407" y="619087"/>
                <a:ext cx="303318" cy="79962"/>
              </a:xfrm>
              <a:prstGeom prst="roundRect">
                <a:avLst/>
              </a:prstGeom>
              <a:solidFill>
                <a:schemeClr val="accent1"/>
              </a:solidFill>
              <a:ln w="12700">
                <a:solidFill>
                  <a:schemeClr val="accent1">
                    <a:shade val="1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BE8D7734-F499-3174-209F-E620765FE8B6}"/>
              </a:ext>
            </a:extLst>
          </p:cNvPr>
          <p:cNvGrpSpPr/>
          <p:nvPr/>
        </p:nvGrpSpPr>
        <p:grpSpPr>
          <a:xfrm>
            <a:off x="8931279" y="4431592"/>
            <a:ext cx="2206755" cy="1637351"/>
            <a:chOff x="8777227" y="4882530"/>
            <a:chExt cx="2206755" cy="1637351"/>
          </a:xfrm>
        </p:grpSpPr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6CE30193-FFDC-B5F0-715F-D80F525055A3}"/>
                </a:ext>
              </a:extLst>
            </p:cNvPr>
            <p:cNvSpPr/>
            <p:nvPr/>
          </p:nvSpPr>
          <p:spPr>
            <a:xfrm rot="2220000">
              <a:off x="10187352" y="5221689"/>
              <a:ext cx="273636" cy="604246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2F788201-5071-54F3-18A6-C6EF850FD02F}"/>
                </a:ext>
              </a:extLst>
            </p:cNvPr>
            <p:cNvSpPr/>
            <p:nvPr/>
          </p:nvSpPr>
          <p:spPr>
            <a:xfrm rot="2220000">
              <a:off x="10115521" y="5539009"/>
              <a:ext cx="263501" cy="19054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D2DCE9E0-F992-F423-2E04-2D81B279B5DD}"/>
                </a:ext>
              </a:extLst>
            </p:cNvPr>
            <p:cNvSpPr/>
            <p:nvPr/>
          </p:nvSpPr>
          <p:spPr>
            <a:xfrm rot="2220000">
              <a:off x="9545694" y="4882530"/>
              <a:ext cx="760100" cy="295509"/>
            </a:xfrm>
            <a:prstGeom prst="arc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Arc 14">
              <a:extLst>
                <a:ext uri="{FF2B5EF4-FFF2-40B4-BE49-F238E27FC236}">
                  <a16:creationId xmlns:a16="http://schemas.microsoft.com/office/drawing/2014/main" id="{C67415DC-C9E6-0452-69E1-69AFA5426AB9}"/>
                </a:ext>
              </a:extLst>
            </p:cNvPr>
            <p:cNvSpPr/>
            <p:nvPr/>
          </p:nvSpPr>
          <p:spPr>
            <a:xfrm rot="2220000" flipH="1">
              <a:off x="10223883" y="5267110"/>
              <a:ext cx="760099" cy="441139"/>
            </a:xfrm>
            <a:prstGeom prst="arc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id="{331856E3-7D72-1196-2A04-5011E93FFC01}"/>
                </a:ext>
              </a:extLst>
            </p:cNvPr>
            <p:cNvGrpSpPr/>
            <p:nvPr/>
          </p:nvGrpSpPr>
          <p:grpSpPr>
            <a:xfrm rot="1535715">
              <a:off x="8777227" y="5102209"/>
              <a:ext cx="1298445" cy="1417672"/>
              <a:chOff x="8736170" y="5789660"/>
              <a:chExt cx="1173514" cy="1132934"/>
            </a:xfrm>
          </p:grpSpPr>
          <p:sp>
            <p:nvSpPr>
              <p:cNvPr id="34" name="Rectangle : coins arrondis 33">
                <a:extLst>
                  <a:ext uri="{FF2B5EF4-FFF2-40B4-BE49-F238E27FC236}">
                    <a16:creationId xmlns:a16="http://schemas.microsoft.com/office/drawing/2014/main" id="{4EC51AAD-E18D-2FD6-2ACF-7F28E3F2E1C8}"/>
                  </a:ext>
                </a:extLst>
              </p:cNvPr>
              <p:cNvSpPr/>
              <p:nvPr/>
            </p:nvSpPr>
            <p:spPr>
              <a:xfrm>
                <a:off x="8736170" y="5789660"/>
                <a:ext cx="1045916" cy="516696"/>
              </a:xfrm>
              <a:prstGeom prst="roundRect">
                <a:avLst/>
              </a:prstGeom>
              <a:noFill/>
              <a:ln w="412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45D3A12F-5E9E-5CA0-1FFF-AD0B109D4486}"/>
                  </a:ext>
                </a:extLst>
              </p:cNvPr>
              <p:cNvSpPr/>
              <p:nvPr/>
            </p:nvSpPr>
            <p:spPr>
              <a:xfrm rot="20247126">
                <a:off x="9765141" y="6250183"/>
                <a:ext cx="144543" cy="672411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47" name="Groupe 46">
              <a:extLst>
                <a:ext uri="{FF2B5EF4-FFF2-40B4-BE49-F238E27FC236}">
                  <a16:creationId xmlns:a16="http://schemas.microsoft.com/office/drawing/2014/main" id="{EF634EE4-3BE6-B4B3-B9BE-3840F347E31A}"/>
                </a:ext>
              </a:extLst>
            </p:cNvPr>
            <p:cNvGrpSpPr/>
            <p:nvPr/>
          </p:nvGrpSpPr>
          <p:grpSpPr>
            <a:xfrm>
              <a:off x="9835019" y="5046888"/>
              <a:ext cx="257032" cy="447500"/>
              <a:chOff x="8603690" y="5797436"/>
              <a:chExt cx="257032" cy="447500"/>
            </a:xfrm>
          </p:grpSpPr>
          <p:sp>
            <p:nvSpPr>
              <p:cNvPr id="39" name="Arc 38">
                <a:extLst>
                  <a:ext uri="{FF2B5EF4-FFF2-40B4-BE49-F238E27FC236}">
                    <a16:creationId xmlns:a16="http://schemas.microsoft.com/office/drawing/2014/main" id="{6F9C841E-C54E-584D-C2D9-2820C1D01E5B}"/>
                  </a:ext>
                </a:extLst>
              </p:cNvPr>
              <p:cNvSpPr/>
              <p:nvPr/>
            </p:nvSpPr>
            <p:spPr>
              <a:xfrm rot="2160717">
                <a:off x="8638921" y="5803904"/>
                <a:ext cx="221700" cy="405827"/>
              </a:xfrm>
              <a:prstGeom prst="arc">
                <a:avLst>
                  <a:gd name="adj1" fmla="val 16200000"/>
                  <a:gd name="adj2" fmla="val 545249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1" name="Arc 40">
                <a:extLst>
                  <a:ext uri="{FF2B5EF4-FFF2-40B4-BE49-F238E27FC236}">
                    <a16:creationId xmlns:a16="http://schemas.microsoft.com/office/drawing/2014/main" id="{BC16CC0A-AC59-574F-F9F0-A111CAF57FCC}"/>
                  </a:ext>
                </a:extLst>
              </p:cNvPr>
              <p:cNvSpPr/>
              <p:nvPr/>
            </p:nvSpPr>
            <p:spPr>
              <a:xfrm rot="18326091">
                <a:off x="8508456" y="5892670"/>
                <a:ext cx="447500" cy="257032"/>
              </a:xfrm>
              <a:prstGeom prst="arc">
                <a:avLst>
                  <a:gd name="adj1" fmla="val 15703625"/>
                  <a:gd name="adj2" fmla="val 194218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46" name="Groupe 45">
              <a:extLst>
                <a:ext uri="{FF2B5EF4-FFF2-40B4-BE49-F238E27FC236}">
                  <a16:creationId xmlns:a16="http://schemas.microsoft.com/office/drawing/2014/main" id="{34B36833-890C-C806-9BC6-70925F52CC0A}"/>
                </a:ext>
              </a:extLst>
            </p:cNvPr>
            <p:cNvGrpSpPr/>
            <p:nvPr/>
          </p:nvGrpSpPr>
          <p:grpSpPr>
            <a:xfrm>
              <a:off x="9501418" y="5050172"/>
              <a:ext cx="577878" cy="701852"/>
              <a:chOff x="7883677" y="5259195"/>
              <a:chExt cx="338542" cy="519358"/>
            </a:xfrm>
          </p:grpSpPr>
          <p:sp>
            <p:nvSpPr>
              <p:cNvPr id="43" name="Arc 42">
                <a:extLst>
                  <a:ext uri="{FF2B5EF4-FFF2-40B4-BE49-F238E27FC236}">
                    <a16:creationId xmlns:a16="http://schemas.microsoft.com/office/drawing/2014/main" id="{D515832D-8D88-D3A6-AACB-17F8642CB2AF}"/>
                  </a:ext>
                </a:extLst>
              </p:cNvPr>
              <p:cNvSpPr/>
              <p:nvPr/>
            </p:nvSpPr>
            <p:spPr>
              <a:xfrm rot="13163601">
                <a:off x="7903675" y="5259195"/>
                <a:ext cx="294074" cy="513634"/>
              </a:xfrm>
              <a:prstGeom prst="arc">
                <a:avLst>
                  <a:gd name="adj1" fmla="val 16200000"/>
                  <a:gd name="adj2" fmla="val 1726962"/>
                </a:avLst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5" name="Arc 44">
                <a:extLst>
                  <a:ext uri="{FF2B5EF4-FFF2-40B4-BE49-F238E27FC236}">
                    <a16:creationId xmlns:a16="http://schemas.microsoft.com/office/drawing/2014/main" id="{7646D8EF-572E-5855-CA98-99EE95FE46AC}"/>
                  </a:ext>
                </a:extLst>
              </p:cNvPr>
              <p:cNvSpPr/>
              <p:nvPr/>
            </p:nvSpPr>
            <p:spPr>
              <a:xfrm rot="2463691" flipV="1">
                <a:off x="7883677" y="5272498"/>
                <a:ext cx="338542" cy="506055"/>
              </a:xfrm>
              <a:prstGeom prst="arc">
                <a:avLst>
                  <a:gd name="adj1" fmla="val 16200000"/>
                  <a:gd name="adj2" fmla="val 2930287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48" name="Ellipse 47">
              <a:extLst>
                <a:ext uri="{FF2B5EF4-FFF2-40B4-BE49-F238E27FC236}">
                  <a16:creationId xmlns:a16="http://schemas.microsoft.com/office/drawing/2014/main" id="{E31E466E-84C9-05D3-A2FB-4E27CA0B9C3B}"/>
                </a:ext>
              </a:extLst>
            </p:cNvPr>
            <p:cNvSpPr/>
            <p:nvPr/>
          </p:nvSpPr>
          <p:spPr>
            <a:xfrm rot="2220000">
              <a:off x="9507419" y="5296796"/>
              <a:ext cx="486391" cy="37220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7" name="ZoneTexte 56">
            <a:extLst>
              <a:ext uri="{FF2B5EF4-FFF2-40B4-BE49-F238E27FC236}">
                <a16:creationId xmlns:a16="http://schemas.microsoft.com/office/drawing/2014/main" id="{3FF38415-6662-61F7-1B09-4A6CE486EC2C}"/>
              </a:ext>
            </a:extLst>
          </p:cNvPr>
          <p:cNvSpPr txBox="1"/>
          <p:nvPr/>
        </p:nvSpPr>
        <p:spPr>
          <a:xfrm>
            <a:off x="3426529" y="5183343"/>
            <a:ext cx="45913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/>
              <a:t>DIEU, OÙ ES-TU ?</a:t>
            </a:r>
          </a:p>
        </p:txBody>
      </p:sp>
      <p:grpSp>
        <p:nvGrpSpPr>
          <p:cNvPr id="59" name="Groupe 58">
            <a:extLst>
              <a:ext uri="{FF2B5EF4-FFF2-40B4-BE49-F238E27FC236}">
                <a16:creationId xmlns:a16="http://schemas.microsoft.com/office/drawing/2014/main" id="{24E3E4C2-D5E3-5630-2112-4E4ED51D959C}"/>
              </a:ext>
            </a:extLst>
          </p:cNvPr>
          <p:cNvGrpSpPr/>
          <p:nvPr/>
        </p:nvGrpSpPr>
        <p:grpSpPr>
          <a:xfrm>
            <a:off x="1774116" y="5491891"/>
            <a:ext cx="1455602" cy="1390710"/>
            <a:chOff x="763561" y="5464966"/>
            <a:chExt cx="1455602" cy="1390710"/>
          </a:xfrm>
        </p:grpSpPr>
        <p:grpSp>
          <p:nvGrpSpPr>
            <p:cNvPr id="50" name="Groupe 49">
              <a:extLst>
                <a:ext uri="{FF2B5EF4-FFF2-40B4-BE49-F238E27FC236}">
                  <a16:creationId xmlns:a16="http://schemas.microsoft.com/office/drawing/2014/main" id="{F69BD001-632D-4A92-50FB-1A0C45FFA32B}"/>
                </a:ext>
              </a:extLst>
            </p:cNvPr>
            <p:cNvGrpSpPr/>
            <p:nvPr/>
          </p:nvGrpSpPr>
          <p:grpSpPr>
            <a:xfrm>
              <a:off x="763561" y="6272684"/>
              <a:ext cx="1455602" cy="582992"/>
              <a:chOff x="5897135" y="607855"/>
              <a:chExt cx="1654467" cy="731813"/>
            </a:xfrm>
          </p:grpSpPr>
          <p:sp>
            <p:nvSpPr>
              <p:cNvPr id="51" name="Ellipse 50">
                <a:extLst>
                  <a:ext uri="{FF2B5EF4-FFF2-40B4-BE49-F238E27FC236}">
                    <a16:creationId xmlns:a16="http://schemas.microsoft.com/office/drawing/2014/main" id="{5BB8C6ED-18DD-28EA-B693-890C061F89EE}"/>
                  </a:ext>
                </a:extLst>
              </p:cNvPr>
              <p:cNvSpPr/>
              <p:nvPr/>
            </p:nvSpPr>
            <p:spPr>
              <a:xfrm>
                <a:off x="6390171" y="829365"/>
                <a:ext cx="287079" cy="510303"/>
              </a:xfrm>
              <a:prstGeom prst="ellipse">
                <a:avLst/>
              </a:prstGeom>
              <a:noFill/>
              <a:ln w="254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2" name="Ellipse 51">
                <a:extLst>
                  <a:ext uri="{FF2B5EF4-FFF2-40B4-BE49-F238E27FC236}">
                    <a16:creationId xmlns:a16="http://schemas.microsoft.com/office/drawing/2014/main" id="{94D9DDC7-2743-1119-AF4D-5A4C6892C4FE}"/>
                  </a:ext>
                </a:extLst>
              </p:cNvPr>
              <p:cNvSpPr/>
              <p:nvPr/>
            </p:nvSpPr>
            <p:spPr>
              <a:xfrm>
                <a:off x="6400803" y="1084548"/>
                <a:ext cx="276446" cy="191357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3" name="Ellipse 52">
                <a:extLst>
                  <a:ext uri="{FF2B5EF4-FFF2-40B4-BE49-F238E27FC236}">
                    <a16:creationId xmlns:a16="http://schemas.microsoft.com/office/drawing/2014/main" id="{F224D47A-481C-7622-EEB0-BA0A3B653FB0}"/>
                  </a:ext>
                </a:extLst>
              </p:cNvPr>
              <p:cNvSpPr/>
              <p:nvPr/>
            </p:nvSpPr>
            <p:spPr>
              <a:xfrm>
                <a:off x="6797750" y="724016"/>
                <a:ext cx="287079" cy="606822"/>
              </a:xfrm>
              <a:prstGeom prst="ellipse">
                <a:avLst/>
              </a:prstGeom>
              <a:noFill/>
              <a:ln w="254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4" name="Ellipse 53">
                <a:extLst>
                  <a:ext uri="{FF2B5EF4-FFF2-40B4-BE49-F238E27FC236}">
                    <a16:creationId xmlns:a16="http://schemas.microsoft.com/office/drawing/2014/main" id="{048B549D-DE13-EFCA-B4F6-C5406CEC4281}"/>
                  </a:ext>
                </a:extLst>
              </p:cNvPr>
              <p:cNvSpPr/>
              <p:nvPr/>
            </p:nvSpPr>
            <p:spPr>
              <a:xfrm>
                <a:off x="6808383" y="1066826"/>
                <a:ext cx="276446" cy="191357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5" name="Arc 54">
                <a:extLst>
                  <a:ext uri="{FF2B5EF4-FFF2-40B4-BE49-F238E27FC236}">
                    <a16:creationId xmlns:a16="http://schemas.microsoft.com/office/drawing/2014/main" id="{92FFF606-2B36-04E5-B3C1-3DCC73744F53}"/>
                  </a:ext>
                </a:extLst>
              </p:cNvPr>
              <p:cNvSpPr/>
              <p:nvPr/>
            </p:nvSpPr>
            <p:spPr>
              <a:xfrm>
                <a:off x="5897135" y="724015"/>
                <a:ext cx="797442" cy="296769"/>
              </a:xfrm>
              <a:prstGeom prst="arc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6" name="Arc 55">
                <a:extLst>
                  <a:ext uri="{FF2B5EF4-FFF2-40B4-BE49-F238E27FC236}">
                    <a16:creationId xmlns:a16="http://schemas.microsoft.com/office/drawing/2014/main" id="{0B680C22-B212-30CD-B794-56AEAA8B22EF}"/>
                  </a:ext>
                </a:extLst>
              </p:cNvPr>
              <p:cNvSpPr/>
              <p:nvPr/>
            </p:nvSpPr>
            <p:spPr>
              <a:xfrm flipH="1">
                <a:off x="6754161" y="607855"/>
                <a:ext cx="797441" cy="443020"/>
              </a:xfrm>
              <a:prstGeom prst="arc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67F4DF5D-F30E-D4D3-2844-7D5D57924165}"/>
                </a:ext>
              </a:extLst>
            </p:cNvPr>
            <p:cNvSpPr txBox="1"/>
            <p:nvPr/>
          </p:nvSpPr>
          <p:spPr>
            <a:xfrm>
              <a:off x="1206689" y="5464966"/>
              <a:ext cx="30696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6000" dirty="0">
                  <a:solidFill>
                    <a:schemeClr val="accent1"/>
                  </a:solidFill>
                </a:rPr>
                <a:t>?</a:t>
              </a:r>
            </a:p>
          </p:txBody>
        </p:sp>
      </p:grpSp>
      <p:pic>
        <p:nvPicPr>
          <p:cNvPr id="60" name="Image 59">
            <a:extLst>
              <a:ext uri="{FF2B5EF4-FFF2-40B4-BE49-F238E27FC236}">
                <a16:creationId xmlns:a16="http://schemas.microsoft.com/office/drawing/2014/main" id="{21B33DC1-499B-799F-605E-8F80A94A76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333" y="6410132"/>
            <a:ext cx="1499016" cy="360000"/>
          </a:xfrm>
          <a:prstGeom prst="rect">
            <a:avLst/>
          </a:prstGeom>
        </p:spPr>
      </p:pic>
      <p:sp>
        <p:nvSpPr>
          <p:cNvPr id="61" name="ZoneTexte 60">
            <a:extLst>
              <a:ext uri="{FF2B5EF4-FFF2-40B4-BE49-F238E27FC236}">
                <a16:creationId xmlns:a16="http://schemas.microsoft.com/office/drawing/2014/main" id="{5D1C1550-DD1A-C893-64D4-74A57BED4A49}"/>
              </a:ext>
            </a:extLst>
          </p:cNvPr>
          <p:cNvSpPr txBox="1"/>
          <p:nvPr/>
        </p:nvSpPr>
        <p:spPr>
          <a:xfrm>
            <a:off x="433333" y="85933"/>
            <a:ext cx="22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Conseil National 2024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F5D625DA-E456-D220-CC8A-F2FF1F5DBB8B}"/>
              </a:ext>
            </a:extLst>
          </p:cNvPr>
          <p:cNvSpPr txBox="1"/>
          <p:nvPr/>
        </p:nvSpPr>
        <p:spPr>
          <a:xfrm>
            <a:off x="3566160" y="6400800"/>
            <a:ext cx="4389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Commission méditation de la Parole de Dieu 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4D117DFC-BD34-9688-14EE-BC8CC3EA6446}"/>
              </a:ext>
            </a:extLst>
          </p:cNvPr>
          <p:cNvSpPr txBox="1"/>
          <p:nvPr/>
        </p:nvSpPr>
        <p:spPr>
          <a:xfrm>
            <a:off x="8961120" y="6400800"/>
            <a:ext cx="1893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Thème 2024-2025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619991D-F999-92D6-806C-37008FB15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1B930-1910-194E-A5ED-9B52690F9D38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315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8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EA95250E-BCA1-B79E-A2EB-DE9E093201BC}"/>
              </a:ext>
            </a:extLst>
          </p:cNvPr>
          <p:cNvSpPr txBox="1"/>
          <p:nvPr/>
        </p:nvSpPr>
        <p:spPr>
          <a:xfrm>
            <a:off x="3576048" y="753269"/>
            <a:ext cx="4078150" cy="400110"/>
          </a:xfrm>
          <a:prstGeom prst="rect">
            <a:avLst/>
          </a:prstGeom>
          <a:solidFill>
            <a:srgbClr val="E1EFF0"/>
          </a:solidFill>
        </p:spPr>
        <p:txBody>
          <a:bodyPr wrap="square" rtlCol="0">
            <a:spAutoFit/>
          </a:bodyPr>
          <a:lstStyle/>
          <a:p>
            <a:r>
              <a:rPr lang="fr-FR" sz="2000" b="1" kern="1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UNE VOIX DE FIN SILENCE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22807CE-9CE9-2EB7-B53C-6B1E1236A29B}"/>
              </a:ext>
            </a:extLst>
          </p:cNvPr>
          <p:cNvSpPr txBox="1"/>
          <p:nvPr/>
        </p:nvSpPr>
        <p:spPr>
          <a:xfrm>
            <a:off x="6726514" y="2049980"/>
            <a:ext cx="1366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1R 19, 7-15a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D5D6362-726E-39C9-F0C3-52F41915ECEA}"/>
              </a:ext>
            </a:extLst>
          </p:cNvPr>
          <p:cNvSpPr txBox="1"/>
          <p:nvPr/>
        </p:nvSpPr>
        <p:spPr>
          <a:xfrm>
            <a:off x="253218" y="1510512"/>
            <a:ext cx="4078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/>
              <a:t>Élie est en fuite. Il est découragé et attend le passage de Celui qu’il qualifie « le Dieu des puissances »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F0AB7CB-5ACB-7524-55FE-12CB47632580}"/>
              </a:ext>
            </a:extLst>
          </p:cNvPr>
          <p:cNvSpPr txBox="1"/>
          <p:nvPr/>
        </p:nvSpPr>
        <p:spPr>
          <a:xfrm>
            <a:off x="1835861" y="2874905"/>
            <a:ext cx="7539790" cy="70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kern="0" dirty="0">
                <a:solidFill>
                  <a:srgbClr val="000000"/>
                </a:solidFill>
                <a:effectLst/>
                <a:latin typeface="Lucida Calligraphy" panose="03010101010101010101" pitchFamily="66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« Et après le feu ; une voix de fin silence.</a:t>
            </a:r>
            <a:endParaRPr lang="fr-FR" sz="1600" kern="100" dirty="0">
              <a:effectLst/>
              <a:latin typeface="Lucida Calligraphy" panose="03010101010101010101" pitchFamily="66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600" kern="0" dirty="0">
                <a:solidFill>
                  <a:srgbClr val="000000"/>
                </a:solidFill>
                <a:effectLst/>
                <a:latin typeface="Lucida Calligraphy" panose="03010101010101010101" pitchFamily="66" charset="77"/>
                <a:ea typeface="Times New Roman" panose="02020603050405020304" pitchFamily="18" charset="0"/>
              </a:rPr>
              <a:t>Alors, en l'entendant, Elie se voila le visage avec son manteau… »</a:t>
            </a:r>
            <a:endParaRPr lang="fr-FR" sz="1600" dirty="0">
              <a:latin typeface="Lucida Calligraphy" panose="03010101010101010101" pitchFamily="66" charset="77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07C845B-4E9B-EDD7-3F41-F6A1FF1D3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9780" y="491658"/>
            <a:ext cx="2097151" cy="2396744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B7D87C22-7157-5CEC-2674-A35FC16CB294}"/>
              </a:ext>
            </a:extLst>
          </p:cNvPr>
          <p:cNvSpPr txBox="1"/>
          <p:nvPr/>
        </p:nvSpPr>
        <p:spPr>
          <a:xfrm>
            <a:off x="635266" y="4023797"/>
            <a:ext cx="10250906" cy="92333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98000">
                <a:schemeClr val="bg1"/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fr-FR" b="0" i="1" u="none" strike="noStrike" dirty="0">
                <a:solidFill>
                  <a:srgbClr val="000000"/>
                </a:solidFill>
                <a:effectLst/>
                <a:latin typeface="+mj-lt"/>
              </a:rPr>
              <a:t>C’est ainsi que Dieu nous parle et c’est pour cette «brise légère» — que les exégètes traduisent aussi «douce voix de silence» et quelqu’un d’autre «un fil de silence retentissant» — que nous devons préparer nos oreilles, pour entendre cette brise de Dieu. (pape François)</a:t>
            </a:r>
            <a:endParaRPr lang="fr-FR" i="1" dirty="0">
              <a:latin typeface="+mj-lt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A04DAFF9-3FD1-FED7-3EBE-64FB1B99C8AE}"/>
              </a:ext>
            </a:extLst>
          </p:cNvPr>
          <p:cNvGrpSpPr/>
          <p:nvPr/>
        </p:nvGrpSpPr>
        <p:grpSpPr>
          <a:xfrm>
            <a:off x="1629878" y="5095520"/>
            <a:ext cx="8261684" cy="1233611"/>
            <a:chOff x="1629878" y="5095520"/>
            <a:chExt cx="8261684" cy="1233611"/>
          </a:xfrm>
        </p:grpSpPr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C099C388-5BF3-4053-43E5-2EF716D234B8}"/>
                </a:ext>
              </a:extLst>
            </p:cNvPr>
            <p:cNvSpPr txBox="1"/>
            <p:nvPr/>
          </p:nvSpPr>
          <p:spPr>
            <a:xfrm>
              <a:off x="2711648" y="5451456"/>
              <a:ext cx="6098143" cy="523220"/>
            </a:xfrm>
            <a:prstGeom prst="rect">
              <a:avLst/>
            </a:prstGeom>
            <a:noFill/>
            <a:ln w="38100" cap="rnd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>
                  <a:latin typeface="Century Gothic" panose="020B0502020202020204" pitchFamily="34" charset="0"/>
                  <a:ea typeface="Calibri" panose="020F0502020204030204" pitchFamily="34" charset="0"/>
                </a:rPr>
                <a:t>C</a:t>
              </a:r>
              <a:r>
                <a:rPr lang="fr-FR" sz="1400" b="1" dirty="0">
                  <a:effectLst/>
                  <a:latin typeface="Century Gothic" panose="020B0502020202020204" pitchFamily="34" charset="0"/>
                  <a:ea typeface="Calibri" panose="020F0502020204030204" pitchFamily="34" charset="0"/>
                </a:rPr>
                <a:t>itons des moments où nous avons perçu une discrète voix de Dieu,</a:t>
              </a:r>
            </a:p>
            <a:p>
              <a:pPr algn="ctr"/>
              <a:r>
                <a:rPr lang="fr-FR" sz="1400" b="1" dirty="0">
                  <a:effectLst/>
                  <a:latin typeface="Century Gothic" panose="020B0502020202020204" pitchFamily="34" charset="0"/>
                  <a:ea typeface="Calibri" panose="020F0502020204030204" pitchFamily="34" charset="0"/>
                </a:rPr>
                <a:t> dans notre vie et celle du monde ?</a:t>
              </a:r>
              <a:r>
                <a:rPr lang="fr-FR" sz="1400" b="1" dirty="0">
                  <a:effectLst/>
                  <a:latin typeface="Century Gothic" panose="020B0502020202020204" pitchFamily="34" charset="0"/>
                </a:rPr>
                <a:t> </a:t>
              </a:r>
              <a:endParaRPr lang="fr-FR" sz="1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1" name="Bulle ronde 10">
              <a:extLst>
                <a:ext uri="{FF2B5EF4-FFF2-40B4-BE49-F238E27FC236}">
                  <a16:creationId xmlns:a16="http://schemas.microsoft.com/office/drawing/2014/main" id="{D9818383-4C5F-44AF-20B0-DA503FE851A4}"/>
                </a:ext>
              </a:extLst>
            </p:cNvPr>
            <p:cNvSpPr/>
            <p:nvPr/>
          </p:nvSpPr>
          <p:spPr>
            <a:xfrm>
              <a:off x="1629878" y="5095520"/>
              <a:ext cx="8261684" cy="1233611"/>
            </a:xfrm>
            <a:prstGeom prst="wedgeEllipseCallout">
              <a:avLst>
                <a:gd name="adj1" fmla="val 50623"/>
                <a:gd name="adj2" fmla="val 53397"/>
              </a:avLst>
            </a:pr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2" name="Image 11">
            <a:extLst>
              <a:ext uri="{FF2B5EF4-FFF2-40B4-BE49-F238E27FC236}">
                <a16:creationId xmlns:a16="http://schemas.microsoft.com/office/drawing/2014/main" id="{704CA0E3-7E7A-C9A7-7CEB-BF0DF9F7E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33" y="6410132"/>
            <a:ext cx="1499016" cy="36000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47032125-054F-63C7-7FB1-605C575BFE58}"/>
              </a:ext>
            </a:extLst>
          </p:cNvPr>
          <p:cNvSpPr txBox="1"/>
          <p:nvPr/>
        </p:nvSpPr>
        <p:spPr>
          <a:xfrm>
            <a:off x="433333" y="85933"/>
            <a:ext cx="22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Conseil National 2024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9135511-A5F7-4F60-593E-A52FC9B77188}"/>
              </a:ext>
            </a:extLst>
          </p:cNvPr>
          <p:cNvSpPr txBox="1"/>
          <p:nvPr/>
        </p:nvSpPr>
        <p:spPr>
          <a:xfrm>
            <a:off x="3566160" y="6400800"/>
            <a:ext cx="4389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Commission méditation de la Parole de Dieu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F750A0C-9C4C-CD01-EE58-DC1971771F09}"/>
              </a:ext>
            </a:extLst>
          </p:cNvPr>
          <p:cNvSpPr txBox="1"/>
          <p:nvPr/>
        </p:nvSpPr>
        <p:spPr>
          <a:xfrm>
            <a:off x="9121140" y="6400800"/>
            <a:ext cx="1893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Thème 2024-2025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5AF5D4-93E8-3EAC-26F5-F5AD62527EB1}"/>
              </a:ext>
            </a:extLst>
          </p:cNvPr>
          <p:cNvSpPr>
            <a:spLocks noChangeAspect="1"/>
          </p:cNvSpPr>
          <p:nvPr/>
        </p:nvSpPr>
        <p:spPr>
          <a:xfrm rot="4006373">
            <a:off x="450259" y="474741"/>
            <a:ext cx="638447" cy="849600"/>
          </a:xfrm>
          <a:prstGeom prst="rect">
            <a:avLst/>
          </a:prstGeom>
          <a:gradFill flip="none" rotWithShape="1">
            <a:gsLst>
              <a:gs pos="0">
                <a:srgbClr val="C1B8FF"/>
              </a:gs>
              <a:gs pos="98000">
                <a:schemeClr val="bg1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none" lIns="91440" tIns="45720" rIns="91440" bIns="45720">
            <a:prstTxWarp prst="textCircle">
              <a:avLst>
                <a:gd name="adj" fmla="val 10967965"/>
              </a:avLst>
            </a:prstTxWarp>
            <a:spAutoFit/>
          </a:bodyPr>
          <a:lstStyle/>
          <a:p>
            <a:pPr algn="ctr"/>
            <a:r>
              <a:rPr lang="fr-FR" sz="6000" b="1" dirty="0">
                <a:solidFill>
                  <a:schemeClr val="accent6"/>
                </a:solidFill>
              </a:rPr>
              <a:t>Dieu quasi voire totalement absent</a:t>
            </a:r>
            <a:r>
              <a:rPr lang="fr-FR" sz="6000" b="1" cap="none" spc="0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27C7C69-623B-BCE8-7A24-2ED016549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1B930-1910-194E-A5ED-9B52690F9D38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01711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5" grpId="0"/>
      <p:bldP spid="6" grpId="0" animBg="1"/>
      <p:bldP spid="2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4F80BF-4A83-ED3C-58CD-07022F535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194" y="428612"/>
            <a:ext cx="2166326" cy="503599"/>
          </a:xfrm>
          <a:solidFill>
            <a:srgbClr val="E1EFF0"/>
          </a:solidFill>
        </p:spPr>
        <p:txBody>
          <a:bodyPr>
            <a:noAutofit/>
          </a:bodyPr>
          <a:lstStyle/>
          <a:p>
            <a:pPr algn="ctr"/>
            <a:r>
              <a:rPr lang="fr-FR" sz="2000" b="1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NUIT NOIRE</a:t>
            </a:r>
            <a:endParaRPr lang="fr-FR" sz="2000" b="1" dirty="0">
              <a:latin typeface="Georgia" panose="02040502050405020303" pitchFamily="18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FD62C89-527F-8C20-9418-86809BBE44E7}"/>
              </a:ext>
            </a:extLst>
          </p:cNvPr>
          <p:cNvSpPr txBox="1"/>
          <p:nvPr/>
        </p:nvSpPr>
        <p:spPr>
          <a:xfrm>
            <a:off x="765437" y="1483415"/>
            <a:ext cx="33261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/>
              <a:t>Le psalmiste </a:t>
            </a:r>
            <a:r>
              <a:rPr lang="fr-FR" sz="1600" i="1" dirty="0" err="1"/>
              <a:t>Héman</a:t>
            </a:r>
            <a:r>
              <a:rPr lang="fr-FR" sz="1600" i="1" dirty="0"/>
              <a:t> est plus que découragé, il est désespéré</a:t>
            </a:r>
          </a:p>
          <a:p>
            <a:r>
              <a:rPr lang="fr-FR" sz="1600" i="1" dirty="0"/>
              <a:t>Il crie son incompréhension vers Dieu mais persévère dans son appel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6A31432-185A-417C-E0E6-F49D117D7729}"/>
              </a:ext>
            </a:extLst>
          </p:cNvPr>
          <p:cNvSpPr txBox="1"/>
          <p:nvPr/>
        </p:nvSpPr>
        <p:spPr>
          <a:xfrm>
            <a:off x="1542515" y="2701885"/>
            <a:ext cx="8678355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Lucida Calligraphy" panose="03010101010101010101" pitchFamily="66" charset="77"/>
              </a:rPr>
              <a:t>« </a:t>
            </a:r>
            <a:r>
              <a:rPr lang="fr-FR" sz="1600" dirty="0">
                <a:solidFill>
                  <a:srgbClr val="333333"/>
                </a:solidFill>
                <a:effectLst/>
                <a:latin typeface="Lucida Calligraphy" panose="03010101010101010101" pitchFamily="66" charset="77"/>
                <a:ea typeface="Times New Roman" panose="02020603050405020304" pitchFamily="18" charset="0"/>
              </a:rPr>
              <a:t>Tu m’as mis au fond du gouffre, dans l’obscurité profonde de la mort…</a:t>
            </a:r>
            <a:r>
              <a:rPr lang="fr-FR" sz="1600" dirty="0">
                <a:effectLst/>
                <a:latin typeface="Lucida Calligraphy" panose="03010101010101010101" pitchFamily="66" charset="77"/>
              </a:rPr>
              <a:t> </a:t>
            </a:r>
          </a:p>
          <a:p>
            <a:pPr algn="just"/>
            <a:r>
              <a:rPr lang="fr-FR" sz="1600" dirty="0">
                <a:latin typeface="Lucida Calligraphy" panose="03010101010101010101" pitchFamily="66" charset="77"/>
              </a:rPr>
              <a:t>Chaque jour, Seigneur, je t’appelle au secours, je tends les mains vers toi.</a:t>
            </a:r>
            <a:r>
              <a:rPr lang="fr-FR" sz="1600" dirty="0">
                <a:solidFill>
                  <a:srgbClr val="333333"/>
                </a:solidFill>
                <a:latin typeface="Lucida Calligraphy" panose="03010101010101010101" pitchFamily="66" charset="77"/>
                <a:ea typeface="Times New Roman" panose="02020603050405020304" pitchFamily="18" charset="0"/>
              </a:rPr>
              <a:t>»</a:t>
            </a:r>
            <a:endParaRPr lang="fr-FR" sz="1600" dirty="0">
              <a:latin typeface="Lucida Calligraphy" panose="03010101010101010101" pitchFamily="66" charset="77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2143B93-CBA2-8817-3333-34B9FB2CB2C3}"/>
              </a:ext>
            </a:extLst>
          </p:cNvPr>
          <p:cNvSpPr txBox="1"/>
          <p:nvPr/>
        </p:nvSpPr>
        <p:spPr>
          <a:xfrm>
            <a:off x="5979856" y="1724134"/>
            <a:ext cx="848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Ps 88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3619BBD-4E01-61B8-B611-4FE527C88086}"/>
              </a:ext>
            </a:extLst>
          </p:cNvPr>
          <p:cNvSpPr txBox="1"/>
          <p:nvPr/>
        </p:nvSpPr>
        <p:spPr>
          <a:xfrm>
            <a:off x="5750871" y="1075155"/>
            <a:ext cx="5138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Pas la moindre amorce de micro lueur ! C’est :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D50D9B66-8FE4-7713-9714-69088577C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33" y="6410132"/>
            <a:ext cx="1499016" cy="36000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1A7D0900-C27E-6AF2-7AC0-556F1F1A6C7D}"/>
              </a:ext>
            </a:extLst>
          </p:cNvPr>
          <p:cNvSpPr txBox="1"/>
          <p:nvPr/>
        </p:nvSpPr>
        <p:spPr>
          <a:xfrm>
            <a:off x="433333" y="85933"/>
            <a:ext cx="22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Conseil National 2024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0FF6674-FB42-B4EB-8AB7-5A2420B5986D}"/>
              </a:ext>
            </a:extLst>
          </p:cNvPr>
          <p:cNvSpPr txBox="1"/>
          <p:nvPr/>
        </p:nvSpPr>
        <p:spPr>
          <a:xfrm>
            <a:off x="3566160" y="6400800"/>
            <a:ext cx="4389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Commission méditation de la Parole de Dieu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3419F3B-B4DA-34DA-5D54-38994DC15E82}"/>
              </a:ext>
            </a:extLst>
          </p:cNvPr>
          <p:cNvSpPr txBox="1"/>
          <p:nvPr/>
        </p:nvSpPr>
        <p:spPr>
          <a:xfrm>
            <a:off x="8996332" y="6413188"/>
            <a:ext cx="1893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Thème 2024-2025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D550EB8-539D-64B8-DF5C-6E86784C123A}"/>
              </a:ext>
            </a:extLst>
          </p:cNvPr>
          <p:cNvSpPr/>
          <p:nvPr/>
        </p:nvSpPr>
        <p:spPr>
          <a:xfrm rot="4006373">
            <a:off x="384573" y="571938"/>
            <a:ext cx="639533" cy="851045"/>
          </a:xfrm>
          <a:prstGeom prst="rect">
            <a:avLst/>
          </a:prstGeom>
          <a:gradFill flip="none" rotWithShape="1">
            <a:gsLst>
              <a:gs pos="0">
                <a:srgbClr val="C1B8FF"/>
              </a:gs>
              <a:gs pos="98000">
                <a:schemeClr val="bg1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none" lIns="91440" tIns="45720" rIns="91440" bIns="45720">
            <a:prstTxWarp prst="textCircle">
              <a:avLst>
                <a:gd name="adj" fmla="val 10967965"/>
              </a:avLst>
            </a:prstTxWarp>
            <a:spAutoFit/>
          </a:bodyPr>
          <a:lstStyle/>
          <a:p>
            <a:pPr algn="ctr"/>
            <a:r>
              <a:rPr lang="fr-FR" sz="5400" b="1" dirty="0">
                <a:solidFill>
                  <a:schemeClr val="accent6"/>
                </a:solidFill>
              </a:rPr>
              <a:t>Dieu quasi voire totalement absent</a:t>
            </a:r>
            <a:r>
              <a:rPr lang="fr-FR" sz="5400" b="1" cap="none" spc="0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09E4F9F-2F34-584A-7332-B0300A7C608C}"/>
              </a:ext>
            </a:extLst>
          </p:cNvPr>
          <p:cNvSpPr txBox="1"/>
          <p:nvPr/>
        </p:nvSpPr>
        <p:spPr>
          <a:xfrm>
            <a:off x="1047829" y="3597927"/>
            <a:ext cx="8339271" cy="92333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98000">
                <a:schemeClr val="bg1"/>
              </a:gs>
            </a:gsLst>
            <a:lin ang="54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fr-FR" i="1" dirty="0">
                <a:latin typeface="+mj-lt"/>
              </a:rPr>
              <a:t>Saint Augustin identifie la nuit noire du psaume 88 à la Passion du Seigneur</a:t>
            </a:r>
          </a:p>
          <a:p>
            <a:r>
              <a:rPr lang="fr-FR" b="0" i="1" u="none" strike="noStrike" dirty="0">
                <a:solidFill>
                  <a:srgbClr val="333333"/>
                </a:solidFill>
                <a:effectLst/>
                <a:latin typeface="+mj-lt"/>
              </a:rPr>
              <a:t>« Il leur dit alors : « Mon âme est triste à en mourir… » (Mt 26,38) </a:t>
            </a:r>
          </a:p>
          <a:p>
            <a:r>
              <a:rPr lang="fr-FR" b="0" i="1" u="none" strike="noStrike" dirty="0">
                <a:solidFill>
                  <a:srgbClr val="333333"/>
                </a:solidFill>
                <a:effectLst/>
                <a:latin typeface="+mj-lt"/>
              </a:rPr>
              <a:t> « </a:t>
            </a:r>
            <a:r>
              <a:rPr lang="fr-FR" sz="1800" i="1" dirty="0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Oui, j’en ai plus qu’assez, des malheurs, et je suis à deux doigts de la mort. » (Ps 88, 4)</a:t>
            </a:r>
            <a:r>
              <a:rPr lang="fr-FR" i="1" dirty="0">
                <a:effectLst/>
                <a:latin typeface="+mj-lt"/>
              </a:rPr>
              <a:t> </a:t>
            </a:r>
            <a:endParaRPr lang="fr-FR" i="1" dirty="0">
              <a:latin typeface="+mj-lt"/>
            </a:endParaRP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E3C49995-7E42-8485-9EA0-672CFD823826}"/>
              </a:ext>
            </a:extLst>
          </p:cNvPr>
          <p:cNvGrpSpPr/>
          <p:nvPr/>
        </p:nvGrpSpPr>
        <p:grpSpPr>
          <a:xfrm>
            <a:off x="1542515" y="5007452"/>
            <a:ext cx="8261684" cy="1233611"/>
            <a:chOff x="1542515" y="5007452"/>
            <a:chExt cx="8261684" cy="1233611"/>
          </a:xfrm>
        </p:grpSpPr>
        <p:sp>
          <p:nvSpPr>
            <p:cNvPr id="5" name="Bulle ronde 4">
              <a:extLst>
                <a:ext uri="{FF2B5EF4-FFF2-40B4-BE49-F238E27FC236}">
                  <a16:creationId xmlns:a16="http://schemas.microsoft.com/office/drawing/2014/main" id="{23BDAAC0-D111-53AA-F759-AF2FD10572EF}"/>
                </a:ext>
              </a:extLst>
            </p:cNvPr>
            <p:cNvSpPr/>
            <p:nvPr/>
          </p:nvSpPr>
          <p:spPr>
            <a:xfrm>
              <a:off x="1542515" y="5007452"/>
              <a:ext cx="8261684" cy="1233611"/>
            </a:xfrm>
            <a:prstGeom prst="wedgeEllipseCallout">
              <a:avLst>
                <a:gd name="adj1" fmla="val 50623"/>
                <a:gd name="adj2" fmla="val 53397"/>
              </a:avLst>
            </a:pr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FCD0CFB8-941A-0AA7-CFEB-B4F62F285A6C}"/>
                </a:ext>
              </a:extLst>
            </p:cNvPr>
            <p:cNvSpPr txBox="1"/>
            <p:nvPr/>
          </p:nvSpPr>
          <p:spPr>
            <a:xfrm>
              <a:off x="2322345" y="5340345"/>
              <a:ext cx="706475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>
                  <a:effectLst/>
                  <a:latin typeface="Century Gothic" panose="020B0502020202020204" pitchFamily="34" charset="0"/>
                  <a:ea typeface="Calibri Light" panose="020F0302020204030204" pitchFamily="34" charset="0"/>
                </a:rPr>
                <a:t>Quels exemples choisis dans notre vie, face à l’insoluble et l’incompréhensible,</a:t>
              </a:r>
            </a:p>
            <a:p>
              <a:pPr algn="ctr"/>
              <a:r>
                <a:rPr lang="fr-FR" sz="1400" b="1" dirty="0">
                  <a:effectLst/>
                  <a:latin typeface="Century Gothic" panose="020B0502020202020204" pitchFamily="34" charset="0"/>
                  <a:ea typeface="Calibri Light" panose="020F0302020204030204" pitchFamily="34" charset="0"/>
                </a:rPr>
                <a:t>permettent d’illustrer une telle persévérance ?</a:t>
              </a:r>
              <a:r>
                <a:rPr lang="fr-FR" sz="1400" b="1" dirty="0">
                  <a:effectLst/>
                  <a:latin typeface="Century Gothic" panose="020B0502020202020204" pitchFamily="34" charset="0"/>
                </a:rPr>
                <a:t> </a:t>
              </a:r>
              <a:endParaRPr lang="fr-FR" sz="14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19" name="Espace réservé du numéro de diapositive 18">
            <a:extLst>
              <a:ext uri="{FF2B5EF4-FFF2-40B4-BE49-F238E27FC236}">
                <a16:creationId xmlns:a16="http://schemas.microsoft.com/office/drawing/2014/main" id="{A51DA1F8-44BE-62AD-2407-93A2CFA22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89090" y="6356350"/>
            <a:ext cx="1764709" cy="369332"/>
          </a:xfrm>
        </p:spPr>
        <p:txBody>
          <a:bodyPr/>
          <a:lstStyle/>
          <a:p>
            <a:fld id="{F411B930-1910-194E-A5ED-9B52690F9D38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49087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6" grpId="0"/>
      <p:bldP spid="7" grpId="0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D0AD950-020A-B2AA-1C7E-9734043344A8}"/>
              </a:ext>
            </a:extLst>
          </p:cNvPr>
          <p:cNvSpPr/>
          <p:nvPr/>
        </p:nvSpPr>
        <p:spPr>
          <a:xfrm>
            <a:off x="0" y="-66675"/>
            <a:ext cx="12192000" cy="69246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B2646D33-AB99-E662-DB3A-7201A01AFEBE}"/>
              </a:ext>
            </a:extLst>
          </p:cNvPr>
          <p:cNvGrpSpPr>
            <a:grpSpLocks noChangeAspect="1"/>
          </p:cNvGrpSpPr>
          <p:nvPr/>
        </p:nvGrpSpPr>
        <p:grpSpPr>
          <a:xfrm>
            <a:off x="9898629" y="5946406"/>
            <a:ext cx="1223305" cy="1080000"/>
            <a:chOff x="10750683" y="5692407"/>
            <a:chExt cx="1443007" cy="1273965"/>
          </a:xfrm>
        </p:grpSpPr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541A4987-C887-AE03-FDC2-CFB9B2689AD0}"/>
                </a:ext>
              </a:extLst>
            </p:cNvPr>
            <p:cNvSpPr/>
            <p:nvPr/>
          </p:nvSpPr>
          <p:spPr>
            <a:xfrm>
              <a:off x="10975557" y="5927852"/>
              <a:ext cx="509924" cy="697986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B87B4C3A-5B4D-4CE1-CA91-06FDD1D1CC8D}"/>
                </a:ext>
              </a:extLst>
            </p:cNvPr>
            <p:cNvSpPr/>
            <p:nvPr/>
          </p:nvSpPr>
          <p:spPr>
            <a:xfrm>
              <a:off x="11011432" y="6288965"/>
              <a:ext cx="419865" cy="2617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00FD4E41-AE72-DE33-BF1E-D1B728F986AD}"/>
                </a:ext>
              </a:extLst>
            </p:cNvPr>
            <p:cNvSpPr/>
            <p:nvPr/>
          </p:nvSpPr>
          <p:spPr>
            <a:xfrm>
              <a:off x="11540714" y="5883131"/>
              <a:ext cx="509924" cy="733953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D858ACB7-72B4-E5FC-1D89-56306F1502E1}"/>
                </a:ext>
              </a:extLst>
            </p:cNvPr>
            <p:cNvSpPr/>
            <p:nvPr/>
          </p:nvSpPr>
          <p:spPr>
            <a:xfrm>
              <a:off x="11574966" y="6276845"/>
              <a:ext cx="442263" cy="28597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6CEA1EAA-B930-3BD8-05DB-AA3FFD9993AA}"/>
                </a:ext>
              </a:extLst>
            </p:cNvPr>
            <p:cNvSpPr/>
            <p:nvPr/>
          </p:nvSpPr>
          <p:spPr>
            <a:xfrm rot="17063125">
              <a:off x="10456764" y="6055701"/>
              <a:ext cx="1204590" cy="616752"/>
            </a:xfrm>
            <a:prstGeom prst="arc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Arc 21">
              <a:extLst>
                <a:ext uri="{FF2B5EF4-FFF2-40B4-BE49-F238E27FC236}">
                  <a16:creationId xmlns:a16="http://schemas.microsoft.com/office/drawing/2014/main" id="{5EB1F85B-0B3D-6111-5060-54C55E9525C9}"/>
                </a:ext>
              </a:extLst>
            </p:cNvPr>
            <p:cNvSpPr/>
            <p:nvPr/>
          </p:nvSpPr>
          <p:spPr>
            <a:xfrm rot="3791492" flipH="1">
              <a:off x="11504651" y="5960898"/>
              <a:ext cx="957530" cy="420548"/>
            </a:xfrm>
            <a:prstGeom prst="arc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521B25B-6DCF-FA10-EFFE-4DBACEB5B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1B930-1910-194E-A5ED-9B52690F9D38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507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over/>
      </p:transition>
    </mc:Choice>
    <mc:Fallback xmlns="">
      <p:transition>
        <p:cov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4840C4-93CE-BA65-34C4-51B749183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718" y="515850"/>
            <a:ext cx="8943545" cy="602183"/>
          </a:xfrm>
          <a:solidFill>
            <a:srgbClr val="E1EFF0"/>
          </a:solidFill>
        </p:spPr>
        <p:txBody>
          <a:bodyPr>
            <a:noAutofit/>
          </a:bodyPr>
          <a:lstStyle/>
          <a:p>
            <a:pPr algn="ctr"/>
            <a:r>
              <a:rPr lang="fr-FR" sz="2000" b="1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« MON DIEU, MON DIEU POURQUOI M’AS-TU ABANDONNÉ? »</a:t>
            </a:r>
            <a:endParaRPr lang="fr-FR" sz="2000" b="1" dirty="0">
              <a:latin typeface="Georgia" panose="02040502050405020303" pitchFamily="18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800DE1A-30D9-3319-39AF-4B06B56B1237}"/>
              </a:ext>
            </a:extLst>
          </p:cNvPr>
          <p:cNvSpPr txBox="1"/>
          <p:nvPr/>
        </p:nvSpPr>
        <p:spPr>
          <a:xfrm>
            <a:off x="5046045" y="1996147"/>
            <a:ext cx="1806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Mt 27, 32-50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731B47E-FA47-1C32-6D31-8E910E3EA123}"/>
              </a:ext>
            </a:extLst>
          </p:cNvPr>
          <p:cNvSpPr txBox="1"/>
          <p:nvPr/>
        </p:nvSpPr>
        <p:spPr>
          <a:xfrm>
            <a:off x="895556" y="5207821"/>
            <a:ext cx="8980856" cy="646331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98000">
                <a:schemeClr val="bg1"/>
              </a:gs>
            </a:gsLst>
            <a:lin ang="5400000" scaled="1"/>
          </a:gradFill>
        </p:spPr>
        <p:txBody>
          <a:bodyPr wrap="none" rtlCol="0">
            <a:spAutoFit/>
          </a:bodyPr>
          <a:lstStyle/>
          <a:p>
            <a:r>
              <a:rPr lang="fr-FR" b="0" i="1" u="none" strike="noStrike" dirty="0">
                <a:solidFill>
                  <a:srgbClr val="333333"/>
                </a:solidFill>
                <a:effectLst/>
                <a:latin typeface="+mj-lt"/>
              </a:rPr>
              <a:t>la plainte qu'il fait entendre dans son délaissement, c'est la faiblesse de l'homme qui va mourir,</a:t>
            </a:r>
          </a:p>
          <a:p>
            <a:r>
              <a:rPr lang="fr-FR" b="0" i="1" u="none" strike="noStrike" dirty="0">
                <a:solidFill>
                  <a:srgbClr val="333333"/>
                </a:solidFill>
                <a:effectLst/>
                <a:latin typeface="+mj-lt"/>
              </a:rPr>
              <a:t> et la promesse qu'il fait du paradis au bon larron, c'est le royaume du Dieu vivant. (St Hilaire)</a:t>
            </a:r>
            <a:endParaRPr lang="fr-FR" i="1" dirty="0">
              <a:latin typeface="+mj-lt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7C4D7C2-B136-F545-1B19-BFD21123B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3569" y="1375677"/>
            <a:ext cx="2887660" cy="14400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F7316044-B9FC-2CF4-4EC4-0EFB25B966E6}"/>
              </a:ext>
            </a:extLst>
          </p:cNvPr>
          <p:cNvSpPr txBox="1"/>
          <p:nvPr/>
        </p:nvSpPr>
        <p:spPr>
          <a:xfrm>
            <a:off x="1490938" y="3083840"/>
            <a:ext cx="8550739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1600" dirty="0">
                <a:effectLst/>
                <a:latin typeface="Lucida Calligraphy" panose="03010101010101010101" pitchFamily="66" charset="77"/>
                <a:ea typeface="Calibri" panose="020F0502020204030204" pitchFamily="34" charset="0"/>
              </a:rPr>
              <a:t>« Il a mis sa confiance en Dieu. Que Dieu le délivre maintenant, s’il l’aime ! »</a:t>
            </a:r>
            <a:endParaRPr lang="fr-FR" sz="1600" dirty="0">
              <a:latin typeface="Lucida Calligraphy" panose="03010101010101010101" pitchFamily="66" charset="77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B30B7028-CD52-04D0-C195-CA8A30CF019F}"/>
              </a:ext>
            </a:extLst>
          </p:cNvPr>
          <p:cNvGrpSpPr/>
          <p:nvPr/>
        </p:nvGrpSpPr>
        <p:grpSpPr>
          <a:xfrm>
            <a:off x="3312652" y="3776594"/>
            <a:ext cx="7729011" cy="1053224"/>
            <a:chOff x="1238526" y="4356452"/>
            <a:chExt cx="7729011" cy="1053224"/>
          </a:xfrm>
        </p:grpSpPr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66189284-75EC-BC36-16F0-B5FFBD8ABDE2}"/>
                </a:ext>
              </a:extLst>
            </p:cNvPr>
            <p:cNvSpPr txBox="1"/>
            <p:nvPr/>
          </p:nvSpPr>
          <p:spPr>
            <a:xfrm>
              <a:off x="1665953" y="4743057"/>
              <a:ext cx="67601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>
                  <a:effectLst/>
                  <a:latin typeface="Century Gothic" panose="020B0502020202020204" pitchFamily="34" charset="0"/>
                  <a:ea typeface="Calibri" panose="020F0502020204030204" pitchFamily="34" charset="0"/>
                </a:rPr>
                <a:t>Et nous, comment entendons-nous le cri de ceux qui souffrent aujourd'hui ?</a:t>
              </a:r>
              <a:r>
                <a:rPr lang="fr-FR" sz="1400" b="1" dirty="0">
                  <a:effectLst/>
                  <a:latin typeface="Century Gothic" panose="020B0502020202020204" pitchFamily="34" charset="0"/>
                </a:rPr>
                <a:t> </a:t>
              </a:r>
              <a:endParaRPr lang="fr-FR" sz="1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1" name="Bulle ronde 10">
              <a:extLst>
                <a:ext uri="{FF2B5EF4-FFF2-40B4-BE49-F238E27FC236}">
                  <a16:creationId xmlns:a16="http://schemas.microsoft.com/office/drawing/2014/main" id="{47D750E2-22A6-24D7-094E-C96F32C15C51}"/>
                </a:ext>
              </a:extLst>
            </p:cNvPr>
            <p:cNvSpPr/>
            <p:nvPr/>
          </p:nvSpPr>
          <p:spPr>
            <a:xfrm>
              <a:off x="1238526" y="4356452"/>
              <a:ext cx="7729011" cy="1053224"/>
            </a:xfrm>
            <a:prstGeom prst="wedgeEllipseCallout">
              <a:avLst>
                <a:gd name="adj1" fmla="val 50623"/>
                <a:gd name="adj2" fmla="val 53397"/>
              </a:avLst>
            </a:pr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2" name="Image 11">
            <a:extLst>
              <a:ext uri="{FF2B5EF4-FFF2-40B4-BE49-F238E27FC236}">
                <a16:creationId xmlns:a16="http://schemas.microsoft.com/office/drawing/2014/main" id="{F727C497-9F7E-5642-2AA5-4C48BFF484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33" y="6410132"/>
            <a:ext cx="1499016" cy="36000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F9247234-8DC7-2A21-5719-041696FE5FE7}"/>
              </a:ext>
            </a:extLst>
          </p:cNvPr>
          <p:cNvSpPr txBox="1"/>
          <p:nvPr/>
        </p:nvSpPr>
        <p:spPr>
          <a:xfrm>
            <a:off x="433333" y="85933"/>
            <a:ext cx="22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Conseil National 2024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E891AE1-223C-55DA-FB02-FA6C3FB1847D}"/>
              </a:ext>
            </a:extLst>
          </p:cNvPr>
          <p:cNvSpPr txBox="1"/>
          <p:nvPr/>
        </p:nvSpPr>
        <p:spPr>
          <a:xfrm>
            <a:off x="3566160" y="6400800"/>
            <a:ext cx="4389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Commission méditation de la Parole de Dieu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A940DEF-BC49-A1CE-5F9A-4B36A727340E}"/>
              </a:ext>
            </a:extLst>
          </p:cNvPr>
          <p:cNvSpPr txBox="1"/>
          <p:nvPr/>
        </p:nvSpPr>
        <p:spPr>
          <a:xfrm>
            <a:off x="9121140" y="6400800"/>
            <a:ext cx="1893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Thème 2024-2025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99E8F77-CB56-4569-F96D-911019F4F786}"/>
              </a:ext>
            </a:extLst>
          </p:cNvPr>
          <p:cNvSpPr txBox="1"/>
          <p:nvPr/>
        </p:nvSpPr>
        <p:spPr>
          <a:xfrm>
            <a:off x="562708" y="1561514"/>
            <a:ext cx="17057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/>
              <a:t>Jésus en croix seul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530522C-4908-DE91-2A7B-12BACAB69AAF}"/>
              </a:ext>
            </a:extLst>
          </p:cNvPr>
          <p:cNvSpPr/>
          <p:nvPr/>
        </p:nvSpPr>
        <p:spPr>
          <a:xfrm rot="4006373">
            <a:off x="384573" y="462210"/>
            <a:ext cx="639533" cy="851045"/>
          </a:xfrm>
          <a:prstGeom prst="rect">
            <a:avLst/>
          </a:prstGeom>
          <a:gradFill flip="none" rotWithShape="1">
            <a:gsLst>
              <a:gs pos="0">
                <a:srgbClr val="C1B8FF"/>
              </a:gs>
              <a:gs pos="98000">
                <a:schemeClr val="bg1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none" lIns="91440" tIns="45720" rIns="91440" bIns="45720">
            <a:prstTxWarp prst="textCircle">
              <a:avLst>
                <a:gd name="adj" fmla="val 10967965"/>
              </a:avLst>
            </a:prstTxWarp>
            <a:spAutoFit/>
          </a:bodyPr>
          <a:lstStyle/>
          <a:p>
            <a:pPr algn="ctr"/>
            <a:r>
              <a:rPr lang="fr-FR" sz="5400" b="1" dirty="0">
                <a:solidFill>
                  <a:schemeClr val="accent6"/>
                </a:solidFill>
              </a:rPr>
              <a:t>Dieu quasi voire totalement absent</a:t>
            </a:r>
            <a:r>
              <a:rPr lang="fr-FR" sz="5400" b="1" cap="none" spc="0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89A4E46-7ABA-CD76-2D72-BD60FDA01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1B930-1910-194E-A5ED-9B52690F9D38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707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 animBg="1"/>
      <p:bldP spid="10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827A86-E5CD-D0C3-248F-38C8D17A2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9455" y="475428"/>
            <a:ext cx="3311812" cy="492728"/>
          </a:xfrm>
          <a:solidFill>
            <a:srgbClr val="E1EFF0"/>
          </a:solidFill>
        </p:spPr>
        <p:txBody>
          <a:bodyPr>
            <a:normAutofit/>
          </a:bodyPr>
          <a:lstStyle/>
          <a:p>
            <a:pPr algn="ctr"/>
            <a:r>
              <a:rPr lang="fr-FR" sz="2000" b="1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 OÙ ES-TU DONC ? »</a:t>
            </a:r>
            <a:endParaRPr lang="fr-FR" sz="2000" b="1" dirty="0">
              <a:latin typeface="Georgia" panose="02040502050405020303" pitchFamily="18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30F9580-D2DD-14AD-6262-8A2DBC20074F}"/>
              </a:ext>
            </a:extLst>
          </p:cNvPr>
          <p:cNvSpPr txBox="1"/>
          <p:nvPr/>
        </p:nvSpPr>
        <p:spPr>
          <a:xfrm>
            <a:off x="489393" y="1513095"/>
            <a:ext cx="43018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/>
              <a:t>Et, si Dieu cherchait l’Homme ?</a:t>
            </a:r>
          </a:p>
          <a:p>
            <a:r>
              <a:rPr lang="fr-FR" sz="1600" i="1" dirty="0"/>
              <a:t>Adam et Ève se cachent après avoir gouté au fruit</a:t>
            </a:r>
          </a:p>
          <a:p>
            <a:r>
              <a:rPr lang="fr-FR" sz="1600" i="1" dirty="0"/>
              <a:t>De l’arbre de la connaissance du bien et du mal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5011D2F-1529-9C5F-AD84-F1524AD7AB69}"/>
              </a:ext>
            </a:extLst>
          </p:cNvPr>
          <p:cNvSpPr txBox="1"/>
          <p:nvPr/>
        </p:nvSpPr>
        <p:spPr>
          <a:xfrm>
            <a:off x="6949352" y="1518257"/>
            <a:ext cx="1479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/>
              <a:t>Gn</a:t>
            </a:r>
            <a:r>
              <a:rPr lang="fr-FR" sz="2400" b="1" dirty="0"/>
              <a:t> 3, 1-13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B63E504-B08C-13A7-6C5F-835EDFD7B153}"/>
              </a:ext>
            </a:extLst>
          </p:cNvPr>
          <p:cNvSpPr txBox="1"/>
          <p:nvPr/>
        </p:nvSpPr>
        <p:spPr>
          <a:xfrm>
            <a:off x="2288557" y="2728746"/>
            <a:ext cx="7465505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333333"/>
                </a:solidFill>
                <a:effectLst/>
                <a:latin typeface="Lucida Calligraphy" panose="03010101010101010101" pitchFamily="66" charset="77"/>
                <a:ea typeface="Calibri" panose="020F0502020204030204" pitchFamily="34" charset="0"/>
              </a:rPr>
              <a:t>« Le Seigneur Dieu appela l’homme et lui dit : « Où es-tu donc ? » »</a:t>
            </a:r>
            <a:r>
              <a:rPr lang="fr-FR" sz="1600" dirty="0">
                <a:effectLst/>
                <a:latin typeface="Lucida Calligraphy" panose="03010101010101010101" pitchFamily="66" charset="77"/>
              </a:rPr>
              <a:t> </a:t>
            </a:r>
            <a:endParaRPr lang="fr-FR" sz="1600" dirty="0">
              <a:latin typeface="Lucida Calligraphy" panose="03010101010101010101" pitchFamily="66" charset="77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5CE2ACA-3F5E-5AA9-A0F1-5B0BC87F9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33" y="6410132"/>
            <a:ext cx="1499016" cy="3600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5C5AE5A-E93C-0126-D636-29DA1FCA33E7}"/>
              </a:ext>
            </a:extLst>
          </p:cNvPr>
          <p:cNvSpPr txBox="1"/>
          <p:nvPr/>
        </p:nvSpPr>
        <p:spPr>
          <a:xfrm>
            <a:off x="433333" y="85933"/>
            <a:ext cx="22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Conseil National 2024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F564EBC3-CDF7-BC1C-37F4-06B0C973751B}"/>
              </a:ext>
            </a:extLst>
          </p:cNvPr>
          <p:cNvGrpSpPr/>
          <p:nvPr/>
        </p:nvGrpSpPr>
        <p:grpSpPr>
          <a:xfrm>
            <a:off x="1764632" y="4787345"/>
            <a:ext cx="8261684" cy="1554681"/>
            <a:chOff x="1764632" y="5217952"/>
            <a:chExt cx="8261684" cy="1233611"/>
          </a:xfrm>
        </p:grpSpPr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5BBA7704-F641-DF15-2637-875628EB941C}"/>
                </a:ext>
              </a:extLst>
            </p:cNvPr>
            <p:cNvSpPr txBox="1"/>
            <p:nvPr/>
          </p:nvSpPr>
          <p:spPr>
            <a:xfrm>
              <a:off x="2408782" y="5680868"/>
              <a:ext cx="69733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>
                  <a:effectLst/>
                  <a:latin typeface="Century Gothic" panose="020B0502020202020204" pitchFamily="34" charset="0"/>
                  <a:ea typeface="Calibri" panose="020F0502020204030204" pitchFamily="34" charset="0"/>
                </a:rPr>
                <a:t>Qu’est-ce qui nous aide à faire des choix en pleine connaissance de cause ?</a:t>
              </a:r>
              <a:r>
                <a:rPr lang="fr-FR" sz="1400" b="1" dirty="0">
                  <a:effectLst/>
                  <a:latin typeface="Century Gothic" panose="020B0502020202020204" pitchFamily="34" charset="0"/>
                </a:rPr>
                <a:t> </a:t>
              </a:r>
              <a:endParaRPr lang="fr-FR" sz="1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7" name="Bulle ronde 6">
              <a:extLst>
                <a:ext uri="{FF2B5EF4-FFF2-40B4-BE49-F238E27FC236}">
                  <a16:creationId xmlns:a16="http://schemas.microsoft.com/office/drawing/2014/main" id="{88F31F00-E44B-2999-0E12-BFB6483C345D}"/>
                </a:ext>
              </a:extLst>
            </p:cNvPr>
            <p:cNvSpPr/>
            <p:nvPr/>
          </p:nvSpPr>
          <p:spPr>
            <a:xfrm>
              <a:off x="1764632" y="5217952"/>
              <a:ext cx="8261684" cy="1233611"/>
            </a:xfrm>
            <a:prstGeom prst="wedgeEllipseCallout">
              <a:avLst>
                <a:gd name="adj1" fmla="val 50623"/>
                <a:gd name="adj2" fmla="val 53397"/>
              </a:avLst>
            </a:pr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DDBBC152-AD65-D031-8671-0DF092CA00EB}"/>
              </a:ext>
            </a:extLst>
          </p:cNvPr>
          <p:cNvSpPr txBox="1"/>
          <p:nvPr/>
        </p:nvSpPr>
        <p:spPr>
          <a:xfrm>
            <a:off x="3566160" y="6358597"/>
            <a:ext cx="4389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Commission méditation de la Parole de Dieu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2435188-752E-8E45-00F7-6F3267ED1A97}"/>
              </a:ext>
            </a:extLst>
          </p:cNvPr>
          <p:cNvSpPr txBox="1"/>
          <p:nvPr/>
        </p:nvSpPr>
        <p:spPr>
          <a:xfrm>
            <a:off x="9098280" y="6400800"/>
            <a:ext cx="1893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Thème 2024-2025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E8FAF9B-9D5B-7EE1-32FA-8CFE8BA0D13E}"/>
              </a:ext>
            </a:extLst>
          </p:cNvPr>
          <p:cNvSpPr>
            <a:spLocks noChangeAspect="1"/>
          </p:cNvSpPr>
          <p:nvPr/>
        </p:nvSpPr>
        <p:spPr>
          <a:xfrm rot="4006373">
            <a:off x="401293" y="404219"/>
            <a:ext cx="639533" cy="8496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98000">
                <a:schemeClr val="bg1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none" lIns="91440" tIns="45720" rIns="91440" bIns="45720">
            <a:prstTxWarp prst="textCircle">
              <a:avLst>
                <a:gd name="adj" fmla="val 10967965"/>
              </a:avLst>
            </a:prstTxWarp>
            <a:spAutoFit/>
          </a:bodyPr>
          <a:lstStyle/>
          <a:p>
            <a:pPr algn="ctr"/>
            <a:r>
              <a:rPr lang="fr-FR" sz="5400" b="1" dirty="0">
                <a:solidFill>
                  <a:schemeClr val="bg1"/>
                </a:solidFill>
                <a:effectLst>
                  <a:glow rad="33962">
                    <a:schemeClr val="tx1">
                      <a:alpha val="57052"/>
                    </a:schemeClr>
                  </a:glow>
                  <a:innerShdw>
                    <a:schemeClr val="bg1"/>
                  </a:innerShdw>
                  <a:reflection endPos="0" dir="5400000" sy="-100000" algn="bl" rotWithShape="0"/>
                </a:effectLst>
              </a:rPr>
              <a:t>Dieu se montre très discrètement </a:t>
            </a:r>
            <a:endParaRPr lang="fr-FR" sz="5400" b="1" cap="none" spc="0" dirty="0">
              <a:ln w="0"/>
              <a:solidFill>
                <a:schemeClr val="bg1"/>
              </a:solidFill>
              <a:effectLst>
                <a:glow rad="33962">
                  <a:schemeClr val="tx1">
                    <a:alpha val="57052"/>
                  </a:schemeClr>
                </a:glow>
                <a:innerShdw>
                  <a:schemeClr val="bg1"/>
                </a:innerShdw>
                <a:reflection endPos="0" dir="5400000" sy="-100000" algn="bl" rotWithShape="0"/>
              </a:effectLst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F8EC06D-1CD4-C47E-CA99-E0FDBAEC9C32}"/>
              </a:ext>
            </a:extLst>
          </p:cNvPr>
          <p:cNvSpPr txBox="1"/>
          <p:nvPr/>
        </p:nvSpPr>
        <p:spPr>
          <a:xfrm>
            <a:off x="1673068" y="3650698"/>
            <a:ext cx="8353248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pPr algn="just"/>
            <a:r>
              <a:rPr lang="fr-FR" b="0" i="1" u="none" strike="noStrike" dirty="0">
                <a:solidFill>
                  <a:srgbClr val="333333"/>
                </a:solidFill>
                <a:effectLst/>
                <a:latin typeface="+mj-lt"/>
              </a:rPr>
              <a:t>Car la tendance de la chair est ennemie de Dieu,</a:t>
            </a:r>
          </a:p>
          <a:p>
            <a:pPr algn="just"/>
            <a:r>
              <a:rPr lang="fr-FR" b="0" i="1" u="none" strike="noStrike" dirty="0">
                <a:solidFill>
                  <a:srgbClr val="333333"/>
                </a:solidFill>
                <a:effectLst/>
                <a:latin typeface="+mj-lt"/>
              </a:rPr>
              <a:t> elle ne se soumet pas à la loi de Dieu, elle n’en est même pas capable.(</a:t>
            </a:r>
            <a:r>
              <a:rPr lang="fr-FR" b="0" i="1" u="none" strike="noStrike" dirty="0" err="1">
                <a:solidFill>
                  <a:srgbClr val="333333"/>
                </a:solidFill>
                <a:effectLst/>
                <a:latin typeface="+mj-lt"/>
              </a:rPr>
              <a:t>Rm</a:t>
            </a:r>
            <a:r>
              <a:rPr lang="fr-FR" b="0" i="1" u="none" strike="noStrike" dirty="0">
                <a:solidFill>
                  <a:srgbClr val="333333"/>
                </a:solidFill>
                <a:effectLst/>
                <a:latin typeface="+mj-lt"/>
              </a:rPr>
              <a:t> 8,7)</a:t>
            </a:r>
            <a:endParaRPr lang="fr-FR" i="1" dirty="0">
              <a:latin typeface="+mj-lt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71B5813E-40E1-2344-096C-8A082D686C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2000" y="334238"/>
            <a:ext cx="2766667" cy="1800000"/>
          </a:xfrm>
          <a:prstGeom prst="rect">
            <a:avLst/>
          </a:prstGeom>
        </p:spPr>
      </p:pic>
      <p:sp>
        <p:nvSpPr>
          <p:cNvPr id="17" name="Espace réservé du numéro de diapositive 16">
            <a:extLst>
              <a:ext uri="{FF2B5EF4-FFF2-40B4-BE49-F238E27FC236}">
                <a16:creationId xmlns:a16="http://schemas.microsoft.com/office/drawing/2014/main" id="{6FD4B104-3463-467F-492B-7E33B49CC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1B930-1910-194E-A5ED-9B52690F9D38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13523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6" grpId="0" animBg="1"/>
      <p:bldP spid="12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0F86872-C805-757B-01B9-B72A2FE19518}"/>
              </a:ext>
            </a:extLst>
          </p:cNvPr>
          <p:cNvSpPr txBox="1"/>
          <p:nvPr/>
        </p:nvSpPr>
        <p:spPr>
          <a:xfrm>
            <a:off x="4362398" y="627321"/>
            <a:ext cx="3291286" cy="369332"/>
          </a:xfrm>
          <a:prstGeom prst="rect">
            <a:avLst/>
          </a:prstGeom>
          <a:solidFill>
            <a:srgbClr val="E1EFF0"/>
          </a:solidFill>
        </p:spPr>
        <p:txBody>
          <a:bodyPr wrap="none" rtlCol="0">
            <a:spAutoFit/>
          </a:bodyPr>
          <a:lstStyle/>
          <a:p>
            <a:r>
              <a:rPr lang="fr-FR" sz="1800" b="1" dirty="0">
                <a:effectLst/>
                <a:latin typeface="Georgia" panose="02040502050405020303" pitchFamily="18" charset="0"/>
              </a:rPr>
              <a:t>« OÙ EST-IL TON DIEU ?»</a:t>
            </a:r>
            <a:endParaRPr lang="fr-FR" b="1" dirty="0">
              <a:effectLst/>
              <a:latin typeface="Georgia" panose="02040502050405020303" pitchFamily="18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B400755-7BE3-1434-4438-AF957DB1E246}"/>
              </a:ext>
            </a:extLst>
          </p:cNvPr>
          <p:cNvSpPr txBox="1"/>
          <p:nvPr/>
        </p:nvSpPr>
        <p:spPr>
          <a:xfrm>
            <a:off x="6241620" y="1508920"/>
            <a:ext cx="848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Ps 41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12F044F-A92B-098B-638D-46C2A14FC76D}"/>
              </a:ext>
            </a:extLst>
          </p:cNvPr>
          <p:cNvSpPr txBox="1"/>
          <p:nvPr/>
        </p:nvSpPr>
        <p:spPr>
          <a:xfrm>
            <a:off x="3566160" y="2638074"/>
            <a:ext cx="770595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1800" dirty="0">
                <a:effectLst/>
                <a:latin typeface="Lucida Calligraphy" panose="03010101010101010101" pitchFamily="66" charset="77"/>
              </a:rPr>
              <a:t>« Outragé par mes adversaires, je suis meurtri jusqu'aux os, *</a:t>
            </a:r>
          </a:p>
          <a:p>
            <a:r>
              <a:rPr lang="fr-FR" sz="1800" dirty="0">
                <a:effectLst/>
                <a:latin typeface="Lucida Calligraphy" panose="03010101010101010101" pitchFamily="66" charset="77"/>
              </a:rPr>
              <a:t> moi qui chaque jour entends dire : « Où est-il ton Dieu ? » »</a:t>
            </a:r>
            <a:endParaRPr lang="fr-FR" dirty="0">
              <a:effectLst/>
              <a:latin typeface="Lucida Calligraphy" panose="03010101010101010101" pitchFamily="66" charset="77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B63C6F0-9841-72B4-2FAD-7768BD7FDEB8}"/>
              </a:ext>
            </a:extLst>
          </p:cNvPr>
          <p:cNvSpPr txBox="1"/>
          <p:nvPr/>
        </p:nvSpPr>
        <p:spPr>
          <a:xfrm>
            <a:off x="1048779" y="1639465"/>
            <a:ext cx="3443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/>
              <a:t>Le psalmiste vient au secours de son âme pour trouver Dieu. Il persévère.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9163F840-2FB6-CFBE-9576-DF55FE8F1D25}"/>
              </a:ext>
            </a:extLst>
          </p:cNvPr>
          <p:cNvGrpSpPr/>
          <p:nvPr/>
        </p:nvGrpSpPr>
        <p:grpSpPr>
          <a:xfrm>
            <a:off x="1844102" y="4753355"/>
            <a:ext cx="8261684" cy="1233611"/>
            <a:chOff x="1267327" y="4795559"/>
            <a:chExt cx="8261684" cy="1233611"/>
          </a:xfrm>
        </p:grpSpPr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96E73562-6D23-90FB-C6B2-A41536BA5CB0}"/>
                </a:ext>
              </a:extLst>
            </p:cNvPr>
            <p:cNvSpPr txBox="1"/>
            <p:nvPr/>
          </p:nvSpPr>
          <p:spPr>
            <a:xfrm>
              <a:off x="2267181" y="5089198"/>
              <a:ext cx="650408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800" dirty="0">
                  <a:effectLst/>
                  <a:latin typeface="Times New Roman, serif"/>
                </a:rPr>
                <a:t>Comment cet appel du psalmiste à ne pas se résigner, cet acte de foi </a:t>
              </a:r>
            </a:p>
            <a:p>
              <a:pPr algn="ctr"/>
              <a:r>
                <a:rPr lang="fr-FR" sz="1800" dirty="0">
                  <a:effectLst/>
                  <a:latin typeface="Times New Roman, serif"/>
                </a:rPr>
                <a:t>en la présence de Dieu nous rejoignent-ils ?</a:t>
              </a:r>
              <a:endParaRPr lang="fr-FR" dirty="0">
                <a:effectLst/>
              </a:endParaRPr>
            </a:p>
          </p:txBody>
        </p:sp>
        <p:sp>
          <p:nvSpPr>
            <p:cNvPr id="7" name="Bulle ronde 6">
              <a:extLst>
                <a:ext uri="{FF2B5EF4-FFF2-40B4-BE49-F238E27FC236}">
                  <a16:creationId xmlns:a16="http://schemas.microsoft.com/office/drawing/2014/main" id="{58A11BE8-1270-57EF-148F-425FE87FCCCB}"/>
                </a:ext>
              </a:extLst>
            </p:cNvPr>
            <p:cNvSpPr/>
            <p:nvPr/>
          </p:nvSpPr>
          <p:spPr>
            <a:xfrm>
              <a:off x="1267327" y="4795559"/>
              <a:ext cx="8261684" cy="1233611"/>
            </a:xfrm>
            <a:prstGeom prst="wedgeEllipseCallout">
              <a:avLst>
                <a:gd name="adj1" fmla="val 50623"/>
                <a:gd name="adj2" fmla="val 53397"/>
              </a:avLst>
            </a:pr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8" name="Image 7">
            <a:extLst>
              <a:ext uri="{FF2B5EF4-FFF2-40B4-BE49-F238E27FC236}">
                <a16:creationId xmlns:a16="http://schemas.microsoft.com/office/drawing/2014/main" id="{1757C425-893C-0811-D71C-245F55A42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33" y="6410132"/>
            <a:ext cx="1499016" cy="3600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5125DFB7-074C-BD8C-EB7F-04F9201363E1}"/>
              </a:ext>
            </a:extLst>
          </p:cNvPr>
          <p:cNvSpPr txBox="1"/>
          <p:nvPr/>
        </p:nvSpPr>
        <p:spPr>
          <a:xfrm>
            <a:off x="433333" y="85933"/>
            <a:ext cx="22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Conseil National 2024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C6AD897-3B32-236F-3C27-9289D6F0FECE}"/>
              </a:ext>
            </a:extLst>
          </p:cNvPr>
          <p:cNvSpPr txBox="1"/>
          <p:nvPr/>
        </p:nvSpPr>
        <p:spPr>
          <a:xfrm>
            <a:off x="3566160" y="6400800"/>
            <a:ext cx="4389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Commission méditation de la Parole de Dieu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AF1263E-764B-B1F8-6D71-B00797484F64}"/>
              </a:ext>
            </a:extLst>
          </p:cNvPr>
          <p:cNvSpPr txBox="1"/>
          <p:nvPr/>
        </p:nvSpPr>
        <p:spPr>
          <a:xfrm>
            <a:off x="9075420" y="6400800"/>
            <a:ext cx="1893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Thème 2024-2025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7E3459B-ADED-E7F3-677C-C5D66BEC5CBF}"/>
              </a:ext>
            </a:extLst>
          </p:cNvPr>
          <p:cNvSpPr/>
          <p:nvPr/>
        </p:nvSpPr>
        <p:spPr>
          <a:xfrm rot="4006373">
            <a:off x="384573" y="462210"/>
            <a:ext cx="639533" cy="851045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prstTxWarp prst="textCircle">
              <a:avLst>
                <a:gd name="adj" fmla="val 10967965"/>
              </a:avLst>
            </a:prstTxWarp>
            <a:spAutoFit/>
          </a:bodyPr>
          <a:lstStyle/>
          <a:p>
            <a:pPr algn="ctr"/>
            <a:r>
              <a:rPr lang="fr-FR" sz="5400" b="1" dirty="0">
                <a:solidFill>
                  <a:srgbClr val="C1B8FF"/>
                </a:solidFill>
              </a:rPr>
              <a:t>Dieu se montre très discrètement</a:t>
            </a:r>
            <a:endParaRPr lang="fr-FR" sz="5400" b="1" cap="none" spc="0" dirty="0">
              <a:ln w="0"/>
              <a:solidFill>
                <a:srgbClr val="C1B8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4D7E9C-9ECD-00C4-2120-78BE31681592}"/>
              </a:ext>
            </a:extLst>
          </p:cNvPr>
          <p:cNvSpPr>
            <a:spLocks noChangeAspect="1"/>
          </p:cNvSpPr>
          <p:nvPr/>
        </p:nvSpPr>
        <p:spPr>
          <a:xfrm rot="4006373">
            <a:off x="401293" y="404219"/>
            <a:ext cx="639533" cy="8496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98000">
                <a:schemeClr val="bg1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none" lIns="91440" tIns="45720" rIns="91440" bIns="45720">
            <a:prstTxWarp prst="textCircle">
              <a:avLst>
                <a:gd name="adj" fmla="val 10967965"/>
              </a:avLst>
            </a:prstTxWarp>
            <a:spAutoFit/>
          </a:bodyPr>
          <a:lstStyle/>
          <a:p>
            <a:pPr algn="ctr"/>
            <a:r>
              <a:rPr lang="fr-FR" sz="5400" b="1" dirty="0">
                <a:solidFill>
                  <a:schemeClr val="bg1"/>
                </a:solidFill>
                <a:effectLst>
                  <a:glow rad="33962">
                    <a:schemeClr val="tx1">
                      <a:alpha val="57052"/>
                    </a:schemeClr>
                  </a:glow>
                  <a:innerShdw>
                    <a:schemeClr val="bg1"/>
                  </a:innerShdw>
                  <a:reflection endPos="0" dir="5400000" sy="-100000" algn="bl" rotWithShape="0"/>
                </a:effectLst>
              </a:rPr>
              <a:t>Dieu se montre très discrètement </a:t>
            </a:r>
            <a:endParaRPr lang="fr-FR" sz="5400" b="1" cap="none" spc="0" dirty="0">
              <a:ln w="0"/>
              <a:solidFill>
                <a:schemeClr val="bg1"/>
              </a:solidFill>
              <a:effectLst>
                <a:glow rad="33962">
                  <a:schemeClr val="tx1">
                    <a:alpha val="57052"/>
                  </a:schemeClr>
                </a:glow>
                <a:innerShdw>
                  <a:schemeClr val="bg1"/>
                </a:innerShdw>
                <a:reflection endPos="0" dir="5400000" sy="-100000" algn="bl" rotWithShape="0"/>
              </a:effectLst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701839A-7660-5248-FF33-BFD5337E283B}"/>
              </a:ext>
            </a:extLst>
          </p:cNvPr>
          <p:cNvSpPr txBox="1"/>
          <p:nvPr/>
        </p:nvSpPr>
        <p:spPr>
          <a:xfrm>
            <a:off x="2032944" y="3849845"/>
            <a:ext cx="7619522" cy="5847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3500000" scaled="1"/>
          </a:gradFill>
        </p:spPr>
        <p:txBody>
          <a:bodyPr wrap="none" rtlCol="0">
            <a:spAutoFit/>
          </a:bodyPr>
          <a:lstStyle/>
          <a:p>
            <a:r>
              <a:rPr lang="fr-FR" sz="1600" b="0" i="1" u="none" strike="noStrike" dirty="0">
                <a:solidFill>
                  <a:srgbClr val="333333"/>
                </a:solidFill>
                <a:effectLst/>
                <a:latin typeface="+mj-lt"/>
              </a:rPr>
              <a:t>Depuis la création du monde, on peut voir avec l’intelligence, à travers les œuvres de Dieu,</a:t>
            </a:r>
          </a:p>
          <a:p>
            <a:r>
              <a:rPr lang="fr-FR" sz="1600" b="0" i="1" u="none" strike="noStrike" dirty="0">
                <a:solidFill>
                  <a:srgbClr val="333333"/>
                </a:solidFill>
                <a:effectLst/>
                <a:latin typeface="+mj-lt"/>
              </a:rPr>
              <a:t> ce qui de lui est invisible : sa puissance éternelle et sa divinité (</a:t>
            </a:r>
            <a:r>
              <a:rPr lang="fr-FR" sz="1600" b="0" i="1" u="none" strike="noStrike" dirty="0" err="1">
                <a:solidFill>
                  <a:srgbClr val="333333"/>
                </a:solidFill>
                <a:effectLst/>
                <a:latin typeface="+mj-lt"/>
              </a:rPr>
              <a:t>Rm</a:t>
            </a:r>
            <a:r>
              <a:rPr lang="fr-FR" sz="1600" b="0" i="1" u="none" strike="noStrike">
                <a:solidFill>
                  <a:srgbClr val="333333"/>
                </a:solidFill>
                <a:effectLst/>
                <a:latin typeface="+mj-lt"/>
              </a:rPr>
              <a:t> 1,20).</a:t>
            </a:r>
            <a:endParaRPr lang="fr-FR" sz="1600" i="1" dirty="0">
              <a:latin typeface="+mj-lt"/>
            </a:endParaRPr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820BE246-BF4B-FF75-DC0D-5E43484D8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1B930-1910-194E-A5ED-9B52690F9D38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438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6" grpId="0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745BA5B-2755-782A-99B5-CBD5727881B0}"/>
              </a:ext>
            </a:extLst>
          </p:cNvPr>
          <p:cNvSpPr txBox="1"/>
          <p:nvPr/>
        </p:nvSpPr>
        <p:spPr>
          <a:xfrm>
            <a:off x="4378766" y="719887"/>
            <a:ext cx="2502608" cy="400110"/>
          </a:xfrm>
          <a:prstGeom prst="rect">
            <a:avLst/>
          </a:prstGeom>
          <a:solidFill>
            <a:srgbClr val="E1EFF0"/>
          </a:solidFill>
        </p:spPr>
        <p:txBody>
          <a:bodyPr wrap="none" rtlCol="0">
            <a:spAutoFit/>
          </a:bodyPr>
          <a:lstStyle/>
          <a:p>
            <a:r>
              <a:rPr lang="fr-FR" sz="2000" b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ANNONCIATION</a:t>
            </a:r>
            <a:r>
              <a:rPr lang="fr-FR" sz="2000" b="1" dirty="0">
                <a:effectLst/>
                <a:latin typeface="Georgia" panose="02040502050405020303" pitchFamily="18" charset="0"/>
              </a:rPr>
              <a:t> </a:t>
            </a:r>
            <a:endParaRPr lang="fr-FR" sz="2000" b="1" dirty="0">
              <a:latin typeface="Georgia" panose="02040502050405020303" pitchFamily="18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F35AB4A-62B2-ECA5-85F0-1C3493D50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4363" y="463812"/>
            <a:ext cx="3238145" cy="5680956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84B7C30-2955-4950-8114-100F24F844B6}"/>
              </a:ext>
            </a:extLst>
          </p:cNvPr>
          <p:cNvSpPr txBox="1"/>
          <p:nvPr/>
        </p:nvSpPr>
        <p:spPr>
          <a:xfrm>
            <a:off x="3326781" y="1555436"/>
            <a:ext cx="1463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/>
              <a:t>Lc</a:t>
            </a:r>
            <a:r>
              <a:rPr lang="fr-FR" sz="2400" b="1" dirty="0"/>
              <a:t> 1,26-38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88BC9B7-2CE5-A166-15DA-07AB307AA0F0}"/>
              </a:ext>
            </a:extLst>
          </p:cNvPr>
          <p:cNvSpPr txBox="1"/>
          <p:nvPr/>
        </p:nvSpPr>
        <p:spPr>
          <a:xfrm>
            <a:off x="329645" y="2507565"/>
            <a:ext cx="6953471" cy="646331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98000">
                <a:schemeClr val="bg1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just"/>
            <a:r>
              <a:rPr lang="fr-FR" b="0" i="1" u="none" strike="noStrike" dirty="0">
                <a:solidFill>
                  <a:srgbClr val="333333"/>
                </a:solidFill>
                <a:effectLst/>
                <a:latin typeface="+mj-lt"/>
              </a:rPr>
              <a:t>Celui qui avait envoyé son ange à cette divine Vierge était déjà avec elle, le Seigneur avait précédé son ambassadeur (St </a:t>
            </a:r>
            <a:r>
              <a:rPr lang="fr-FR" b="0" i="1" u="none" strike="noStrike" dirty="0" err="1">
                <a:solidFill>
                  <a:srgbClr val="333333"/>
                </a:solidFill>
                <a:effectLst/>
                <a:latin typeface="+mj-lt"/>
              </a:rPr>
              <a:t>Jérome</a:t>
            </a:r>
            <a:r>
              <a:rPr lang="fr-FR" b="0" i="1" u="none" strike="noStrike" dirty="0">
                <a:solidFill>
                  <a:srgbClr val="333333"/>
                </a:solidFill>
                <a:effectLst/>
                <a:latin typeface="+mj-lt"/>
              </a:rPr>
              <a:t>)</a:t>
            </a:r>
            <a:endParaRPr lang="fr-FR" i="1" dirty="0">
              <a:latin typeface="+mj-lt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BCC7DBE-CFB5-1B7C-373C-D5C26339FC0E}"/>
              </a:ext>
            </a:extLst>
          </p:cNvPr>
          <p:cNvSpPr txBox="1"/>
          <p:nvPr/>
        </p:nvSpPr>
        <p:spPr>
          <a:xfrm>
            <a:off x="433334" y="4033901"/>
            <a:ext cx="6384562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600" dirty="0">
                <a:effectLst/>
                <a:latin typeface="Lucida Calligraphy" panose="03010101010101010101" pitchFamily="66" charset="77"/>
                <a:ea typeface="Calibri" panose="020F0502020204030204" pitchFamily="34" charset="0"/>
              </a:rPr>
              <a:t>« Je te salue, Comblée-de-grâce, le Seigneur est avec toi. »</a:t>
            </a:r>
            <a:endParaRPr lang="fr-FR" sz="1600" dirty="0">
              <a:latin typeface="Lucida Calligraphy" panose="03010101010101010101" pitchFamily="66" charset="77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0CA2E7E-1830-80F1-5383-3A89336F3329}"/>
              </a:ext>
            </a:extLst>
          </p:cNvPr>
          <p:cNvGrpSpPr/>
          <p:nvPr/>
        </p:nvGrpSpPr>
        <p:grpSpPr>
          <a:xfrm>
            <a:off x="329646" y="4788195"/>
            <a:ext cx="7113892" cy="1411705"/>
            <a:chOff x="329646" y="4830399"/>
            <a:chExt cx="7113892" cy="1411705"/>
          </a:xfrm>
        </p:grpSpPr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893F8CEF-3AAD-CCE4-984C-7695FFE4A91F}"/>
                </a:ext>
              </a:extLst>
            </p:cNvPr>
            <p:cNvSpPr txBox="1"/>
            <p:nvPr/>
          </p:nvSpPr>
          <p:spPr>
            <a:xfrm>
              <a:off x="609600" y="5144502"/>
              <a:ext cx="667351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 ACI, nous sommes appelés à discerner la présence de Dieu ou non, dans les événements que nous vivons. </a:t>
              </a:r>
            </a:p>
            <a:p>
              <a:pPr algn="ctr"/>
              <a:r>
                <a:rPr lang="fr-FR" sz="1400" b="1" dirty="0"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Pouvons-nous donner un exemple d’un cheminement rendu possible par l’ACI ?</a:t>
              </a:r>
              <a:r>
                <a:rPr lang="fr-FR" sz="1400" b="1" dirty="0">
                  <a:effectLst/>
                  <a:latin typeface="Century Gothic" panose="020B0502020202020204" pitchFamily="34" charset="0"/>
                </a:rPr>
                <a:t> </a:t>
              </a:r>
              <a:endParaRPr lang="fr-FR" sz="1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9" name="Bulle ronde 8">
              <a:extLst>
                <a:ext uri="{FF2B5EF4-FFF2-40B4-BE49-F238E27FC236}">
                  <a16:creationId xmlns:a16="http://schemas.microsoft.com/office/drawing/2014/main" id="{5E0D5BA7-44AD-EBF3-20DA-0977A6A9A2F6}"/>
                </a:ext>
              </a:extLst>
            </p:cNvPr>
            <p:cNvSpPr/>
            <p:nvPr/>
          </p:nvSpPr>
          <p:spPr>
            <a:xfrm>
              <a:off x="329646" y="4830399"/>
              <a:ext cx="7113892" cy="1411705"/>
            </a:xfrm>
            <a:prstGeom prst="wedgeEllipseCallout">
              <a:avLst>
                <a:gd name="adj1" fmla="val 50623"/>
                <a:gd name="adj2" fmla="val 53397"/>
              </a:avLst>
            </a:pr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0" name="Image 9">
            <a:extLst>
              <a:ext uri="{FF2B5EF4-FFF2-40B4-BE49-F238E27FC236}">
                <a16:creationId xmlns:a16="http://schemas.microsoft.com/office/drawing/2014/main" id="{6E142ED7-14D6-5DD4-E6DD-2DE80C68C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33" y="6410132"/>
            <a:ext cx="1499016" cy="36000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30F5EB40-1D28-55D7-7F9E-4311182ECF0E}"/>
              </a:ext>
            </a:extLst>
          </p:cNvPr>
          <p:cNvSpPr txBox="1"/>
          <p:nvPr/>
        </p:nvSpPr>
        <p:spPr>
          <a:xfrm>
            <a:off x="433333" y="85933"/>
            <a:ext cx="22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Conseil National 2024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4FCC419-3C54-9AC3-A244-102ABCA87E1D}"/>
              </a:ext>
            </a:extLst>
          </p:cNvPr>
          <p:cNvSpPr txBox="1"/>
          <p:nvPr/>
        </p:nvSpPr>
        <p:spPr>
          <a:xfrm>
            <a:off x="3566160" y="6400800"/>
            <a:ext cx="4389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Commission méditation de la Parole de Dieu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CFC9B65-BD01-6A33-1404-D94B286E2026}"/>
              </a:ext>
            </a:extLst>
          </p:cNvPr>
          <p:cNvSpPr txBox="1"/>
          <p:nvPr/>
        </p:nvSpPr>
        <p:spPr>
          <a:xfrm>
            <a:off x="8919041" y="6394188"/>
            <a:ext cx="1893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Thème 2024-2025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805736-5C87-6756-FDC1-B4DD349666BC}"/>
              </a:ext>
            </a:extLst>
          </p:cNvPr>
          <p:cNvSpPr/>
          <p:nvPr/>
        </p:nvSpPr>
        <p:spPr>
          <a:xfrm rot="4006373">
            <a:off x="384573" y="462210"/>
            <a:ext cx="639533" cy="851045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prstTxWarp prst="textCircle">
              <a:avLst>
                <a:gd name="adj" fmla="val 10967965"/>
              </a:avLst>
            </a:prstTxWarp>
            <a:spAutoFit/>
          </a:bodyPr>
          <a:lstStyle/>
          <a:p>
            <a:pPr algn="ctr"/>
            <a:r>
              <a:rPr lang="fr-FR" sz="5400" b="1" dirty="0">
                <a:solidFill>
                  <a:srgbClr val="C1B8FF"/>
                </a:solidFill>
              </a:rPr>
              <a:t>Dieu se montre très discrètement</a:t>
            </a:r>
            <a:endParaRPr lang="fr-FR" sz="5400" b="1" cap="none" spc="0" dirty="0">
              <a:ln w="0"/>
              <a:solidFill>
                <a:srgbClr val="C1B8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5462ED-9BE8-532E-1D81-B883217579C8}"/>
              </a:ext>
            </a:extLst>
          </p:cNvPr>
          <p:cNvSpPr>
            <a:spLocks noChangeAspect="1"/>
          </p:cNvSpPr>
          <p:nvPr/>
        </p:nvSpPr>
        <p:spPr>
          <a:xfrm rot="4006373">
            <a:off x="401293" y="404219"/>
            <a:ext cx="639533" cy="8496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98000">
                <a:schemeClr val="bg1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none" lIns="91440" tIns="45720" rIns="91440" bIns="45720">
            <a:prstTxWarp prst="textCircle">
              <a:avLst>
                <a:gd name="adj" fmla="val 10967965"/>
              </a:avLst>
            </a:prstTxWarp>
            <a:spAutoFit/>
          </a:bodyPr>
          <a:lstStyle/>
          <a:p>
            <a:pPr algn="ctr"/>
            <a:r>
              <a:rPr lang="fr-FR" sz="5400" b="1" dirty="0">
                <a:solidFill>
                  <a:schemeClr val="bg1"/>
                </a:solidFill>
                <a:effectLst>
                  <a:glow rad="33962">
                    <a:schemeClr val="tx1">
                      <a:alpha val="57052"/>
                    </a:schemeClr>
                  </a:glow>
                  <a:innerShdw>
                    <a:schemeClr val="bg1"/>
                  </a:innerShdw>
                  <a:reflection endPos="0" dir="5400000" sy="-100000" algn="bl" rotWithShape="0"/>
                </a:effectLst>
              </a:rPr>
              <a:t>Dieu se montre très discrètement </a:t>
            </a:r>
            <a:endParaRPr lang="fr-FR" sz="5400" b="1" cap="none" spc="0" dirty="0">
              <a:ln w="0"/>
              <a:solidFill>
                <a:schemeClr val="bg1"/>
              </a:solidFill>
              <a:effectLst>
                <a:glow rad="33962">
                  <a:schemeClr val="tx1">
                    <a:alpha val="57052"/>
                  </a:schemeClr>
                </a:glow>
                <a:innerShdw>
                  <a:schemeClr val="bg1"/>
                </a:innerShdw>
                <a:reflection endPos="0" dir="5400000" sy="-100000" algn="bl" rotWithShape="0"/>
              </a:effectLst>
            </a:endParaRPr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F280FCC5-12DF-94D3-6CB9-9AC910A1B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60332" y="6356350"/>
            <a:ext cx="1893467" cy="369332"/>
          </a:xfrm>
        </p:spPr>
        <p:txBody>
          <a:bodyPr/>
          <a:lstStyle/>
          <a:p>
            <a:fld id="{F411B930-1910-194E-A5ED-9B52690F9D38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810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1888</Words>
  <Application>Microsoft Office PowerPoint</Application>
  <PresentationFormat>Grand écran</PresentationFormat>
  <Paragraphs>222</Paragraphs>
  <Slides>19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Century Gothic</vt:lpstr>
      <vt:lpstr>Georgia</vt:lpstr>
      <vt:lpstr>Lucida Calligraphy</vt:lpstr>
      <vt:lpstr>Times New Roman, serif</vt:lpstr>
      <vt:lpstr>Thème Office</vt:lpstr>
      <vt:lpstr>Présentation PowerPoint</vt:lpstr>
      <vt:lpstr>Présentation PowerPoint</vt:lpstr>
      <vt:lpstr>Présentation PowerPoint</vt:lpstr>
      <vt:lpstr>NUIT NOIRE</vt:lpstr>
      <vt:lpstr>Présentation PowerPoint</vt:lpstr>
      <vt:lpstr>« MON DIEU, MON DIEU POURQUOI M’AS-TU ABANDONNÉ? »</vt:lpstr>
      <vt:lpstr>« OÙ ES-TU DONC ? »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François DESMOULIÈRE</dc:creator>
  <cp:lastModifiedBy>Florence Rennesson</cp:lastModifiedBy>
  <cp:revision>85</cp:revision>
  <dcterms:created xsi:type="dcterms:W3CDTF">2024-02-27T07:27:33Z</dcterms:created>
  <dcterms:modified xsi:type="dcterms:W3CDTF">2024-03-26T09:29:24Z</dcterms:modified>
</cp:coreProperties>
</file>