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8" r:id="rId4"/>
    <p:sldId id="257" r:id="rId5"/>
    <p:sldId id="278" r:id="rId6"/>
    <p:sldId id="261" r:id="rId7"/>
    <p:sldId id="263" r:id="rId8"/>
    <p:sldId id="264" r:id="rId9"/>
    <p:sldId id="265" r:id="rId10"/>
    <p:sldId id="272" r:id="rId11"/>
    <p:sldId id="296" r:id="rId12"/>
    <p:sldId id="295" r:id="rId13"/>
    <p:sldId id="266" r:id="rId14"/>
    <p:sldId id="297" r:id="rId15"/>
    <p:sldId id="268" r:id="rId16"/>
    <p:sldId id="273" r:id="rId17"/>
    <p:sldId id="271" r:id="rId18"/>
    <p:sldId id="276" r:id="rId19"/>
    <p:sldId id="267" r:id="rId20"/>
    <p:sldId id="293" r:id="rId21"/>
    <p:sldId id="294" r:id="rId2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mation Action" id="{F05024EB-CCD9-4BAC-ADD1-DF080F580B97}">
          <p14:sldIdLst>
            <p14:sldId id="256"/>
            <p14:sldId id="258"/>
          </p14:sldIdLst>
        </p14:section>
        <p14:section name="Introduction" id="{7FF9D9FD-FA8E-41E9-94D4-A01F124E254E}">
          <p14:sldIdLst>
            <p14:sldId id="257"/>
            <p14:sldId id="278"/>
            <p14:sldId id="261"/>
          </p14:sldIdLst>
        </p14:section>
        <p14:section name="Temps de relecture" id="{403727A8-9469-4B71-8C59-93E0CE728DFC}">
          <p14:sldIdLst>
            <p14:sldId id="263"/>
            <p14:sldId id="264"/>
          </p14:sldIdLst>
        </p14:section>
        <p14:section name="Temps de partage" id="{16CD8375-B18A-4453-B019-967FEDA0D7CE}">
          <p14:sldIdLst>
            <p14:sldId id="265"/>
          </p14:sldIdLst>
        </p14:section>
        <p14:section name="Temps de méditation" id="{CBE7E727-7605-407C-92EB-0C22D3D911E1}">
          <p14:sldIdLst>
            <p14:sldId id="272"/>
            <p14:sldId id="296"/>
            <p14:sldId id="295"/>
          </p14:sldIdLst>
        </p14:section>
        <p14:section name="Etre apôtre aujourd'hui?" id="{1D2569BB-00FF-49BA-A916-9B98AB1AB754}">
          <p14:sldIdLst>
            <p14:sldId id="266"/>
            <p14:sldId id="297"/>
          </p14:sldIdLst>
        </p14:section>
        <p14:section name="Conseils pour minis agoras" id="{118AD4E2-0D58-46C7-8073-544AA72997ED}">
          <p14:sldIdLst>
            <p14:sldId id="268"/>
            <p14:sldId id="273"/>
            <p14:sldId id="271"/>
          </p14:sldIdLst>
        </p14:section>
        <p14:section name="Plan d'action" id="{57BAACCB-5304-4873-96DC-4B40959624AB}">
          <p14:sldIdLst>
            <p14:sldId id="276"/>
          </p14:sldIdLst>
        </p14:section>
        <p14:section name="Documents annexes" id="{E9419535-74C7-4CDF-A6EB-A17E6D83B8CA}">
          <p14:sldIdLst>
            <p14:sldId id="267"/>
            <p14:sldId id="293"/>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973E82-5B09-8A3B-BF92-60720AB7BFFA}" name="Marie Moulins" initials="MM" userId="0cd5da6c6ee773f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4E3DA"/>
    <a:srgbClr val="DA449A"/>
    <a:srgbClr val="A5A5A5"/>
    <a:srgbClr val="ED7D31"/>
    <a:srgbClr val="7030A0"/>
    <a:srgbClr val="70AD47"/>
    <a:srgbClr val="BBD8A8"/>
    <a:srgbClr val="E1E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10B1F-10D4-4808-B35B-EBE1A49773A1}" v="8" dt="2022-11-28T15:11:45.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59555" autoAdjust="0"/>
  </p:normalViewPr>
  <p:slideViewPr>
    <p:cSldViewPr snapToGrid="0">
      <p:cViewPr varScale="1">
        <p:scale>
          <a:sx n="37" d="100"/>
          <a:sy n="37" d="100"/>
        </p:scale>
        <p:origin x="1860" y="40"/>
      </p:cViewPr>
      <p:guideLst/>
    </p:cSldViewPr>
  </p:slideViewPr>
  <p:notesTextViewPr>
    <p:cViewPr>
      <p:scale>
        <a:sx n="100" d="100"/>
        <a:sy n="100" d="100"/>
      </p:scale>
      <p:origin x="0" y="0"/>
    </p:cViewPr>
  </p:notesTextViewPr>
  <p:notesViewPr>
    <p:cSldViewPr snapToGrid="0">
      <p:cViewPr>
        <p:scale>
          <a:sx n="125" d="100"/>
          <a:sy n="125" d="100"/>
        </p:scale>
        <p:origin x="126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554FF11-3BA4-470C-AAAF-7F33ACC83CC0}" type="datetimeFigureOut">
              <a:rPr lang="fr-FR" smtClean="0"/>
              <a:t>26/01/2023</a:t>
            </a:fld>
            <a:endParaRPr lang="fr-FR"/>
          </a:p>
        </p:txBody>
      </p:sp>
      <p:sp>
        <p:nvSpPr>
          <p:cNvPr id="4" name="Espace réservé de l'image des diapositives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20AA446-388A-47A2-B299-46E67DEF8A5A}" type="slidenum">
              <a:rPr lang="fr-FR" smtClean="0"/>
              <a:t>‹N°›</a:t>
            </a:fld>
            <a:endParaRPr lang="fr-FR"/>
          </a:p>
        </p:txBody>
      </p:sp>
    </p:spTree>
    <p:extLst>
      <p:ext uri="{BB962C8B-B14F-4D97-AF65-F5344CB8AC3E}">
        <p14:creationId xmlns:p14="http://schemas.microsoft.com/office/powerpoint/2010/main" val="25990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elf.org/bible/Lc/1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module est conçu pour se tenir sur une petite journée (4 heures hors pause) :</a:t>
            </a:r>
          </a:p>
          <a:p>
            <a:endParaRPr lang="fr-FR" dirty="0"/>
          </a:p>
          <a:p>
            <a:pPr marL="171450" indent="-171450">
              <a:buFont typeface="Arial" panose="020B0604020202020204" pitchFamily="34" charset="0"/>
              <a:buChar char="•"/>
            </a:pPr>
            <a:r>
              <a:rPr lang="fr-FR" dirty="0"/>
              <a:t>Introduction 	15 minutes</a:t>
            </a:r>
          </a:p>
          <a:p>
            <a:pPr marL="171450" indent="-171450">
              <a:buFont typeface="Arial" panose="020B0604020202020204" pitchFamily="34" charset="0"/>
              <a:buChar char="•"/>
            </a:pPr>
            <a:r>
              <a:rPr lang="fr-FR" dirty="0"/>
              <a:t>Temps de relecture 	1 heure en atelier (10 minutes de temps personnel + 50 minutes de partage)</a:t>
            </a:r>
          </a:p>
          <a:p>
            <a:pPr marL="171450" indent="-171450">
              <a:buFont typeface="Arial" panose="020B0604020202020204" pitchFamily="34" charset="0"/>
              <a:buChar char="•"/>
            </a:pPr>
            <a:r>
              <a:rPr lang="fr-FR" dirty="0"/>
              <a:t>Méditation		40 minutes (10 minutes de temps personnel + 30 minutes de partage)</a:t>
            </a:r>
          </a:p>
          <a:p>
            <a:pPr marL="171450" indent="-171450">
              <a:buFont typeface="Arial" panose="020B0604020202020204" pitchFamily="34" charset="0"/>
              <a:buChar char="•"/>
            </a:pPr>
            <a:r>
              <a:rPr lang="fr-FR" dirty="0"/>
              <a:t>Être apôtre, c’est quoi ?	50 minutes (20 minutes de présentation + 30 minutes de débat)</a:t>
            </a:r>
          </a:p>
          <a:p>
            <a:pPr marL="171450" indent="-171450">
              <a:buFont typeface="Arial" panose="020B0604020202020204" pitchFamily="34" charset="0"/>
              <a:buChar char="•"/>
            </a:pPr>
            <a:r>
              <a:rPr lang="fr-FR" dirty="0"/>
              <a:t>Repères d’animation	15 minutes présentation</a:t>
            </a:r>
          </a:p>
          <a:p>
            <a:pPr marL="171450" indent="-171450">
              <a:buFont typeface="Arial" panose="020B0604020202020204" pitchFamily="34" charset="0"/>
              <a:buChar char="•"/>
            </a:pPr>
            <a:r>
              <a:rPr lang="fr-FR" dirty="0"/>
              <a:t>Plan d’action 	45 minutes en atelier ( 15 minutes temps personnel + 30 minutes de partage)</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Il peut être conduit dans le cadre d’une </a:t>
            </a:r>
            <a:r>
              <a:rPr lang="fr-FR"/>
              <a:t>halte spirituelle</a:t>
            </a:r>
            <a:endParaRPr lang="fr-FR" dirty="0"/>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a:t>
            </a:fld>
            <a:endParaRPr lang="fr-FR"/>
          </a:p>
        </p:txBody>
      </p:sp>
    </p:spTree>
    <p:extLst>
      <p:ext uri="{BB962C8B-B14F-4D97-AF65-F5344CB8AC3E}">
        <p14:creationId xmlns:p14="http://schemas.microsoft.com/office/powerpoint/2010/main" val="242610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t>Cette diapositive sert à résumer le temps de méditation précédent dont l’objectif est de faire émerger les points qui permettent de répondre à la question : « comment être apôtre aujourd’hui ? », notamment dans le style et le comportement à adopter : l’écoute ; le questionnement et l’invitation lancée à d’autres à s’exprimer sur leurs préoccupations, sentiment (tristesse, joie), difficulté ; le facteur temps durant lequel on chemine avec, on accompagne (dans la vraie vie, cela peut se faire sur plusieurs rencontres, plusieurs mois, …).</a:t>
            </a:r>
          </a:p>
          <a:p>
            <a:endParaRPr lang="fr-FR" sz="1100" dirty="0"/>
          </a:p>
          <a:p>
            <a:r>
              <a:rPr lang="fr-FR" sz="1100" dirty="0"/>
              <a:t>Une compétence importante est le temps du discernement , nous avons à apprendre à :</a:t>
            </a:r>
          </a:p>
          <a:p>
            <a:pPr marL="171450" indent="-171450">
              <a:buFont typeface="Arial" panose="020B0604020202020204" pitchFamily="34" charset="0"/>
              <a:buChar char="•"/>
            </a:pPr>
            <a:r>
              <a:rPr lang="fr-FR" sz="1100" dirty="0"/>
              <a:t>permettre aux personnes de prendre du recul sur leur situation, les renvoyer à ce que disent ceux qui les entourent, les aider à relire leur vécu, comment ils donnent un sens aux situations qu’ils vivent</a:t>
            </a:r>
          </a:p>
          <a:p>
            <a:pPr marL="171450" indent="-171450">
              <a:buFont typeface="Arial" panose="020B0604020202020204" pitchFamily="34" charset="0"/>
              <a:buChar char="•"/>
            </a:pPr>
            <a:r>
              <a:rPr lang="fr-FR" sz="1100" dirty="0"/>
              <a:t>À exprimer notre foi par rapport à ce qui est apporté par les personnes, par rapport à ce qu’elles expriment.</a:t>
            </a:r>
          </a:p>
          <a:p>
            <a:endParaRPr lang="fr-FR" sz="1100" dirty="0"/>
          </a:p>
          <a:p>
            <a:r>
              <a:rPr lang="fr-FR" sz="1100" dirty="0"/>
              <a:t>Enfin, la disparition : pourquoi le Christ disparaît-il ? Poser la question si le fait n’a pas été relevé.</a:t>
            </a:r>
          </a:p>
          <a:p>
            <a:r>
              <a:rPr lang="fr-FR" sz="1100" dirty="0"/>
              <a:t>En fait, cette disparition est un message adressé aux lecteurs qui ne l’ont pas connu, notamment à nous.</a:t>
            </a:r>
          </a:p>
          <a:p>
            <a:r>
              <a:rPr lang="fr-FR" sz="1100" dirty="0"/>
              <a:t>Les disciples et les premiers apôtres ont connu et vécu avec le Christ. Quand Saint Luc écrit, il s’adresse à des femmes et des hommes qui n’ont pas connu le Christ pour leur dire : "le Christ n’est plus là pour ouvrir les yeux des témoins ; Qui va le faire ? C’est à vous d’ouvrir les yeux de ceux qui vous entourent, et c’est cela être apôtres aujourd’hui.</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0AA446-388A-47A2-B299-46E67DEF8A5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4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diapositive qui résume.</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11</a:t>
            </a:fld>
            <a:endParaRPr lang="fr-FR"/>
          </a:p>
        </p:txBody>
      </p:sp>
    </p:spTree>
    <p:extLst>
      <p:ext uri="{BB962C8B-B14F-4D97-AF65-F5344CB8AC3E}">
        <p14:creationId xmlns:p14="http://schemas.microsoft.com/office/powerpoint/2010/main" val="51976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dirty="0">
                <a:latin typeface="+mn-lt"/>
              </a:rPr>
              <a:t>Contexte </a:t>
            </a:r>
          </a:p>
          <a:p>
            <a:r>
              <a:rPr lang="fr-FR" sz="1100" dirty="0">
                <a:latin typeface="+mn-lt"/>
              </a:rPr>
              <a:t>Le contexte actuel n’est plus celui dans lequel l’ACI a été créé. A l’époque, il s’agissait de réveiller les chrétiens assoupis, mais tout le monde étaient chrétien. Nous ne sommes plus du tout dans cette situation : les références chrétiennes sont désormais comprises par une minorité de personnes, le christianisme semble appartenir au passé. Comment annoncer la bonne nouvelle à des personnes qui n’ont plus le langage ? Nos références ne font sens que pour nous. Nous nous retrouvons dans la situation des premiers apôtres, comme Saint Pierre et Saint Paul arrivant dans les mondes romains ou grecs. Inspirons-nous de leur pratique.</a:t>
            </a:r>
          </a:p>
          <a:p>
            <a:endParaRPr lang="fr-FR" sz="1100" dirty="0">
              <a:latin typeface="+mn-lt"/>
            </a:endParaRPr>
          </a:p>
          <a:p>
            <a:r>
              <a:rPr lang="fr-FR" sz="1100" b="1" dirty="0">
                <a:latin typeface="+mn-lt"/>
              </a:rPr>
              <a:t>Être apôtre n’est pas une option</a:t>
            </a:r>
          </a:p>
          <a:p>
            <a:pPr marL="0" marR="0" lvl="0" indent="0" algn="l" defTabSz="457200" rtl="0" eaLnBrk="1" fontAlgn="auto" latinLnBrk="0" hangingPunct="1">
              <a:lnSpc>
                <a:spcPct val="106000"/>
              </a:lnSpc>
              <a:spcBef>
                <a:spcPts val="0"/>
              </a:spcBef>
              <a:spcAft>
                <a:spcPts val="800"/>
              </a:spcAft>
              <a:buClrTx/>
              <a:buSzTx/>
              <a:buFontTx/>
              <a:buNone/>
              <a:tabLst/>
              <a:defRPr/>
            </a:pPr>
            <a:r>
              <a:rPr lang="fr-FR" sz="1100" dirty="0">
                <a:latin typeface="+mn-lt"/>
              </a:rPr>
              <a:t>Être apôtre fait partie de notre rôle et de notre mission de baptisés. Être apôtre, c’est répondre au Christ qui nous envoie. Notre présence aujourd’hui à cette session est la réponse que nous apportons à l’invitation que le Christ nous fait par le mouvement ACI. Cette invitation est le signe de la confiance du Christ envers les hommes pour que la création se poursuive. </a:t>
            </a:r>
            <a:r>
              <a:rPr kumimoji="0" lang="fr-FR"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Être apôtre c’est redonner ce que nous avons reçu pour permettre à d’autres à notre suite d’être signe pour d’autres. </a:t>
            </a:r>
            <a:r>
              <a:rPr lang="fr-FR" sz="1100" dirty="0">
                <a:latin typeface="+mn-lt"/>
              </a:rPr>
              <a:t>Ce que nous avons reçu, nous avons à le partager (paraboles des Talents </a:t>
            </a:r>
            <a:r>
              <a:rPr kumimoji="0" lang="fr-FR" sz="1100" b="0" i="0" u="sng" strike="noStrike" kern="1200" cap="none" spc="0" normalizeH="0" baseline="0" noProof="0" dirty="0">
                <a:ln>
                  <a:noFill/>
                </a:ln>
                <a:solidFill>
                  <a:srgbClr val="0000FF"/>
                </a:solidFill>
                <a:effectLst/>
                <a:uLnTx/>
                <a:uFillTx/>
                <a:latin typeface="+mn-lt"/>
                <a:ea typeface="Calibri" panose="020F0502020204030204" pitchFamily="34" charset="0"/>
                <a:cs typeface="Times New Roman" panose="02020603050405020304" pitchFamily="18" charset="0"/>
                <a:hlinkClick r:id="rId3"/>
              </a:rPr>
              <a:t>Luc 19, 11-28</a:t>
            </a:r>
            <a:r>
              <a:rPr kumimoji="0" lang="fr-FR" sz="1100" b="0" i="0" u="sng" strike="noStrike" kern="1200" cap="none" spc="0" normalizeH="0" baseline="0" noProof="0" dirty="0">
                <a:ln>
                  <a:noFill/>
                </a:ln>
                <a:solidFill>
                  <a:srgbClr val="0000FF"/>
                </a:solidFill>
                <a:effectLst/>
                <a:uLnTx/>
                <a:uFillTx/>
                <a:latin typeface="+mn-lt"/>
                <a:ea typeface="Calibri" panose="020F0502020204030204" pitchFamily="34" charset="0"/>
                <a:cs typeface="Times New Roman" panose="02020603050405020304" pitchFamily="18" charset="0"/>
              </a:rPr>
              <a:t> )</a:t>
            </a:r>
            <a:r>
              <a:rPr lang="fr-FR" sz="1100" u="sng" dirty="0">
                <a:solidFill>
                  <a:srgbClr val="0000FF"/>
                </a:solidFill>
                <a:effectLst/>
                <a:latin typeface="+mn-lt"/>
                <a:ea typeface="Calibri" panose="020F0502020204030204" pitchFamily="34" charset="0"/>
                <a:cs typeface="Times New Roman" panose="02020603050405020304" pitchFamily="18" charset="0"/>
              </a:rPr>
              <a:t>.</a:t>
            </a:r>
            <a:endParaRPr lang="fr-FR" sz="1100" dirty="0">
              <a:effectLst/>
              <a:latin typeface="+mn-lt"/>
              <a:ea typeface="Calibri" panose="020F0502020204030204" pitchFamily="34" charset="0"/>
              <a:cs typeface="Times New Roman" panose="02020603050405020304" pitchFamily="18" charset="0"/>
            </a:endParaRPr>
          </a:p>
          <a:p>
            <a:endParaRPr lang="fr-FR" sz="1100" dirty="0">
              <a:latin typeface="+mn-lt"/>
            </a:endParaRPr>
          </a:p>
          <a:p>
            <a:pPr marL="0" marR="0" lvl="0" indent="0" algn="l" defTabSz="457200" rtl="0" eaLnBrk="1" fontAlgn="auto" latinLnBrk="0" hangingPunct="1">
              <a:lnSpc>
                <a:spcPct val="106000"/>
              </a:lnSpc>
              <a:spcBef>
                <a:spcPts val="0"/>
              </a:spcBef>
              <a:spcAft>
                <a:spcPts val="800"/>
              </a:spcAft>
              <a:buClrTx/>
              <a:buSzTx/>
              <a:buFontTx/>
              <a:buNone/>
              <a:tabLst/>
              <a:defRPr/>
            </a:pPr>
            <a:r>
              <a:rPr kumimoji="0" lang="fr-FR" sz="11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Faire du bien à ceux que nous invitons (dimension charité)</a:t>
            </a:r>
          </a:p>
          <a:p>
            <a:pPr algn="just">
              <a:lnSpc>
                <a:spcPct val="102000"/>
              </a:lnSpc>
              <a:spcAft>
                <a:spcPts val="600"/>
              </a:spcAft>
            </a:pPr>
            <a:r>
              <a:rPr lang="fr-FR" sz="1100" dirty="0">
                <a:effectLst/>
                <a:latin typeface="+mn-lt"/>
                <a:ea typeface="Calibri" panose="020F0502020204030204" pitchFamily="34" charset="0"/>
                <a:cs typeface="Times New Roman" panose="02020603050405020304" pitchFamily="18" charset="0"/>
              </a:rPr>
              <a:t>Les partages de vie en ACI permettent un dialogue respectueux sur des problématiques difficiles, favorisent l’expression de besoins vitaux face à une déshumanisation rampante, mettent la dignité de la personne au centre, facilitent l’accueil de l’autre, font reculer le fatalisme et découvrir à chacun son potentiel véritable. Elles permettent aux personnes d’être actrices de leur existence. Les rencontres ou les mini-agoras ne sont pas un objectif en soi, mais un moyen de prendre soin des personnes qui nous entourent et de répondre à leurs besoins, à l’image de Jésus. Elles permettent la manifestation d’une foi qui agit par la charité comme le dit Saint Paul (Ga, 5, 6). La question est celle de la dignité des personnes avant d’être celle de leur foi. </a:t>
            </a:r>
            <a:r>
              <a:rPr kumimoji="0" lang="fr-FR"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Inviter d’autres à découvrir la richesse des partages de vie nous permet de développer un véritable charisme. </a:t>
            </a:r>
          </a:p>
          <a:p>
            <a:pPr algn="just">
              <a:lnSpc>
                <a:spcPct val="102000"/>
              </a:lnSpc>
              <a:spcAft>
                <a:spcPts val="600"/>
              </a:spcAft>
            </a:pPr>
            <a:r>
              <a:rPr kumimoji="0" lang="fr-FR" sz="1100" b="0" i="0" u="none" strike="noStrike" kern="1200" cap="none" spc="0" normalizeH="0" baseline="0" noProof="0" dirty="0">
                <a:ln>
                  <a:noFill/>
                </a:ln>
                <a:solidFill>
                  <a:prstClr val="black"/>
                </a:solidFill>
                <a:effectLst/>
                <a:uLnTx/>
                <a:uFillTx/>
                <a:latin typeface="+mn-lt"/>
                <a:ea typeface="+mn-ea"/>
                <a:cs typeface="+mn-cs"/>
              </a:rPr>
              <a:t>Si nous voulons rejoindre nos contemporains, les toucher au cœur, il faut leur parler de ce qui les préoccupe, de ceux qui les mobilise humainement et greffer le message évangélique sur cette dimension anthropologique, sur cette expérience d’épanouissement, de libération et d’émancipation vécue. </a:t>
            </a:r>
            <a:r>
              <a:rPr lang="fr-FR" sz="1100" dirty="0">
                <a:effectLst/>
                <a:latin typeface="+mn-lt"/>
                <a:ea typeface="Calibri" panose="020F0502020204030204" pitchFamily="34" charset="0"/>
                <a:cs typeface="Times New Roman" panose="02020603050405020304" pitchFamily="18" charset="0"/>
              </a:rPr>
              <a:t>Nous pourrons d’autant mieux annoncer l’Evangile sur la base des transformations vécues par les personnes, croyantes ou non. Nous nous mettons en situation de continuer à écrire l’Evangile aujourd’hui, en témoignant dans la langue de nos contemporains. Cette capacité de greffer le message évangélique sur ce vécu humain constitue le cœur des compétences nouvelles à acquérir pour notre temps. </a:t>
            </a:r>
          </a:p>
          <a:p>
            <a:pPr algn="just">
              <a:lnSpc>
                <a:spcPct val="102000"/>
              </a:lnSpc>
              <a:spcAft>
                <a:spcPts val="600"/>
              </a:spcAft>
            </a:pPr>
            <a:endParaRPr lang="fr-FR" sz="1100" dirty="0">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6000"/>
              </a:lnSpc>
              <a:spcBef>
                <a:spcPts val="0"/>
              </a:spcBef>
              <a:spcAft>
                <a:spcPts val="800"/>
              </a:spcAft>
              <a:buClrTx/>
              <a:buSzTx/>
              <a:buFontTx/>
              <a:buNone/>
              <a:tabLst/>
              <a:defRPr/>
            </a:pPr>
            <a:r>
              <a:rPr kumimoji="0" lang="fr-FR" sz="11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Comment être apôtre à l’image du Christ</a:t>
            </a:r>
          </a:p>
          <a:p>
            <a:pPr marL="0" marR="0" lvl="0" indent="0" algn="l" defTabSz="457200" rtl="0" eaLnBrk="1" fontAlgn="auto" latinLnBrk="0" hangingPunct="1">
              <a:lnSpc>
                <a:spcPct val="106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Le Christ ne nous le dit pas mais il nous a montré comment faire. Les premiers apôtres l’ont expérimenté.</a:t>
            </a:r>
          </a:p>
          <a:p>
            <a:pPr marL="0" marR="0" lvl="0" indent="0" algn="l" defTabSz="457200" rtl="0" eaLnBrk="1" fontAlgn="auto" latinLnBrk="0" hangingPunct="1">
              <a:lnSpc>
                <a:spcPct val="106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Premier temps, écouter pour greffer le message évangile sur le vécu anthropologique. Questionner pour donner la parole et écouter les réalités, les souffrances, les potentialités à réveiller. Cheminer et accompagner. Le Christ répond d’abord aux demandes, aux attentes et au désir des personnes. </a:t>
            </a:r>
          </a:p>
          <a:p>
            <a:pPr marL="0" marR="0" lvl="0" indent="0" algn="l" defTabSz="457200" rtl="0" eaLnBrk="1" fontAlgn="auto" latinLnBrk="0" hangingPunct="1">
              <a:lnSpc>
                <a:spcPct val="106000"/>
              </a:lnSpc>
              <a:spcBef>
                <a:spcPts val="0"/>
              </a:spcBef>
              <a:spcAft>
                <a:spcPts val="80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Deuxième temps, savoir discerner et favoriser le discernement : c’est le plus délicat. Nous devons puiser au cœur de notre foi pour porter notre témoignage, pour appuyer ou donner du sens à ce qui est exprimé par les personnes, favoriser leur prise de recul et de conscience, leur mise en mouvement, sans leur dire ce qu’ils ont à faire. Mais souligner leur déplacement, comment ils se transforment.</a:t>
            </a:r>
          </a:p>
          <a:p>
            <a:r>
              <a:rPr lang="fr-FR" sz="1100" dirty="0">
                <a:latin typeface="+mn-lt"/>
              </a:rPr>
              <a:t>Dans ce moment-là, nous pouvons nous appuyer sur différents aspects de la foi chrétienne :</a:t>
            </a:r>
          </a:p>
          <a:p>
            <a:pPr marL="171450" indent="-171450">
              <a:buFont typeface="Arial" panose="020B0604020202020204" pitchFamily="34" charset="0"/>
              <a:buChar char="•"/>
            </a:pPr>
            <a:r>
              <a:rPr lang="fr-FR" sz="1100" dirty="0">
                <a:latin typeface="+mn-lt"/>
              </a:rPr>
              <a:t>L’espérance : observer les indices qui montrent que les personnes ont une espérance en eux, pour le leur souligner. Susciter la confiance pour que les personnes se (re)mettent en route.</a:t>
            </a:r>
          </a:p>
          <a:p>
            <a:pPr marL="171450" indent="-171450">
              <a:buFont typeface="Arial" panose="020B0604020202020204" pitchFamily="34" charset="0"/>
              <a:buChar char="•"/>
            </a:pPr>
            <a:r>
              <a:rPr lang="fr-FR" sz="1100" dirty="0">
                <a:latin typeface="+mn-lt"/>
              </a:rPr>
              <a:t>Répondre au besoin de cohérence et de sens </a:t>
            </a:r>
          </a:p>
          <a:p>
            <a:pPr marL="171450" indent="-171450">
              <a:buFont typeface="Arial" panose="020B0604020202020204" pitchFamily="34" charset="0"/>
              <a:buChar char="•"/>
            </a:pPr>
            <a:r>
              <a:rPr lang="fr-FR" sz="1100" dirty="0">
                <a:latin typeface="+mn-lt"/>
              </a:rPr>
              <a:t>Dire que Dieu est là pour nous aider et que nous avons fait cette expérience d’être aimés de Dieu.</a:t>
            </a:r>
          </a:p>
          <a:p>
            <a:pPr marL="0" indent="0">
              <a:buFont typeface="Arial" panose="020B0604020202020204" pitchFamily="34" charset="0"/>
              <a:buNone/>
            </a:pPr>
            <a:r>
              <a:rPr lang="fr-FR" sz="1100" dirty="0">
                <a:latin typeface="+mn-lt"/>
              </a:rPr>
              <a:t>Enfin, le Christ met en route et s’efface : tout ne repose pas sur lui. Il rejoint des personnes qui cherchent redevenir acteurs de leur vie. Ce sont les personnes qui se libèrent de ce qui les enferment, avec l’aide de l’Esprit.</a:t>
            </a:r>
          </a:p>
          <a:p>
            <a:endParaRPr lang="fr-FR" sz="1100" dirty="0">
              <a:latin typeface="+mn-lt"/>
            </a:endParaRPr>
          </a:p>
          <a:p>
            <a:pPr marL="0" marR="0" lvl="0" indent="0" algn="l" defTabSz="457200" rtl="0" eaLnBrk="1" fontAlgn="auto" latinLnBrk="0" hangingPunct="1">
              <a:lnSpc>
                <a:spcPct val="106000"/>
              </a:lnSpc>
              <a:spcBef>
                <a:spcPts val="0"/>
              </a:spcBef>
              <a:spcAft>
                <a:spcPts val="80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Ne craignons pas l’échec</a:t>
            </a:r>
          </a:p>
          <a:p>
            <a:pPr marL="0" marR="0" lvl="0" indent="0" algn="l" defTabSz="457200" rtl="0" eaLnBrk="1" fontAlgn="auto" latinLnBrk="0" hangingPunct="1">
              <a:lnSpc>
                <a:spcPct val="106000"/>
              </a:lnSpc>
              <a:spcBef>
                <a:spcPts val="0"/>
              </a:spcBef>
              <a:spcAft>
                <a:spcPts val="80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Nous pouvons craindre que l’invitation lancée à d’autres tombe à plat. Ne craignons pas cet échec que le Jésus lui-même a rencontré (parabole des 10 lépreux dans laquelle un seul revient vers Jésus après sa guérison). Nous devons veiller à la qualité de notre invitation, car c’est par elle que Dieu s’adresse aux personnes que nous invitons. Mais nous ne sommes responsables de leur réponse. C’est l’Esprit Saint qui peut les mettre en route et les convertir. Leur réponse est une affaire entre eux et Dieu.</a:t>
            </a:r>
          </a:p>
          <a:p>
            <a:endParaRPr lang="fr-FR" dirty="0"/>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12</a:t>
            </a:fld>
            <a:endParaRPr lang="fr-FR"/>
          </a:p>
        </p:txBody>
      </p:sp>
    </p:spTree>
    <p:extLst>
      <p:ext uri="{BB962C8B-B14F-4D97-AF65-F5344CB8AC3E}">
        <p14:creationId xmlns:p14="http://schemas.microsoft.com/office/powerpoint/2010/main" val="416120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6000"/>
              </a:lnSpc>
              <a:spcBef>
                <a:spcPts val="0"/>
              </a:spcBef>
              <a:spcAft>
                <a:spcPts val="800"/>
              </a:spcAft>
              <a:buClrTx/>
              <a:buSzTx/>
              <a:buFont typeface="Arial" panose="020B0604020202020204" pitchFamily="34" charset="0"/>
              <a:buNone/>
              <a:tabLst/>
              <a:defRPr/>
            </a:pPr>
            <a:r>
              <a:rPr kumimoji="0" lang="fr-FR" sz="1100" b="1" i="0" u="none" strike="noStrike" kern="12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rPr>
              <a:t>Être des sourciers : la source de notre expression de foi est à l’extérieur de l’Eglise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n-lt"/>
                <a:ea typeface="+mn-ea"/>
                <a:cs typeface="+mn-cs"/>
              </a:rPr>
              <a:t>Ce style d’apôtre nous conduit à devenir des sourciers, car la source de notre expression de foi est à l’extérieur de l’Eglise. Nous vivons notre foi en Eglise mais elle se nourrit également du partage de vie et de la remise en route des personnes que nous rencontrons. Quand ces personnes sont extérieures à l’Eglise, sans références chrétiennes solides, l’expression de notre foi ne peut se fonder que sur notre écoute et sur ce qu’ont exprimé ces personnes. Nous sommes davantage dans une attitude de quête de l’Esprit dans leur vie, que de conquête des personnes. Cela nous permet de rejoindre et de dialoguer avec ceux qui ne sont pas dans l’Eglise.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n-lt"/>
                <a:ea typeface="+mn-ea"/>
                <a:cs typeface="+mn-cs"/>
              </a:rPr>
              <a:t>Il est possible de proposer aux participants de se rappeler comment ils ont été pour la première fois invités à une rencontre ACI.</a:t>
            </a:r>
          </a:p>
          <a:p>
            <a:endParaRPr lang="fr-FR" sz="1100" dirty="0">
              <a:latin typeface="+mn-lt"/>
            </a:endParaRPr>
          </a:p>
          <a:p>
            <a:r>
              <a:rPr lang="fr-FR" sz="1100" b="1" dirty="0">
                <a:latin typeface="+mn-lt"/>
              </a:rPr>
              <a:t>Acquérir les compétences déployées par les prêtres accompagnateurs du mouvement</a:t>
            </a:r>
          </a:p>
          <a:p>
            <a:r>
              <a:rPr lang="fr-FR" sz="1100" dirty="0">
                <a:latin typeface="+mn-lt"/>
              </a:rPr>
              <a:t>Depuis la naissance de l’ACI, les prêtres accompagnateurs du mouvement ont développé ces compétences d’apôtres : écouter les personnes rencontrées, les questionner sur leurs préoccupations, les accompagner pour leur permettre de grandir ou de se relever, enfin délivrer un message de foi à partir de leur vécu. Sur cette base, ce sont très souvent eux qui ont rejoint et mis en route des personnes à partir de leurs préoccupations et créé des équipes ACI.</a:t>
            </a:r>
          </a:p>
          <a:p>
            <a:r>
              <a:rPr lang="fr-FR" sz="1100" dirty="0">
                <a:latin typeface="+mn-lt"/>
              </a:rPr>
              <a:t>Certains continuent de le faire et d’exercer ces compétences, mais ils sont hélas de moins en moins nombreux. Et la diminution de leur nombre va s’accélérer. Bien sûr, il est important d’informer et de former les jeunes prêtres, mais leur nombre ne suffira pas pour créer suffisamment d’équipes et rajeunir le mouvement. </a:t>
            </a:r>
          </a:p>
          <a:p>
            <a:endParaRPr lang="fr-FR" sz="1100" dirty="0">
              <a:latin typeface="+mn-lt"/>
            </a:endParaRPr>
          </a:p>
          <a:p>
            <a:r>
              <a:rPr lang="fr-FR" sz="1100" dirty="0">
                <a:latin typeface="+mn-lt"/>
              </a:rPr>
              <a:t>En tant que laïcs engagés, nous avons à acquérir ces compétences d’apôtres, qui ne sont pas réservées aux clercs et mais relèvent de notre vocation de baptisés. </a:t>
            </a:r>
            <a:r>
              <a:rPr kumimoji="0" lang="fr-FR" sz="1100" b="0" i="0" u="none" strike="noStrike" kern="1200" cap="none" spc="0" normalizeH="0" baseline="0" noProof="0" dirty="0">
                <a:ln>
                  <a:noFill/>
                </a:ln>
                <a:solidFill>
                  <a:prstClr val="black"/>
                </a:solidFill>
                <a:effectLst/>
                <a:uLnTx/>
                <a:uFillTx/>
                <a:latin typeface="+mn-lt"/>
                <a:ea typeface="+mn-ea"/>
                <a:cs typeface="+mn-cs"/>
              </a:rPr>
              <a:t>C’est précisément ce que cette formation vise à développer en chacun de nous </a:t>
            </a:r>
            <a:endParaRPr lang="fr-FR" sz="1100" dirty="0">
              <a:latin typeface="+mn-lt"/>
            </a:endParaRPr>
          </a:p>
          <a:p>
            <a:endParaRPr lang="fr-FR" sz="1100" dirty="0">
              <a:latin typeface="+mn-lt"/>
            </a:endParaRPr>
          </a:p>
          <a:p>
            <a:r>
              <a:rPr lang="fr-FR" sz="1100" b="1" dirty="0">
                <a:latin typeface="+mn-lt"/>
              </a:rPr>
              <a:t>Prendre toutes nos responsabilités de baptisés</a:t>
            </a:r>
          </a:p>
          <a:p>
            <a:r>
              <a:rPr lang="fr-FR" sz="1100" dirty="0">
                <a:latin typeface="+mn-lt"/>
              </a:rPr>
              <a:t>Le concile de Vatican II a affirmé la place des laïcs dans la mission de l’Eglise. Mais malgré tout, les prêtres et les évêques sont restés perçus comme les seuls destinataires de l’envoi en mission par le Christ. Sans remettre en cause les ministères ordonnés, le chemin synodal initié par le pape François vise justement à rappeler que tous les baptisés sont appelés être apôtres eux aussi, dans une coresponsabilité fraternelle entre les différentes vocations.</a:t>
            </a:r>
          </a:p>
          <a:p>
            <a:r>
              <a:rPr lang="fr-FR" sz="1100" dirty="0">
                <a:latin typeface="+mn-lt"/>
              </a:rPr>
              <a:t>Pour l’ACI, cette démarche nationale de formation nous place sur le chemin synodal de sortie du cléricalisme</a:t>
            </a:r>
            <a:r>
              <a:rPr lang="fr-FR" sz="1100" dirty="0"/>
              <a:t>.</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13</a:t>
            </a:fld>
            <a:endParaRPr lang="fr-FR"/>
          </a:p>
        </p:txBody>
      </p:sp>
    </p:spTree>
    <p:extLst>
      <p:ext uri="{BB962C8B-B14F-4D97-AF65-F5344CB8AC3E}">
        <p14:creationId xmlns:p14="http://schemas.microsoft.com/office/powerpoint/2010/main" val="188891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solidFill>
                  <a:srgbClr val="000000"/>
                </a:solidFill>
                <a:ea typeface="Calibri" panose="020F0502020204030204" pitchFamily="34" charset="0"/>
              </a:rPr>
              <a:t>Les trois diapositives ont pour objet de </a:t>
            </a:r>
            <a:r>
              <a:rPr lang="fr-FR" b="0" u="sng" dirty="0">
                <a:solidFill>
                  <a:srgbClr val="000000"/>
                </a:solidFill>
                <a:ea typeface="Calibri" panose="020F0502020204030204" pitchFamily="34" charset="0"/>
              </a:rPr>
              <a:t>donner des repères pour</a:t>
            </a:r>
            <a:r>
              <a:rPr lang="fr-FR" b="0" dirty="0">
                <a:solidFill>
                  <a:srgbClr val="000000"/>
                </a:solidFill>
                <a:ea typeface="Calibri" panose="020F0502020204030204" pitchFamily="34" charset="0"/>
              </a:rPr>
              <a:t> l’organisation de partages de vie auxquels nous invitons d’autres. Ces rencontres peuvent être très diverses : réunion amicale autour d’un verre à 3, 4 ou 5 ; réunions de collègues ou de quartier, mini-agoras (de 3-4 personnes à une vingtaine), discussions interpersonnelles, … </a:t>
            </a:r>
          </a:p>
          <a:p>
            <a:endParaRPr lang="fr-FR" b="0" dirty="0">
              <a:solidFill>
                <a:srgbClr val="000000"/>
              </a:solidFill>
              <a:ea typeface="Calibri" panose="020F0502020204030204" pitchFamily="34" charset="0"/>
            </a:endParaRPr>
          </a:p>
          <a:p>
            <a:r>
              <a:rPr lang="fr-FR" b="1" dirty="0">
                <a:solidFill>
                  <a:srgbClr val="000000"/>
                </a:solidFill>
                <a:ea typeface="Calibri" panose="020F0502020204030204" pitchFamily="34" charset="0"/>
              </a:rPr>
              <a:t>L’invitation </a:t>
            </a:r>
            <a:r>
              <a:rPr lang="fr-FR" dirty="0">
                <a:solidFill>
                  <a:srgbClr val="000000"/>
                </a:solidFill>
                <a:ea typeface="Calibri" panose="020F0502020204030204" pitchFamily="34" charset="0"/>
              </a:rPr>
              <a:t>: Elle explicite la problématique qui résonne avec les préoccupations des personnes invitées. </a:t>
            </a:r>
          </a:p>
          <a:p>
            <a:r>
              <a:rPr lang="fr-FR" dirty="0">
                <a:solidFill>
                  <a:srgbClr val="000000"/>
                </a:solidFill>
                <a:ea typeface="Calibri" panose="020F0502020204030204" pitchFamily="34" charset="0"/>
              </a:rPr>
              <a:t>Elle est </a:t>
            </a:r>
            <a:r>
              <a:rPr lang="fr-FR" b="1" dirty="0">
                <a:solidFill>
                  <a:srgbClr val="000000"/>
                </a:solidFill>
                <a:ea typeface="Calibri" panose="020F0502020204030204" pitchFamily="34" charset="0"/>
              </a:rPr>
              <a:t>personnelle </a:t>
            </a:r>
            <a:r>
              <a:rPr lang="fr-FR" dirty="0">
                <a:solidFill>
                  <a:srgbClr val="000000"/>
                </a:solidFill>
                <a:ea typeface="Calibri" panose="020F0502020204030204" pitchFamily="34" charset="0"/>
              </a:rPr>
              <a:t>et il est possible d’inviter quelqu’un pour qu’il apporte un témoignage qui concerne la problématique.</a:t>
            </a:r>
          </a:p>
          <a:p>
            <a:r>
              <a:rPr lang="fr-FR" dirty="0">
                <a:solidFill>
                  <a:srgbClr val="000000"/>
                </a:solidFill>
                <a:ea typeface="Calibri" panose="020F0502020204030204" pitchFamily="34" charset="0"/>
              </a:rPr>
              <a:t>Selon les cas et les lieux, il est possible de dire qu’elle émane de l’ACI mais qu’elle ne vise pas à une mise en mouvement. L’important pour nous c’est d’ouvrir des espaces de parole et dire pourquoi c’est important.</a:t>
            </a:r>
          </a:p>
          <a:p>
            <a:endParaRPr lang="fr-FR" dirty="0">
              <a:solidFill>
                <a:srgbClr val="000000"/>
              </a:solidFill>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000000"/>
                </a:solidFill>
                <a:ea typeface="Calibri" panose="020F0502020204030204" pitchFamily="34" charset="0"/>
              </a:rPr>
              <a:t>Les participants </a:t>
            </a:r>
            <a:r>
              <a:rPr lang="fr-FR" dirty="0">
                <a:solidFill>
                  <a:srgbClr val="000000"/>
                </a:solidFill>
                <a:ea typeface="Calibri" panose="020F0502020204030204" pitchFamily="34" charset="0"/>
              </a:rPr>
              <a:t>: le succès ne se mesure pas aux nombres de personnes qui viennent et qui rentrent en équipe, mais au bien que nous faisons aux personnes invitées.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ea typeface="Calibri" panose="020F0502020204030204" pitchFamily="34" charset="0"/>
              </a:rPr>
              <a:t>Pour qu’un véritable partage puisse s’instaurer, un peu comme dans une réunion d’équipe, 10 à 12 personnes semble un maximum.  Si plus de personnes sont présentes, sans doute faudra-t-il constituer des sous groupes pour que chacun puisse avoir le temps de s’exprimer et de commencer à cheminer avec les prises des paroles des uns et des autres. </a:t>
            </a:r>
          </a:p>
          <a:p>
            <a:endParaRPr lang="fr-FR" dirty="0"/>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14</a:t>
            </a:fld>
            <a:endParaRPr lang="fr-FR"/>
          </a:p>
        </p:txBody>
      </p:sp>
    </p:spTree>
    <p:extLst>
      <p:ext uri="{BB962C8B-B14F-4D97-AF65-F5344CB8AC3E}">
        <p14:creationId xmlns:p14="http://schemas.microsoft.com/office/powerpoint/2010/main" val="331912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Déroulé</a:t>
            </a:r>
            <a:r>
              <a:rPr lang="fr-FR" dirty="0"/>
              <a:t>: </a:t>
            </a:r>
            <a:r>
              <a:rPr lang="fr-FR" sz="1200" dirty="0">
                <a:effectLst/>
                <a:latin typeface="Calibri" panose="020F0502020204030204" pitchFamily="34" charset="0"/>
                <a:ea typeface="Calibri" panose="020F0502020204030204" pitchFamily="34" charset="0"/>
              </a:rPr>
              <a:t>Ces témoignages ne viennent pas forcément de membre en équipe ACI mais aussi de personnes qu’on aura invitées explicitement pour témoigner. En l’absence de témoignage, une ou 2 questions ou lecture d’un article de presse peut constituer une amorce…</a:t>
            </a:r>
            <a:endParaRPr lang="fr-FR" sz="16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15</a:t>
            </a:fld>
            <a:endParaRPr lang="fr-FR"/>
          </a:p>
        </p:txBody>
      </p:sp>
    </p:spTree>
    <p:extLst>
      <p:ext uri="{BB962C8B-B14F-4D97-AF65-F5344CB8AC3E}">
        <p14:creationId xmlns:p14="http://schemas.microsoft.com/office/powerpoint/2010/main" val="415488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Demander aux personnes de partager ce avec quoi elles repartent nous permet d’évaluer ce que l’échange leur a individuellement apporté et ce qui pourra constituer une amorce pour poursuivre avec elles.</a:t>
            </a:r>
          </a:p>
          <a:p>
            <a:endParaRPr lang="fr-FR" dirty="0"/>
          </a:p>
          <a:p>
            <a:r>
              <a:rPr lang="fr-FR" dirty="0"/>
              <a:t>L’invitation concernait un seul temps d’échange, mais plusieurs peuvent avoir envie de le poursuivre. L’équipe de préparation a pu réfléchir à la suite, mais si ce n’est pas le cas, il est important de rester ouvert à toutes les possibilités : c’est ainsi qu’une vie d’équipe peut démarrer avec le temps. Si certains souhaitent poursuivre, incitons les à inviter d’autres autour d’eux : cela permet de les rendre acteurs.</a:t>
            </a:r>
          </a:p>
          <a:p>
            <a:endParaRPr lang="fr-FR" dirty="0"/>
          </a:p>
          <a:p>
            <a:r>
              <a:rPr lang="fr-FR" dirty="0"/>
              <a:t>C’est à ce moment qu’il est possible de dire quelques mots sur l’ACI et sa raison d’être, </a:t>
            </a:r>
            <a:r>
              <a:rPr lang="fr-FR" u="sng" dirty="0"/>
              <a:t>en partant bien de ce que la rencontre semble avoir permis pour les participants</a:t>
            </a:r>
            <a:r>
              <a:rPr lang="fr-FR" u="none" dirty="0"/>
              <a:t> </a:t>
            </a:r>
            <a:r>
              <a:rPr lang="fr-FR" dirty="0"/>
              <a:t>: l’importance d’échanger pour prendre du recul sur sa vie, pour se remettre en route ; s’ouvrir à d’autres et leur donner la parole ; renforcer et témoigner de notre foi. Ce dernier point peut avoir été un peu anticipé à partir de ce que l’on savait des personnes avant la rencontre et qui a fondé leur invitation personnelle.</a:t>
            </a:r>
          </a:p>
          <a:p>
            <a:r>
              <a:rPr lang="fr-FR" dirty="0"/>
              <a:t>Ces mots de fin de rencontre doivent permettre d’ouvrir en montrant qu’il est possible d’aller plus loin, sans que les participants perçoivent cela comme une obligation qui était dans les objectifs de départ. Il est possible de poursuivre, mais il est possible de s’arrêter là : l’ACI est un service offert.</a:t>
            </a:r>
          </a:p>
          <a:p>
            <a:endParaRPr lang="fr-FR" dirty="0"/>
          </a:p>
          <a:p>
            <a:r>
              <a:rPr lang="fr-FR" dirty="0"/>
              <a:t>Quelque soit la décision, nous aurons toujours recueilli une matière qui pourra nous permettre d’exprimer notre foi, dans un document ultérieur.</a:t>
            </a:r>
          </a:p>
          <a:p>
            <a:endParaRPr lang="fr-FR" dirty="0"/>
          </a:p>
          <a:p>
            <a:r>
              <a:rPr lang="fr-FR" dirty="0"/>
              <a:t>Il y a donc deux cas de figure :</a:t>
            </a:r>
          </a:p>
          <a:p>
            <a:pPr marL="171450" indent="-171450">
              <a:buFont typeface="Arial" panose="020B0604020202020204" pitchFamily="34" charset="0"/>
              <a:buChar char="•"/>
            </a:pPr>
            <a:r>
              <a:rPr lang="fr-FR" dirty="0"/>
              <a:t>Plusieurs souhaitent poursuivre, un compte-rendu leur est adressé avec une nouvelle invitation et des objectifs qui ont pu être précisés</a:t>
            </a:r>
          </a:p>
          <a:p>
            <a:pPr marL="171450" indent="-171450">
              <a:buFont typeface="Arial" panose="020B0604020202020204" pitchFamily="34" charset="0"/>
              <a:buChar char="•"/>
            </a:pPr>
            <a:r>
              <a:rPr lang="fr-FR" dirty="0"/>
              <a:t>Personne ne souhaite poursuivre et un document exprimant une relecture de foi de l’ACI peut être adressée aux participants.</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16</a:t>
            </a:fld>
            <a:endParaRPr lang="fr-FR"/>
          </a:p>
        </p:txBody>
      </p:sp>
    </p:spTree>
    <p:extLst>
      <p:ext uri="{BB962C8B-B14F-4D97-AF65-F5344CB8AC3E}">
        <p14:creationId xmlns:p14="http://schemas.microsoft.com/office/powerpoint/2010/main" val="530790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L’objectif de cette diapositive est de lister et de mettre à plat les différentes actions qui sont nécessaires pour réaliser concrètement la rencontre.</a:t>
            </a:r>
          </a:p>
          <a:p>
            <a:endParaRPr lang="fr-FR" dirty="0"/>
          </a:p>
          <a:p>
            <a:r>
              <a:rPr lang="fr-FR" dirty="0"/>
              <a:t>Cette étape se fait individuellement pendant 15 minutes avant un partage en atelier d’une demi-heure.</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17</a:t>
            </a:fld>
            <a:endParaRPr lang="fr-FR"/>
          </a:p>
        </p:txBody>
      </p:sp>
    </p:spTree>
    <p:extLst>
      <p:ext uri="{BB962C8B-B14F-4D97-AF65-F5344CB8AC3E}">
        <p14:creationId xmlns:p14="http://schemas.microsoft.com/office/powerpoint/2010/main" val="2731485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18</a:t>
            </a:fld>
            <a:endParaRPr lang="fr-FR"/>
          </a:p>
        </p:txBody>
      </p:sp>
    </p:spTree>
    <p:extLst>
      <p:ext uri="{BB962C8B-B14F-4D97-AF65-F5344CB8AC3E}">
        <p14:creationId xmlns:p14="http://schemas.microsoft.com/office/powerpoint/2010/main" val="311472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19</a:t>
            </a:fld>
            <a:endParaRPr lang="fr-FR"/>
          </a:p>
        </p:txBody>
      </p:sp>
    </p:spTree>
    <p:extLst>
      <p:ext uri="{BB962C8B-B14F-4D97-AF65-F5344CB8AC3E}">
        <p14:creationId xmlns:p14="http://schemas.microsoft.com/office/powerpoint/2010/main" val="205202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module est destiné aux membres des équipes de territoire et à des adhérents qui souhaitent développer leurs compétences pour inviter d’autres.</a:t>
            </a:r>
          </a:p>
          <a:p>
            <a:endParaRPr lang="fr-FR" dirty="0"/>
          </a:p>
          <a:p>
            <a:r>
              <a:rPr lang="fr-FR" dirty="0"/>
              <a:t>Il s’agit d’une formation qui débouche sur une réalisation, </a:t>
            </a:r>
            <a:r>
              <a:rPr lang="fr-FR" dirty="0">
                <a:solidFill>
                  <a:srgbClr val="C00000"/>
                </a:solidFill>
              </a:rPr>
              <a:t>une </a:t>
            </a:r>
            <a:r>
              <a:rPr lang="fr-FR" dirty="0"/>
              <a:t>initiative concrète (formation-action) : chaque participant prépare une rencontre avec des personnes de son entourage (collègues, amis, famille, voisins, …) sur une problématique qui les concerne eux, et qui peut le concerner lui.</a:t>
            </a:r>
          </a:p>
          <a:p>
            <a:endParaRPr lang="fr-FR" dirty="0"/>
          </a:p>
          <a:p>
            <a:r>
              <a:rPr lang="fr-FR" dirty="0"/>
              <a:t>Les compétences visées portent sur : </a:t>
            </a:r>
          </a:p>
          <a:p>
            <a:pPr marL="171450" indent="-171450">
              <a:buFont typeface="Arial" panose="020B0604020202020204" pitchFamily="34" charset="0"/>
              <a:buChar char="•"/>
            </a:pPr>
            <a:r>
              <a:rPr lang="fr-FR" dirty="0"/>
              <a:t>La façon d’inviter d’autres : écoute, questionnement, discernement</a:t>
            </a:r>
          </a:p>
          <a:p>
            <a:pPr marL="171450" indent="-171450">
              <a:buFont typeface="Arial" panose="020B0604020202020204" pitchFamily="34" charset="0"/>
              <a:buChar char="•"/>
            </a:pPr>
            <a:r>
              <a:rPr lang="fr-FR" dirty="0"/>
              <a:t>La façon de porter un témoignage de foi</a:t>
            </a:r>
          </a:p>
          <a:p>
            <a:pPr marL="171450" indent="-171450">
              <a:buFont typeface="Arial" panose="020B0604020202020204" pitchFamily="34" charset="0"/>
              <a:buChar char="•"/>
            </a:pPr>
            <a:r>
              <a:rPr lang="fr-FR" dirty="0"/>
              <a:t>La compréhension de ce qu’est être apôtre, à la manière du Christ, du point de vue de l’ACI et dans le contexte de la démarche synodale</a:t>
            </a:r>
          </a:p>
          <a:p>
            <a:pPr marL="171450" indent="-171450">
              <a:buFont typeface="Arial" panose="020B0604020202020204" pitchFamily="34" charset="0"/>
              <a:buChar char="•"/>
            </a:pPr>
            <a:r>
              <a:rPr lang="fr-FR" dirty="0"/>
              <a:t>L’animation d’un partage de vie (mini-agora, rencontre amicale, …) : objectif, conclusion, suivi</a:t>
            </a:r>
          </a:p>
          <a:p>
            <a:endParaRPr lang="fr-FR" dirty="0"/>
          </a:p>
          <a:p>
            <a:r>
              <a:rPr lang="fr-FR" dirty="0"/>
              <a:t>Une formation pratique en quatre parties :</a:t>
            </a:r>
          </a:p>
          <a:p>
            <a:pPr marL="171450" indent="-171450">
              <a:buFont typeface="Arial" panose="020B0604020202020204" pitchFamily="34" charset="0"/>
              <a:buChar char="•"/>
            </a:pPr>
            <a:r>
              <a:rPr lang="fr-FR" dirty="0"/>
              <a:t>une « relecture de vie» pour repérer les réalités, les préoccupations qui nous touchent, </a:t>
            </a:r>
            <a:r>
              <a:rPr lang="fr-FR" dirty="0">
                <a:solidFill>
                  <a:srgbClr val="C00000"/>
                </a:solidFill>
              </a:rPr>
              <a:t>et </a:t>
            </a:r>
            <a:r>
              <a:rPr lang="fr-FR" dirty="0"/>
              <a:t>surtout qui marquent d’autres et sur lesquelles il nous semble important de les inviter ;</a:t>
            </a:r>
          </a:p>
          <a:p>
            <a:pPr marL="171450" indent="-171450">
              <a:buFont typeface="Arial" panose="020B0604020202020204" pitchFamily="34" charset="0"/>
              <a:buChar char="•"/>
            </a:pPr>
            <a:r>
              <a:rPr lang="fr-FR" dirty="0"/>
              <a:t>une méditation de l’Evangile des disciples d’Emmaüs, pour s’imprégner de l’attitude du Christ ;</a:t>
            </a:r>
          </a:p>
          <a:p>
            <a:pPr marL="171450" indent="-171450">
              <a:buFont typeface="Arial" panose="020B0604020202020204" pitchFamily="34" charset="0"/>
              <a:buChar char="•"/>
            </a:pPr>
            <a:r>
              <a:rPr lang="fr-FR" dirty="0"/>
              <a:t>une formation à l’animation du partage de vie</a:t>
            </a:r>
          </a:p>
          <a:p>
            <a:pPr marL="171450" indent="-171450">
              <a:buFont typeface="Arial" panose="020B0604020202020204" pitchFamily="34" charset="0"/>
              <a:buChar char="•"/>
            </a:pPr>
            <a:r>
              <a:rPr lang="fr-FR" dirty="0"/>
              <a:t>un temps pour bâtir le plan d’action qui aboutira à la rencontre.</a:t>
            </a:r>
          </a:p>
          <a:p>
            <a:endParaRPr lang="fr-FR" dirty="0"/>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2</a:t>
            </a:fld>
            <a:endParaRPr lang="fr-FR"/>
          </a:p>
        </p:txBody>
      </p:sp>
    </p:spTree>
    <p:extLst>
      <p:ext uri="{BB962C8B-B14F-4D97-AF65-F5344CB8AC3E}">
        <p14:creationId xmlns:p14="http://schemas.microsoft.com/office/powerpoint/2010/main" val="484082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20</a:t>
            </a:fld>
            <a:endParaRPr lang="fr-FR"/>
          </a:p>
        </p:txBody>
      </p:sp>
    </p:spTree>
    <p:extLst>
      <p:ext uri="{BB962C8B-B14F-4D97-AF65-F5344CB8AC3E}">
        <p14:creationId xmlns:p14="http://schemas.microsoft.com/office/powerpoint/2010/main" val="208678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formation apprend à repenser profondément la manière dont nous invitons des personnes :</a:t>
            </a:r>
          </a:p>
          <a:p>
            <a:pPr marL="171450" indent="-171450">
              <a:buFont typeface="Arial" panose="020B0604020202020204" pitchFamily="34" charset="0"/>
              <a:buChar char="•"/>
            </a:pPr>
            <a:r>
              <a:rPr lang="fr-FR" dirty="0"/>
              <a:t>en partant de leurs préoccupations et non de ce que nous avons à leur dire,</a:t>
            </a:r>
          </a:p>
          <a:p>
            <a:pPr marL="171450" indent="-171450">
              <a:buFont typeface="Arial" panose="020B0604020202020204" pitchFamily="34" charset="0"/>
              <a:buChar char="•"/>
            </a:pPr>
            <a:r>
              <a:rPr lang="fr-FR" dirty="0"/>
              <a:t>en les écoutant s’exprimer et échanger sur leurs besoins, leurs attentes, leurs difficultés.</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Nous ne sommes pas là pour leur fournir des solutions mais pour :</a:t>
            </a:r>
          </a:p>
          <a:p>
            <a:pPr marL="171450" indent="-171450">
              <a:buFont typeface="Arial" panose="020B0604020202020204" pitchFamily="34" charset="0"/>
              <a:buChar char="•"/>
            </a:pPr>
            <a:r>
              <a:rPr lang="fr-FR" dirty="0"/>
              <a:t>les accompagner à les trouver par elles-mêmes ;</a:t>
            </a:r>
          </a:p>
          <a:p>
            <a:pPr marL="171450" indent="-171450">
              <a:buFont typeface="Arial" panose="020B0604020202020204" pitchFamily="34" charset="0"/>
              <a:buChar char="•"/>
            </a:pPr>
            <a:r>
              <a:rPr lang="fr-FR" dirty="0"/>
              <a:t>les aider à sortir de leur isolement, à se libérer de mécanismes mortifères, à se mettre debout et à devenir acteurs de leur existence.</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Pas besoin de chercher un thème de rencontre qui pourrait convenir à tout le monde, il s’agit juste repérer des personnes et les problématiques qui les mobilisent.</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La présentation de l’ACI passe au second plan, seule compte la démarche d’écoute vécue. </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3</a:t>
            </a:fld>
            <a:endParaRPr lang="fr-FR"/>
          </a:p>
        </p:txBody>
      </p:sp>
    </p:spTree>
    <p:extLst>
      <p:ext uri="{BB962C8B-B14F-4D97-AF65-F5344CB8AC3E}">
        <p14:creationId xmlns:p14="http://schemas.microsoft.com/office/powerpoint/2010/main" val="194034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formation nous incite à nous inspirer de la démarche du Christ-Jésus telle qu’elle est rapportée dans l’Evangile des disciples d’Emmaüs pour réfléchir à la manière d’être apôtre aujourd’hui :</a:t>
            </a:r>
          </a:p>
          <a:p>
            <a:pPr marL="171450" indent="-171450">
              <a:buFont typeface="Arial" panose="020B0604020202020204" pitchFamily="34" charset="0"/>
              <a:buChar char="•"/>
            </a:pPr>
            <a:r>
              <a:rPr lang="fr-FR" dirty="0"/>
              <a:t>il questionne, il écoute, il marche avec,</a:t>
            </a:r>
          </a:p>
          <a:p>
            <a:pPr marL="171450" indent="-171450">
              <a:buFont typeface="Arial" panose="020B0604020202020204" pitchFamily="34" charset="0"/>
              <a:buChar char="•"/>
            </a:pPr>
            <a:r>
              <a:rPr lang="fr-FR" dirty="0"/>
              <a:t>il explique aussi, donne du sens aux événements mais sans se dévoiler, ni s’imposer.</a:t>
            </a:r>
          </a:p>
          <a:p>
            <a:pPr marL="171450" indent="-171450">
              <a:buFont typeface="Arial" panose="020B0604020202020204" pitchFamily="34" charset="0"/>
              <a:buChar char="•"/>
            </a:pPr>
            <a:r>
              <a:rPr lang="fr-FR" dirty="0"/>
              <a:t>La méditation du texte d’Evangile nous renvoie à notre mission de baptisés aujourd’hui et au style à adopter.</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Pour l’ACI, cette démarche nationale de formation nous place sur le chemin synodal de sortie du cléricalisme, ouvert par le pape François : être apôtre, accompagner nos relations pour leur permettre de grandir ou de se relever, n’est pas réservé aux clercs. C’est la mission de tous les baptisés. C’est précisément ce que cette formation vise à développer en chacun de nous </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4</a:t>
            </a:fld>
            <a:endParaRPr lang="fr-FR"/>
          </a:p>
        </p:txBody>
      </p:sp>
    </p:spTree>
    <p:extLst>
      <p:ext uri="{BB962C8B-B14F-4D97-AF65-F5344CB8AC3E}">
        <p14:creationId xmlns:p14="http://schemas.microsoft.com/office/powerpoint/2010/main" val="262536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5</a:t>
            </a:fld>
            <a:endParaRPr lang="fr-FR"/>
          </a:p>
        </p:txBody>
      </p:sp>
    </p:spTree>
    <p:extLst>
      <p:ext uri="{BB962C8B-B14F-4D97-AF65-F5344CB8AC3E}">
        <p14:creationId xmlns:p14="http://schemas.microsoft.com/office/powerpoint/2010/main" val="171824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prendre un temps d’une demi-heure en atelier à quatre ou cinq.</a:t>
            </a:r>
          </a:p>
          <a:p>
            <a:r>
              <a:rPr lang="fr-FR" dirty="0"/>
              <a:t>Nous prenons d’abord un temps personnel de 10 minutes.</a:t>
            </a:r>
          </a:p>
          <a:p>
            <a:r>
              <a:rPr lang="fr-FR" dirty="0"/>
              <a:t>L’objectif de ce temps personnel de relecture est de définir le terrain et la problématique sur laquelle nous allons inviter.</a:t>
            </a:r>
          </a:p>
          <a:p>
            <a:r>
              <a:rPr lang="fr-FR" dirty="0"/>
              <a:t>Il est possible d’en définir plusieurs, mais nous en retenons une que nous allons partager ensuite et mener au bout. </a:t>
            </a:r>
          </a:p>
          <a:p>
            <a:endParaRPr lang="fr-FR" dirty="0"/>
          </a:p>
          <a:p>
            <a:r>
              <a:rPr lang="fr-FR" dirty="0"/>
              <a:t>Pour définir un projet, il faut articuler trois choses : </a:t>
            </a:r>
          </a:p>
          <a:p>
            <a:pPr marL="171450" indent="-171450">
              <a:buFont typeface="Arial" panose="020B0604020202020204" pitchFamily="34" charset="0"/>
              <a:buChar char="•"/>
            </a:pPr>
            <a:r>
              <a:rPr lang="fr-FR" dirty="0"/>
              <a:t>un terrain, une situation, une réalité,</a:t>
            </a:r>
          </a:p>
          <a:p>
            <a:pPr marL="171450" indent="-171450">
              <a:buFont typeface="Arial" panose="020B0604020202020204" pitchFamily="34" charset="0"/>
              <a:buChar char="•"/>
            </a:pPr>
            <a:r>
              <a:rPr lang="fr-FR" dirty="0"/>
              <a:t>Un ensemble de personnes concernées (le nombre n’est pas forcément important, la priorité est qu’elles puissent être invitées personnellement et indirectement)</a:t>
            </a:r>
          </a:p>
          <a:p>
            <a:pPr marL="171450" indent="-171450">
              <a:buFont typeface="Arial" panose="020B0604020202020204" pitchFamily="34" charset="0"/>
              <a:buChar char="•"/>
            </a:pPr>
            <a:r>
              <a:rPr lang="fr-FR" dirty="0"/>
              <a:t>Une problématique qui les mobilise, qui les préoccupe et sur laquelle il cherche des réponses (une question, une difficulté, une épreuve ou un problème à surmonter)</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Il s’agit de rentrer dans la logique de ceux que nous voulons inviter : des collègues, des amis, des personnes avec lesquelles nous sommes engagés, des jeunes que nous rencontrons ou de notre famille et de se focaliser sur leur principale préoccupation. C’est donc une préoccupation </a:t>
            </a:r>
            <a:r>
              <a:rPr lang="fr-FR" b="1" dirty="0"/>
              <a:t>personnelle</a:t>
            </a:r>
            <a:r>
              <a:rPr lang="fr-FR" dirty="0"/>
              <a:t>, qui peut concerner plusieurs personnes.</a:t>
            </a:r>
            <a:br>
              <a:rPr lang="fr-FR" dirty="0"/>
            </a:br>
            <a:r>
              <a:rPr lang="fr-FR" dirty="0"/>
              <a:t>Cette préoccupation peut aussi nous concerner, mais pas forcément.</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Nous choisissons dans une même dynamique la problématique et les personnes : nous ne choisissons pas une problématique et puis, ensuite nous diffusons l’invitation et vient qui se sent concerné comme à l’accoutumée ; non, nous choisissons des personnes bien identifiées dont nous avons repéré qu’elles étaient concernées par la même problématique. Nous devons pouvoir dire précisément pourquoi j’invite telle ou telle personne, et cela nous permettra de les inviter plus facilement car nous saurons leur dire plus facilement pourquoi nous les invitons. Ces personnes ne sont pas nécessairement nombreuses : au minimum 3 ou 4.</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Nous cherchons à rejoindre de personnes qui cherchent redevenir acteurs de leur vie. </a:t>
            </a:r>
          </a:p>
          <a:p>
            <a:endParaRPr lang="fr-FR" dirty="0"/>
          </a:p>
          <a:p>
            <a:r>
              <a:rPr lang="fr-FR" dirty="0"/>
              <a:t>Exemples : </a:t>
            </a:r>
          </a:p>
          <a:p>
            <a:pPr marL="171450" indent="-171450">
              <a:buFont typeface="Arial" panose="020B0604020202020204" pitchFamily="34" charset="0"/>
              <a:buChar char="•"/>
            </a:pPr>
            <a:r>
              <a:rPr lang="fr-FR" dirty="0"/>
              <a:t>Des jeunes femmes qui viennent d’avoir leur premier enfant et qui cherchent des repères (Paris)</a:t>
            </a:r>
          </a:p>
          <a:p>
            <a:pPr marL="171450" indent="-171450">
              <a:buFont typeface="Arial" panose="020B0604020202020204" pitchFamily="34" charset="0"/>
              <a:buChar char="•"/>
            </a:pPr>
            <a:r>
              <a:rPr lang="fr-FR" dirty="0"/>
              <a:t>Des jeunes qui démarrent leur vie professionnelle</a:t>
            </a:r>
          </a:p>
          <a:p>
            <a:pPr marL="171450" indent="-171450">
              <a:buFont typeface="Arial" panose="020B0604020202020204" pitchFamily="34" charset="0"/>
              <a:buChar char="•"/>
            </a:pPr>
            <a:r>
              <a:rPr lang="fr-FR" dirty="0"/>
              <a:t>Des seniors après 55 ans qui vivent la perte progressive de perspectives professionnelles</a:t>
            </a:r>
          </a:p>
          <a:p>
            <a:pPr marL="171450" indent="-171450">
              <a:buFont typeface="Arial" panose="020B0604020202020204" pitchFamily="34" charset="0"/>
              <a:buChar char="•"/>
            </a:pPr>
            <a:r>
              <a:rPr lang="fr-FR" dirty="0"/>
              <a:t>Une soirée sur comment nous sommes impactés par la guerre en Ukraine (Val d’Oise, mai 2022)</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6</a:t>
            </a:fld>
            <a:endParaRPr lang="fr-FR"/>
          </a:p>
        </p:txBody>
      </p:sp>
    </p:spTree>
    <p:extLst>
      <p:ext uri="{BB962C8B-B14F-4D97-AF65-F5344CB8AC3E}">
        <p14:creationId xmlns:p14="http://schemas.microsoft.com/office/powerpoint/2010/main" val="134360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est faite pour aider les participants à visualiser des préoccupations et des personnes</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7</a:t>
            </a:fld>
            <a:endParaRPr lang="fr-FR"/>
          </a:p>
        </p:txBody>
      </p:sp>
    </p:spTree>
    <p:extLst>
      <p:ext uri="{BB962C8B-B14F-4D97-AF65-F5344CB8AC3E}">
        <p14:creationId xmlns:p14="http://schemas.microsoft.com/office/powerpoint/2010/main" val="395165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la phase de relecture personnelle, chaque participant à l’atelier partage la problématique qu’il a retenu, le projet auquel il a pensé et les personnes qu’ils compte inviter</a:t>
            </a:r>
          </a:p>
          <a:p>
            <a:endParaRPr lang="fr-FR" dirty="0"/>
          </a:p>
          <a:p>
            <a:r>
              <a:rPr lang="fr-FR" dirty="0"/>
              <a:t>L’objectif est d’enrichir les problématiques auxquelles chacun a pensé :</a:t>
            </a:r>
          </a:p>
          <a:p>
            <a:pPr marL="171450" indent="-171450">
              <a:buFont typeface="Arial" panose="020B0604020202020204" pitchFamily="34" charset="0"/>
              <a:buChar char="•"/>
            </a:pPr>
            <a:r>
              <a:rPr lang="fr-FR" dirty="0"/>
              <a:t>Présenter la sienne amène à la préciser, à l’affiner</a:t>
            </a:r>
          </a:p>
          <a:p>
            <a:pPr marL="171450" indent="-171450">
              <a:buFont typeface="Arial" panose="020B0604020202020204" pitchFamily="34" charset="0"/>
              <a:buChar char="•"/>
            </a:pPr>
            <a:r>
              <a:rPr lang="fr-FR" dirty="0"/>
              <a:t>Ecouter celle des autres peut conduire à enrichir la sienne</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Il s’agit aussi d’évaluer ensemble l’intérêt de la problématique, les difficultés qu’elle présente.</a:t>
            </a:r>
          </a:p>
          <a:p>
            <a:pPr marL="0" indent="0">
              <a:buFont typeface="Arial" panose="020B0604020202020204" pitchFamily="34" charset="0"/>
              <a:buNone/>
            </a:pPr>
            <a:endParaRPr lang="fr-FR" dirty="0"/>
          </a:p>
          <a:p>
            <a:pPr marL="0" indent="0">
              <a:buFont typeface="Arial" panose="020B0604020202020204" pitchFamily="34" charset="0"/>
              <a:buNone/>
            </a:pPr>
            <a:r>
              <a:rPr lang="fr-FR" dirty="0"/>
              <a:t>Le partage peut mettre en évidence que plusieurs participants de l’atelier peuvent s’associer pour mener ensemble un projet commun (quand cela est fait en territoire) et que les relations des uns peuvent être invitées au projet des autres.</a:t>
            </a:r>
          </a:p>
          <a:p>
            <a:pPr marL="0" indent="0">
              <a:buFont typeface="Arial" panose="020B0604020202020204" pitchFamily="34" charset="0"/>
              <a:buNone/>
            </a:pPr>
            <a:endParaRPr lang="fr-FR" dirty="0"/>
          </a:p>
          <a:p>
            <a:pPr marL="0" indent="0">
              <a:buFont typeface="Arial" panose="020B0604020202020204" pitchFamily="34" charset="0"/>
              <a:buNone/>
            </a:pPr>
            <a:r>
              <a:rPr lang="fr-FR" b="1" dirty="0"/>
              <a:t>A l’issue du temps d’atelier, en fonction du nombre d’atelier et du temps dont on dispose, un temps peut être pris pour partager les projets. Il est aussi possible de les rédiger succinctement sur des feuilles et des les exposer.</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8</a:t>
            </a:fld>
            <a:endParaRPr lang="fr-FR"/>
          </a:p>
        </p:txBody>
      </p:sp>
    </p:spTree>
    <p:extLst>
      <p:ext uri="{BB962C8B-B14F-4D97-AF65-F5344CB8AC3E}">
        <p14:creationId xmlns:p14="http://schemas.microsoft.com/office/powerpoint/2010/main" val="191050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temps de méditation de 5 minutes est utile pour que chacun s’approprie le texte, ou le redécouvre car il est très connu.</a:t>
            </a:r>
          </a:p>
          <a:p>
            <a:endParaRPr lang="fr-FR" dirty="0"/>
          </a:p>
          <a:p>
            <a:r>
              <a:rPr lang="fr-FR" dirty="0"/>
              <a:t>Le temps qui suit est un temps d’échange, en petit groupes ou tous ensemble, selon le nombre de participants et le temps dont on dispose.</a:t>
            </a:r>
          </a:p>
          <a:p>
            <a:r>
              <a:rPr lang="fr-FR" dirty="0"/>
              <a:t>Les 25 minutes doivent être mises à profit pour faire émerger par les participants eux-mêmes les enseignements que l’on retirer de ce texte et qui font l’objet de la diapositive suivante. La diapositive qui suit résume et de synthétise les messages clés.</a:t>
            </a:r>
          </a:p>
          <a:p>
            <a:endParaRPr lang="fr-FR" dirty="0"/>
          </a:p>
          <a:p>
            <a:r>
              <a:rPr lang="fr-FR" dirty="0"/>
              <a:t>Les messages clés sont d’abord : </a:t>
            </a:r>
          </a:p>
          <a:p>
            <a:pPr marL="171450" indent="-171450">
              <a:buFont typeface="Arial" panose="020B0604020202020204" pitchFamily="34" charset="0"/>
              <a:buChar char="•"/>
            </a:pPr>
            <a:r>
              <a:rPr lang="fr-FR" dirty="0"/>
              <a:t>Le silence et l’écoute du Christ</a:t>
            </a:r>
          </a:p>
          <a:p>
            <a:pPr marL="171450" indent="-171450">
              <a:buFont typeface="Arial" panose="020B0604020202020204" pitchFamily="34" charset="0"/>
              <a:buChar char="•"/>
            </a:pPr>
            <a:r>
              <a:rPr lang="fr-FR" dirty="0"/>
              <a:t>Son attitude questionnante</a:t>
            </a:r>
          </a:p>
          <a:p>
            <a:pPr marL="171450" indent="-171450">
              <a:buFont typeface="Arial" panose="020B0604020202020204" pitchFamily="34" charset="0"/>
              <a:buChar char="•"/>
            </a:pPr>
            <a:r>
              <a:rPr lang="fr-FR" dirty="0"/>
              <a:t>Les points de repères qu’il donne : pas des réponses ou des conseils mais plutôt des éléments qui donne le sens des événements, qui éclairent la réalité sous un jour nouveau, qui permettent de comprendre</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dirty="0"/>
              <a:t>La méthode pour faire progresser est de poser des questions aux participants et de souligner les interventions qui apportent les messages clés que l’on souhaite valoriser. Le fin du fin est qu’un participant souligne la disparition du Christ, mais bien souvent ce point est rarement souligné.</a:t>
            </a:r>
          </a:p>
        </p:txBody>
      </p:sp>
      <p:sp>
        <p:nvSpPr>
          <p:cNvPr id="4" name="Espace réservé du numéro de diapositive 3"/>
          <p:cNvSpPr>
            <a:spLocks noGrp="1"/>
          </p:cNvSpPr>
          <p:nvPr>
            <p:ph type="sldNum" sz="quarter" idx="5"/>
          </p:nvPr>
        </p:nvSpPr>
        <p:spPr/>
        <p:txBody>
          <a:bodyPr/>
          <a:lstStyle/>
          <a:p>
            <a:fld id="{420AA446-388A-47A2-B299-46E67DEF8A5A}" type="slidenum">
              <a:rPr lang="fr-FR" smtClean="0"/>
              <a:t>9</a:t>
            </a:fld>
            <a:endParaRPr lang="fr-FR"/>
          </a:p>
        </p:txBody>
      </p:sp>
    </p:spTree>
    <p:extLst>
      <p:ext uri="{BB962C8B-B14F-4D97-AF65-F5344CB8AC3E}">
        <p14:creationId xmlns:p14="http://schemas.microsoft.com/office/powerpoint/2010/main" val="338685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947F05-B8CD-DF90-5BF1-C1DEE5CA81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2C54A4-DC8B-005F-AC0D-D3DA1A94D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1921B65-99D2-A3D5-B955-E6612C0A2DCB}"/>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5" name="Espace réservé du pied de page 4">
            <a:extLst>
              <a:ext uri="{FF2B5EF4-FFF2-40B4-BE49-F238E27FC236}">
                <a16:creationId xmlns:a16="http://schemas.microsoft.com/office/drawing/2014/main" id="{4A96BCB7-04AB-1F5B-2EAD-4D6CF44E56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2AFBB2-2D69-E829-705B-E6F08C54E99B}"/>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225956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33606-AA19-728D-3C29-893C87AF67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08CBBA7-ED94-60FE-B42C-FD48986A2AD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A86B99-E3A5-A9CF-BFB6-346740A7DBA4}"/>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5" name="Espace réservé du pied de page 4">
            <a:extLst>
              <a:ext uri="{FF2B5EF4-FFF2-40B4-BE49-F238E27FC236}">
                <a16:creationId xmlns:a16="http://schemas.microsoft.com/office/drawing/2014/main" id="{6D0196FF-F909-DDDB-7E5C-4EBC81BEFD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CD4E0D-461D-74B9-A32A-3AFD0C16E384}"/>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395812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3354EDC-6E21-352F-8399-93DBA8A3F5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2579C33-D62F-5BB9-0101-169F6C30958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E9A877-F975-9237-D115-F3246378F14B}"/>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5" name="Espace réservé du pied de page 4">
            <a:extLst>
              <a:ext uri="{FF2B5EF4-FFF2-40B4-BE49-F238E27FC236}">
                <a16:creationId xmlns:a16="http://schemas.microsoft.com/office/drawing/2014/main" id="{E2917ADE-8FA3-02AF-F49D-34872CDAB6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FBCFE9-5EEA-3B62-C894-5AF6F18C6366}"/>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133994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fr-FR" noProof="0"/>
              <a:t>Modifiez le style du titre</a:t>
            </a:r>
          </a:p>
        </p:txBody>
      </p:sp>
      <p:sp>
        <p:nvSpPr>
          <p:cNvPr id="3" name="Sous-titre 2"/>
          <p:cNvSpPr>
            <a:spLocks noGrp="1"/>
          </p:cNvSpPr>
          <p:nvPr>
            <p:ph type="subTitle" idx="1" hasCustomPrompt="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a:t>Cliquez pour modifier le style des sous-titres du masque</a:t>
            </a:r>
          </a:p>
        </p:txBody>
      </p:sp>
      <p:sp>
        <p:nvSpPr>
          <p:cNvPr id="4" name="Espace réservé à la date 3"/>
          <p:cNvSpPr>
            <a:spLocks noGrp="1"/>
          </p:cNvSpPr>
          <p:nvPr>
            <p:ph type="dt" sz="half" idx="10"/>
          </p:nvPr>
        </p:nvSpPr>
        <p:spPr/>
        <p:txBody>
          <a:bodyPr rtlCol="0"/>
          <a:lstStyle>
            <a:lvl1pPr>
              <a:defRPr>
                <a:solidFill>
                  <a:srgbClr val="FFFFFF"/>
                </a:solidFill>
              </a:defRPr>
            </a:lvl1pPr>
          </a:lstStyle>
          <a:p>
            <a:pPr rtl="0"/>
            <a:fld id="{20D7971E-4848-4FBE-AB67-632F553D7ACD}" type="datetime1">
              <a:rPr lang="fr-FR" noProof="0" smtClean="0"/>
              <a:t>26/01/2023</a:t>
            </a:fld>
            <a:endParaRPr lang="fr-FR" noProof="0"/>
          </a:p>
        </p:txBody>
      </p:sp>
      <p:sp>
        <p:nvSpPr>
          <p:cNvPr id="5" name="Espace réservé au pied de page 4"/>
          <p:cNvSpPr>
            <a:spLocks noGrp="1"/>
          </p:cNvSpPr>
          <p:nvPr>
            <p:ph type="ftr" sz="quarter" idx="11"/>
          </p:nvPr>
        </p:nvSpPr>
        <p:spPr/>
        <p:txBody>
          <a:bodyPr rtlCol="0"/>
          <a:lstStyle>
            <a:lvl1pPr>
              <a:defRPr>
                <a:solidFill>
                  <a:srgbClr val="FFFFFF"/>
                </a:solidFill>
              </a:defRPr>
            </a:lvl1pPr>
          </a:lstStyle>
          <a:p>
            <a:pPr rtl="0"/>
            <a:r>
              <a:rPr lang="fr-FR" noProof="0"/>
              <a:t>
              </a:t>
            </a:r>
          </a:p>
        </p:txBody>
      </p:sp>
      <p:sp>
        <p:nvSpPr>
          <p:cNvPr id="6" name="Espace réservé du numéro de diapositive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fr-FR" noProof="0" smtClean="0"/>
              <a:t>‹N°›</a:t>
            </a:fld>
            <a:endParaRPr lang="fr-FR" noProof="0"/>
          </a:p>
        </p:txBody>
      </p:sp>
      <p:cxnSp>
        <p:nvCxnSpPr>
          <p:cNvPr id="8" name="Connecteur droit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06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C6517A56-279F-43B8-B6D5-F3C5041A0725}" type="datetime1">
              <a:rPr lang="fr-FR" noProof="0" smtClean="0"/>
              <a:t>26/01/2023</a:t>
            </a:fld>
            <a:endParaRPr lang="fr-FR" noProof="0"/>
          </a:p>
        </p:txBody>
      </p:sp>
      <p:sp>
        <p:nvSpPr>
          <p:cNvPr id="5" name="Espace réservé au pied de page 4"/>
          <p:cNvSpPr>
            <a:spLocks noGrp="1"/>
          </p:cNvSpPr>
          <p:nvPr>
            <p:ph type="ftr" sz="quarter" idx="11"/>
          </p:nvPr>
        </p:nvSpPr>
        <p:spPr/>
        <p:txBody>
          <a:bodyPr rtlCol="0"/>
          <a:lstStyle/>
          <a:p>
            <a:pPr rtl="0"/>
            <a:r>
              <a:rPr lang="fr-FR" noProof="0"/>
              <a:t>
              </a:t>
            </a:r>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367059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fr-FR" noProof="0"/>
              <a:t>Modifiez le style du titre</a:t>
            </a:r>
          </a:p>
        </p:txBody>
      </p:sp>
      <p:sp>
        <p:nvSpPr>
          <p:cNvPr id="3" name="Espace réservé du texte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p>
            <a:pPr rtl="0"/>
            <a:fld id="{91769782-FACD-40FE-9BC8-58FB18E877CB}" type="datetime1">
              <a:rPr lang="fr-FR" noProof="0" smtClean="0"/>
              <a:t>26/01/2023</a:t>
            </a:fld>
            <a:endParaRPr lang="fr-FR" noProof="0"/>
          </a:p>
        </p:txBody>
      </p:sp>
      <p:sp>
        <p:nvSpPr>
          <p:cNvPr id="5" name="Espace réservé au pied de page 4"/>
          <p:cNvSpPr>
            <a:spLocks noGrp="1"/>
          </p:cNvSpPr>
          <p:nvPr>
            <p:ph type="ftr" sz="quarter" idx="11"/>
          </p:nvPr>
        </p:nvSpPr>
        <p:spPr/>
        <p:txBody>
          <a:bodyPr rtlCol="0"/>
          <a:lstStyle/>
          <a:p>
            <a:pPr rtl="0"/>
            <a:r>
              <a:rPr lang="fr-FR" noProof="0"/>
              <a:t>
              </a:t>
            </a:r>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cxnSp>
        <p:nvCxnSpPr>
          <p:cNvPr id="7" name="Connecteur droit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30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F82B80B8-FA59-4E59-9A17-DF70B5B7ECCB}" type="datetime1">
              <a:rPr lang="fr-FR" noProof="0" smtClean="0"/>
              <a:t>26/01/2023</a:t>
            </a:fld>
            <a:endParaRPr lang="fr-FR" noProof="0"/>
          </a:p>
        </p:txBody>
      </p:sp>
      <p:sp>
        <p:nvSpPr>
          <p:cNvPr id="6" name="Espace réservé au pied de page 5"/>
          <p:cNvSpPr>
            <a:spLocks noGrp="1"/>
          </p:cNvSpPr>
          <p:nvPr>
            <p:ph type="ftr" sz="quarter" idx="11"/>
          </p:nvPr>
        </p:nvSpPr>
        <p:spPr/>
        <p:txBody>
          <a:bodyPr rtlCol="0"/>
          <a:lstStyle/>
          <a:p>
            <a:pPr rtl="0"/>
            <a:r>
              <a:rPr lang="fr-FR" noProof="0"/>
              <a:t>
              </a:t>
            </a:r>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57307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au texte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8330C6AF-4F3C-43E9-ABBE-CD54777C165A}" type="datetime1">
              <a:rPr lang="fr-FR" noProof="0" smtClean="0"/>
              <a:t>26/01/2023</a:t>
            </a:fld>
            <a:endParaRPr lang="fr-FR" noProof="0"/>
          </a:p>
        </p:txBody>
      </p:sp>
      <p:sp>
        <p:nvSpPr>
          <p:cNvPr id="8" name="Espace réservé au pied de page 7"/>
          <p:cNvSpPr>
            <a:spLocks noGrp="1"/>
          </p:cNvSpPr>
          <p:nvPr>
            <p:ph type="ftr" sz="quarter" idx="11"/>
          </p:nvPr>
        </p:nvSpPr>
        <p:spPr/>
        <p:txBody>
          <a:bodyPr rtlCol="0"/>
          <a:lstStyle/>
          <a:p>
            <a:pPr rtl="0"/>
            <a:r>
              <a:rPr lang="fr-FR" noProof="0"/>
              <a:t>
              </a:t>
            </a:r>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pPr rtl="0"/>
              <a:t>‹N°›</a:t>
            </a:fld>
            <a:endParaRPr lang="fr-FR" noProof="0"/>
          </a:p>
        </p:txBody>
      </p:sp>
    </p:spTree>
    <p:extLst>
      <p:ext uri="{BB962C8B-B14F-4D97-AF65-F5344CB8AC3E}">
        <p14:creationId xmlns:p14="http://schemas.microsoft.com/office/powerpoint/2010/main" val="4154246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à la date 2"/>
          <p:cNvSpPr>
            <a:spLocks noGrp="1"/>
          </p:cNvSpPr>
          <p:nvPr>
            <p:ph type="dt" sz="half" idx="10"/>
          </p:nvPr>
        </p:nvSpPr>
        <p:spPr/>
        <p:txBody>
          <a:bodyPr rtlCol="0"/>
          <a:lstStyle/>
          <a:p>
            <a:pPr rtl="0"/>
            <a:fld id="{EC7B80E7-397D-4167-B360-78415405D799}" type="datetime1">
              <a:rPr lang="fr-FR" noProof="0" smtClean="0"/>
              <a:t>26/01/2023</a:t>
            </a:fld>
            <a:endParaRPr lang="fr-FR" noProof="0"/>
          </a:p>
        </p:txBody>
      </p:sp>
      <p:sp>
        <p:nvSpPr>
          <p:cNvPr id="4" name="Espace réservé au pied de page 3"/>
          <p:cNvSpPr>
            <a:spLocks noGrp="1"/>
          </p:cNvSpPr>
          <p:nvPr>
            <p:ph type="ftr" sz="quarter" idx="11"/>
          </p:nvPr>
        </p:nvSpPr>
        <p:spPr/>
        <p:txBody>
          <a:bodyPr rtlCol="0"/>
          <a:lstStyle/>
          <a:p>
            <a:pPr rtl="0"/>
            <a:r>
              <a:rPr lang="fr-FR" noProof="0"/>
              <a:t>
              </a:t>
            </a:r>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76021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FCE48065-E7E8-4FA5-A823-FFDBB6C7577E}" type="datetime1">
              <a:rPr lang="fr-FR" noProof="0" smtClean="0"/>
              <a:t>26/01/2023</a:t>
            </a:fld>
            <a:endParaRPr lang="fr-FR" noProof="0"/>
          </a:p>
        </p:txBody>
      </p:sp>
      <p:sp>
        <p:nvSpPr>
          <p:cNvPr id="3" name="Espace réservé au pied de page 2"/>
          <p:cNvSpPr>
            <a:spLocks noGrp="1"/>
          </p:cNvSpPr>
          <p:nvPr>
            <p:ph type="ftr" sz="quarter" idx="11"/>
          </p:nvPr>
        </p:nvSpPr>
        <p:spPr/>
        <p:txBody>
          <a:bodyPr rtlCol="0"/>
          <a:lstStyle/>
          <a:p>
            <a:pPr rtl="0"/>
            <a:r>
              <a:rPr lang="fr-FR" noProof="0"/>
              <a:t>
              </a:t>
            </a:r>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08580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fr-FR" noProof="0"/>
              <a:t>Modifiez le style du titre</a:t>
            </a:r>
          </a:p>
        </p:txBody>
      </p:sp>
      <p:sp>
        <p:nvSpPr>
          <p:cNvPr id="3" name="Espace réservé du contenu 2"/>
          <p:cNvSpPr>
            <a:spLocks noGrp="1"/>
          </p:cNvSpPr>
          <p:nvPr>
            <p:ph idx="1" hasCustomPrompt="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F8D43F31-01D7-4DAE-AC52-FBF8AD477D00}" type="datetime1">
              <a:rPr lang="fr-FR" noProof="0" smtClean="0"/>
              <a:t>26/01/2023</a:t>
            </a:fld>
            <a:endParaRPr lang="fr-FR" noProof="0"/>
          </a:p>
        </p:txBody>
      </p:sp>
      <p:sp>
        <p:nvSpPr>
          <p:cNvPr id="6" name="Espace réservé au pied de page 5"/>
          <p:cNvSpPr>
            <a:spLocks noGrp="1"/>
          </p:cNvSpPr>
          <p:nvPr>
            <p:ph type="ftr" sz="quarter" idx="11"/>
          </p:nvPr>
        </p:nvSpPr>
        <p:spPr/>
        <p:txBody>
          <a:bodyPr rtlCol="0"/>
          <a:lstStyle/>
          <a:p>
            <a:pPr rtl="0"/>
            <a:r>
              <a:rPr lang="fr-FR" noProof="0"/>
              <a:t>
              </a:t>
            </a:r>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88690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65701B-7463-6827-69BF-E230DECF80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52B234-2CB6-C8C8-65CF-0E6BEB9DF77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4D648F-1429-F291-B8D8-3DFC17D2A7F7}"/>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5" name="Espace réservé du pied de page 4">
            <a:extLst>
              <a:ext uri="{FF2B5EF4-FFF2-40B4-BE49-F238E27FC236}">
                <a16:creationId xmlns:a16="http://schemas.microsoft.com/office/drawing/2014/main" id="{7D6874E9-73F5-26F9-A26A-D36AEA21F9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575F87-48BE-B970-5226-B5C23494B6DD}"/>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2693103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7862BEA8-27BB-45F6-9D3E-879294B32A5F}" type="datetime1">
              <a:rPr lang="fr-FR" noProof="0" smtClean="0"/>
              <a:t>26/01/2023</a:t>
            </a:fld>
            <a:endParaRPr lang="fr-FR" noProof="0"/>
          </a:p>
        </p:txBody>
      </p:sp>
      <p:sp>
        <p:nvSpPr>
          <p:cNvPr id="6" name="Espace réservé au pied de page 5"/>
          <p:cNvSpPr>
            <a:spLocks noGrp="1"/>
          </p:cNvSpPr>
          <p:nvPr>
            <p:ph type="ftr" sz="quarter" idx="11"/>
          </p:nvPr>
        </p:nvSpPr>
        <p:spPr/>
        <p:txBody>
          <a:bodyPr rtlCol="0"/>
          <a:lstStyle/>
          <a:p>
            <a:pPr rtl="0"/>
            <a:r>
              <a:rPr lang="fr-FR" noProof="0"/>
              <a:t>
              </a:t>
            </a:r>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8809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B35720E1-3C6C-42ED-9C87-C9F40263183F}" type="datetime1">
              <a:rPr lang="fr-FR" noProof="0" smtClean="0"/>
              <a:t>26/01/2023</a:t>
            </a:fld>
            <a:endParaRPr lang="fr-FR" noProof="0"/>
          </a:p>
        </p:txBody>
      </p:sp>
      <p:sp>
        <p:nvSpPr>
          <p:cNvPr id="5" name="Espace réservé au pied de page 4"/>
          <p:cNvSpPr>
            <a:spLocks noGrp="1"/>
          </p:cNvSpPr>
          <p:nvPr>
            <p:ph type="ftr" sz="quarter" idx="11"/>
          </p:nvPr>
        </p:nvSpPr>
        <p:spPr/>
        <p:txBody>
          <a:bodyPr rtlCol="0"/>
          <a:lstStyle/>
          <a:p>
            <a:pPr rtl="0"/>
            <a:r>
              <a:rPr lang="fr-FR" noProof="0"/>
              <a:t>
              </a:t>
            </a:r>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462369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762000"/>
            <a:ext cx="2324100" cy="5410200"/>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143000" y="762000"/>
            <a:ext cx="7429500" cy="5410200"/>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10C1B4A8-76C2-4713-93F8-1B7DC8F2F4F5}" type="datetime1">
              <a:rPr lang="fr-FR" noProof="0" smtClean="0"/>
              <a:t>26/01/2023</a:t>
            </a:fld>
            <a:endParaRPr lang="fr-FR" noProof="0"/>
          </a:p>
        </p:txBody>
      </p:sp>
      <p:sp>
        <p:nvSpPr>
          <p:cNvPr id="5" name="Espace réservé au pied de page 4"/>
          <p:cNvSpPr>
            <a:spLocks noGrp="1"/>
          </p:cNvSpPr>
          <p:nvPr>
            <p:ph type="ftr" sz="quarter" idx="11"/>
          </p:nvPr>
        </p:nvSpPr>
        <p:spPr/>
        <p:txBody>
          <a:bodyPr rtlCol="0"/>
          <a:lstStyle/>
          <a:p>
            <a:pPr rtl="0"/>
            <a:r>
              <a:rPr lang="fr-FR" noProof="0"/>
              <a:t>
              </a:t>
            </a:r>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17916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845FB-5E86-893F-4E4D-A0C742D40D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F5E7C2C-F0B2-294C-A7F6-CBBF2A159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67170F-6AA0-05F6-617F-1F338C96941D}"/>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5" name="Espace réservé du pied de page 4">
            <a:extLst>
              <a:ext uri="{FF2B5EF4-FFF2-40B4-BE49-F238E27FC236}">
                <a16:creationId xmlns:a16="http://schemas.microsoft.com/office/drawing/2014/main" id="{BD1FBA2D-C0A9-6F33-C733-7C9111EB5F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145B76-C38C-5631-ABC9-0D5F048E876D}"/>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86593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6CE49-369E-F17D-68EB-295B97610C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723360-4612-A864-0A8E-05C88E4BDF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E0A48E4-E69D-51B0-91D6-60D47BFB66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624742A-F3F2-4E8C-C364-56B3815943D9}"/>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6" name="Espace réservé du pied de page 5">
            <a:extLst>
              <a:ext uri="{FF2B5EF4-FFF2-40B4-BE49-F238E27FC236}">
                <a16:creationId xmlns:a16="http://schemas.microsoft.com/office/drawing/2014/main" id="{D6764055-F024-3990-DAC7-893FE2B68C7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C5BF55-B873-563B-C9FB-3EC3D795898E}"/>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188507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016F4-BC2E-37CE-B9C9-073A607D96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44ABCB9-F0E1-80C5-D06B-790135CE7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A2A17EC-799F-2488-4572-B20760E01DF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97F1C99-F6F3-79BD-5422-6FC4C00DA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CD8DBA-F87C-ED9F-D16D-50E9689068C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672BE9-888C-26E2-C752-D377AB65009E}"/>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8" name="Espace réservé du pied de page 7">
            <a:extLst>
              <a:ext uri="{FF2B5EF4-FFF2-40B4-BE49-F238E27FC236}">
                <a16:creationId xmlns:a16="http://schemas.microsoft.com/office/drawing/2014/main" id="{6540A23F-E706-684C-D750-91479D1809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7BBEBF2-1BF6-AA20-3C58-DA23A20E9FAF}"/>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255460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85099-AD24-8AF2-58A9-65688D57E5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A4AB4EC-E5E0-B4BE-5FF8-BA0EE147C7D5}"/>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4" name="Espace réservé du pied de page 3">
            <a:extLst>
              <a:ext uri="{FF2B5EF4-FFF2-40B4-BE49-F238E27FC236}">
                <a16:creationId xmlns:a16="http://schemas.microsoft.com/office/drawing/2014/main" id="{980B2B11-88E1-D7BD-DBD2-2E593826595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DC56B29-DD00-9595-1650-21E971467555}"/>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25763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BE894F3-7B26-7629-1562-7BF68EED057F}"/>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3" name="Espace réservé du pied de page 2">
            <a:extLst>
              <a:ext uri="{FF2B5EF4-FFF2-40B4-BE49-F238E27FC236}">
                <a16:creationId xmlns:a16="http://schemas.microsoft.com/office/drawing/2014/main" id="{2BC474AF-1491-0BF7-AF26-4E7863479A5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19CF37A-22AB-6177-D6B9-0CDDC3C62A45}"/>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321742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D902F-2D78-7DFA-C721-A2DA7A23C9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E12D7A8-55D7-1643-3A92-DDA50AFA0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664233-26FF-7C6F-EA72-885C3AA25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7CFAF7-666F-075B-A714-A4984DBD81BD}"/>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6" name="Espace réservé du pied de page 5">
            <a:extLst>
              <a:ext uri="{FF2B5EF4-FFF2-40B4-BE49-F238E27FC236}">
                <a16:creationId xmlns:a16="http://schemas.microsoft.com/office/drawing/2014/main" id="{891C3E10-49BF-CC7E-0BA2-778770C2D8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EAF1F3-7C56-0DA0-40B0-620B64461E35}"/>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127600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3FA27-53D6-C1B4-92B9-D2E96CDACF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A63096E-6076-0362-BDF8-359CF6B53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6AAE162-FBCF-9D7F-CA74-B9ADEAD78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90CD9E-9F06-FD2A-81C2-6C337EB671DF}"/>
              </a:ext>
            </a:extLst>
          </p:cNvPr>
          <p:cNvSpPr>
            <a:spLocks noGrp="1"/>
          </p:cNvSpPr>
          <p:nvPr>
            <p:ph type="dt" sz="half" idx="10"/>
          </p:nvPr>
        </p:nvSpPr>
        <p:spPr/>
        <p:txBody>
          <a:bodyPr/>
          <a:lstStyle/>
          <a:p>
            <a:fld id="{CC17100F-D234-48A1-982C-58FF5BFDC3D0}" type="datetimeFigureOut">
              <a:rPr lang="fr-FR" smtClean="0"/>
              <a:t>26/01/2023</a:t>
            </a:fld>
            <a:endParaRPr lang="fr-FR"/>
          </a:p>
        </p:txBody>
      </p:sp>
      <p:sp>
        <p:nvSpPr>
          <p:cNvPr id="6" name="Espace réservé du pied de page 5">
            <a:extLst>
              <a:ext uri="{FF2B5EF4-FFF2-40B4-BE49-F238E27FC236}">
                <a16:creationId xmlns:a16="http://schemas.microsoft.com/office/drawing/2014/main" id="{5BBE8D19-F5CC-28F3-E616-8B4DF391B7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C2FF11-64A6-8242-E5F1-DE2A38355F9B}"/>
              </a:ext>
            </a:extLst>
          </p:cNvPr>
          <p:cNvSpPr>
            <a:spLocks noGrp="1"/>
          </p:cNvSpPr>
          <p:nvPr>
            <p:ph type="sldNum" sz="quarter" idx="12"/>
          </p:nvPr>
        </p:nvSpPr>
        <p:spPr/>
        <p:txBody>
          <a:bodyPr/>
          <a:lstStyle/>
          <a:p>
            <a:fld id="{4AE39E11-5702-4188-9112-22F920717701}" type="slidenum">
              <a:rPr lang="fr-FR" smtClean="0"/>
              <a:t>‹N°›</a:t>
            </a:fld>
            <a:endParaRPr lang="fr-FR"/>
          </a:p>
        </p:txBody>
      </p:sp>
    </p:spTree>
    <p:extLst>
      <p:ext uri="{BB962C8B-B14F-4D97-AF65-F5344CB8AC3E}">
        <p14:creationId xmlns:p14="http://schemas.microsoft.com/office/powerpoint/2010/main" val="1249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64A355B-13D6-06C6-1ED3-5B2886A1A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BFFCFB-8295-5461-544A-F46A5DA8F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A3B581-5EF1-EC87-0A6A-70CB31DE1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7100F-D234-48A1-982C-58FF5BFDC3D0}" type="datetimeFigureOut">
              <a:rPr lang="fr-FR" smtClean="0"/>
              <a:t>26/01/2023</a:t>
            </a:fld>
            <a:endParaRPr lang="fr-FR"/>
          </a:p>
        </p:txBody>
      </p:sp>
      <p:sp>
        <p:nvSpPr>
          <p:cNvPr id="5" name="Espace réservé du pied de page 4">
            <a:extLst>
              <a:ext uri="{FF2B5EF4-FFF2-40B4-BE49-F238E27FC236}">
                <a16:creationId xmlns:a16="http://schemas.microsoft.com/office/drawing/2014/main" id="{1D2548BD-614F-7F06-7769-99324A7E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4123746-D6ED-21A1-4DEA-257433C0B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39E11-5702-4188-9112-22F920717701}" type="slidenum">
              <a:rPr lang="fr-FR" smtClean="0"/>
              <a:t>‹N°›</a:t>
            </a:fld>
            <a:endParaRPr lang="fr-FR"/>
          </a:p>
        </p:txBody>
      </p:sp>
    </p:spTree>
    <p:extLst>
      <p:ext uri="{BB962C8B-B14F-4D97-AF65-F5344CB8AC3E}">
        <p14:creationId xmlns:p14="http://schemas.microsoft.com/office/powerpoint/2010/main" val="1105085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à la date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83D5A5AF-5329-4D60-9ABD-3CA8AF4BA1F6}" type="datetime1">
              <a:rPr lang="fr-FR" noProof="0" smtClean="0"/>
              <a:t>26/01/2023</a:t>
            </a:fld>
            <a:endParaRPr lang="fr-FR" noProof="0"/>
          </a:p>
        </p:txBody>
      </p:sp>
      <p:sp>
        <p:nvSpPr>
          <p:cNvPr id="5" name="Espace réservé au pied de page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fr-FR" noProof="0"/>
              <a:t>
              </a:t>
            </a:r>
          </a:p>
        </p:txBody>
      </p:sp>
      <p:sp>
        <p:nvSpPr>
          <p:cNvPr id="6" name="Espace réservé du numéro de diapositive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828649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hyperlink" Target="https://www.aelf.org/bible/Lc/19" TargetMode="External"/><Relationship Id="rId3" Type="http://schemas.openxmlformats.org/officeDocument/2006/relationships/image" Target="../media/image15.pn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image" Target="../media/image16.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5.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hyperlink" Target="https://www.aelf.org/bible/Lc/24" TargetMode="External"/><Relationship Id="rId3" Type="http://schemas.openxmlformats.org/officeDocument/2006/relationships/image" Target="../media/image15.png"/><Relationship Id="rId7"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A0AAB716-F7B7-FF4A-204D-31B92CCEDDCA}"/>
              </a:ext>
            </a:extLst>
          </p:cNvPr>
          <p:cNvPicPr>
            <a:picLocks noChangeAspect="1"/>
          </p:cNvPicPr>
          <p:nvPr/>
        </p:nvPicPr>
        <p:blipFill rotWithShape="1">
          <a:blip r:embed="rId3"/>
          <a:srcRect l="4960" r="922" b="-1"/>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786265E-40CD-5529-9601-8D66093F97E2}"/>
              </a:ext>
            </a:extLst>
          </p:cNvPr>
          <p:cNvSpPr>
            <a:spLocks noGrp="1"/>
          </p:cNvSpPr>
          <p:nvPr>
            <p:ph type="ctrTitle"/>
          </p:nvPr>
        </p:nvSpPr>
        <p:spPr>
          <a:xfrm>
            <a:off x="8768678" y="186778"/>
            <a:ext cx="3445765" cy="3692028"/>
          </a:xfrm>
          <a:noFill/>
        </p:spPr>
        <p:txBody>
          <a:bodyPr>
            <a:normAutofit/>
          </a:bodyPr>
          <a:lstStyle/>
          <a:p>
            <a:pPr algn="l"/>
            <a:r>
              <a:rPr lang="fr-FR" sz="4400" b="1" dirty="0"/>
              <a:t>Inviter d’autres à découvrir la richesse d’un partage de vie</a:t>
            </a:r>
          </a:p>
        </p:txBody>
      </p:sp>
      <p:sp>
        <p:nvSpPr>
          <p:cNvPr id="3" name="Sous-titre 2">
            <a:extLst>
              <a:ext uri="{FF2B5EF4-FFF2-40B4-BE49-F238E27FC236}">
                <a16:creationId xmlns:a16="http://schemas.microsoft.com/office/drawing/2014/main" id="{F204F496-2AD3-FC7C-7025-AF31ED5C4E09}"/>
              </a:ext>
            </a:extLst>
          </p:cNvPr>
          <p:cNvSpPr>
            <a:spLocks noGrp="1"/>
          </p:cNvSpPr>
          <p:nvPr>
            <p:ph type="subTitle" idx="1"/>
          </p:nvPr>
        </p:nvSpPr>
        <p:spPr>
          <a:xfrm>
            <a:off x="8768678" y="4402022"/>
            <a:ext cx="3036521" cy="649127"/>
          </a:xfrm>
          <a:noFill/>
        </p:spPr>
        <p:txBody>
          <a:bodyPr>
            <a:normAutofit fontScale="77500" lnSpcReduction="20000"/>
          </a:bodyPr>
          <a:lstStyle/>
          <a:p>
            <a:r>
              <a:rPr lang="fr-FR" dirty="0"/>
              <a:t>Module de</a:t>
            </a:r>
          </a:p>
          <a:p>
            <a:r>
              <a:rPr lang="fr-FR" dirty="0"/>
              <a:t>formation-action</a:t>
            </a:r>
          </a:p>
        </p:txBody>
      </p:sp>
      <p:pic>
        <p:nvPicPr>
          <p:cNvPr id="6" name="Image 5">
            <a:extLst>
              <a:ext uri="{FF2B5EF4-FFF2-40B4-BE49-F238E27FC236}">
                <a16:creationId xmlns:a16="http://schemas.microsoft.com/office/drawing/2014/main" id="{DBFAD064-588F-A576-67F0-90F8ADC04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571" y="5460733"/>
            <a:ext cx="1451726" cy="809337"/>
          </a:xfrm>
          <a:prstGeom prst="flowChartProcess">
            <a:avLst/>
          </a:prstGeom>
        </p:spPr>
      </p:pic>
    </p:spTree>
    <p:extLst>
      <p:ext uri="{BB962C8B-B14F-4D97-AF65-F5344CB8AC3E}">
        <p14:creationId xmlns:p14="http://schemas.microsoft.com/office/powerpoint/2010/main" val="10572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sp>
        <p:nvSpPr>
          <p:cNvPr id="2" name="Titre 5">
            <a:extLst>
              <a:ext uri="{FF2B5EF4-FFF2-40B4-BE49-F238E27FC236}">
                <a16:creationId xmlns:a16="http://schemas.microsoft.com/office/drawing/2014/main" id="{CB921F71-3BB4-B2B1-8760-D429B7E011D4}"/>
              </a:ext>
            </a:extLst>
          </p:cNvPr>
          <p:cNvSpPr>
            <a:spLocks noGrp="1"/>
          </p:cNvSpPr>
          <p:nvPr>
            <p:ph type="title"/>
          </p:nvPr>
        </p:nvSpPr>
        <p:spPr>
          <a:xfrm>
            <a:off x="3331354" y="179688"/>
            <a:ext cx="10515600" cy="1119982"/>
          </a:xfrm>
        </p:spPr>
        <p:txBody>
          <a:bodyPr/>
          <a:lstStyle/>
          <a:p>
            <a:r>
              <a:rPr lang="fr-FR" b="1" dirty="0">
                <a:solidFill>
                  <a:srgbClr val="70AD47"/>
                </a:solidFill>
              </a:rPr>
              <a:t>Temps de méditation</a:t>
            </a:r>
          </a:p>
        </p:txBody>
      </p:sp>
      <p:sp>
        <p:nvSpPr>
          <p:cNvPr id="4" name="Ellipse 3">
            <a:extLst>
              <a:ext uri="{FF2B5EF4-FFF2-40B4-BE49-F238E27FC236}">
                <a16:creationId xmlns:a16="http://schemas.microsoft.com/office/drawing/2014/main" id="{2BD6A431-19B7-6F36-3641-D4878B59D423}"/>
              </a:ext>
            </a:extLst>
          </p:cNvPr>
          <p:cNvSpPr/>
          <p:nvPr/>
        </p:nvSpPr>
        <p:spPr>
          <a:xfrm>
            <a:off x="232793" y="56827"/>
            <a:ext cx="1545927" cy="1571285"/>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pic>
        <p:nvPicPr>
          <p:cNvPr id="5" name="Espace réservé du contenu 4" descr="Soleil avec un remplissage uni">
            <a:extLst>
              <a:ext uri="{FF2B5EF4-FFF2-40B4-BE49-F238E27FC236}">
                <a16:creationId xmlns:a16="http://schemas.microsoft.com/office/drawing/2014/main" id="{401CE9F2-B129-54BD-EC36-75595876F9CB}"/>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6" y="385269"/>
            <a:ext cx="914400" cy="914400"/>
          </a:xfrm>
        </p:spPr>
      </p:pic>
      <p:sp>
        <p:nvSpPr>
          <p:cNvPr id="7" name="Titre 5">
            <a:extLst>
              <a:ext uri="{FF2B5EF4-FFF2-40B4-BE49-F238E27FC236}">
                <a16:creationId xmlns:a16="http://schemas.microsoft.com/office/drawing/2014/main" id="{A2AE2BA4-D64F-F5F7-620A-4ECE78FFFFA5}"/>
              </a:ext>
            </a:extLst>
          </p:cNvPr>
          <p:cNvSpPr txBox="1">
            <a:spLocks/>
          </p:cNvSpPr>
          <p:nvPr/>
        </p:nvSpPr>
        <p:spPr>
          <a:xfrm>
            <a:off x="2010980" y="1037529"/>
            <a:ext cx="9763925" cy="1119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j-ea"/>
                <a:cs typeface="+mj-cs"/>
              </a:rPr>
              <a:t>Se préparer à rencontrer ceux que nous invitons à vivre nos expériences en ACI</a:t>
            </a:r>
          </a:p>
        </p:txBody>
      </p:sp>
      <p:sp>
        <p:nvSpPr>
          <p:cNvPr id="8" name="Espace réservé du contenu 2">
            <a:extLst>
              <a:ext uri="{FF2B5EF4-FFF2-40B4-BE49-F238E27FC236}">
                <a16:creationId xmlns:a16="http://schemas.microsoft.com/office/drawing/2014/main" id="{AB04AB89-0E50-AA03-0512-D6D1AC303B99}"/>
              </a:ext>
            </a:extLst>
          </p:cNvPr>
          <p:cNvSpPr txBox="1">
            <a:spLocks/>
          </p:cNvSpPr>
          <p:nvPr/>
        </p:nvSpPr>
        <p:spPr>
          <a:xfrm>
            <a:off x="958194" y="2101324"/>
            <a:ext cx="10053918" cy="43902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8525" marR="0" lvl="2" indent="-3524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70AD47"/>
                </a:solidFill>
                <a:effectLst/>
                <a:uLnTx/>
                <a:uFillTx/>
                <a:latin typeface="Calibri" panose="020F0502020204030204"/>
                <a:ea typeface="+mn-ea"/>
                <a:cs typeface="+mn-cs"/>
              </a:rPr>
              <a:t>Les étapes de la rencontre de Jésus avec les disciples d’Emmaüs</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074738" marR="0" lvl="3" indent="-2730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 contexte (quand, qui, où, quel est l’état d’esprit et l’attitude des disciples avant la rencontre ?). </a:t>
            </a:r>
          </a:p>
          <a:p>
            <a:pPr marL="1074738" marR="0" lvl="3" indent="-2730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rencontre : comment Jésus se comporte, questionne, puis donne la parole aux disciples qui racontent, </a:t>
            </a: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regardent,</a:t>
            </a: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leur vie.  </a:t>
            </a:r>
          </a:p>
          <a:p>
            <a:pPr marL="1074738" marR="0" lvl="3" indent="-2730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 temps de la compréhension, du </a:t>
            </a: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discernement : </a:t>
            </a: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Jésus « explique » les écritures et donne du sens à ce qui vient de se passer. </a:t>
            </a:r>
          </a:p>
          <a:p>
            <a:pPr marL="1074738" marR="0" lvl="3" indent="-27305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 temps de l</a:t>
            </a: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’action, de la transformation </a:t>
            </a: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après le signe du repas qui ouvre les yeux, c’est  le retour à Jérusalem, et l’annonce aux autres disciples.</a:t>
            </a:r>
          </a:p>
          <a:p>
            <a:pPr marL="1074738" marR="0" lvl="3" indent="-2730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 Christ disparaît à leurs yeux : comment interpréter cette disparition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fr-FR" sz="2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898525" marR="0" lvl="2" indent="-3524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70AD47"/>
                </a:solidFill>
                <a:effectLst/>
                <a:uLnTx/>
                <a:uFillTx/>
                <a:latin typeface="Corbel" panose="020B0503020204020204" pitchFamily="34" charset="0"/>
                <a:ea typeface="+mn-ea"/>
                <a:cs typeface="+mn-cs"/>
              </a:rPr>
              <a:t>Quelle attitude ?</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Rencontrer, écouter, donner la parole, aider à « relire », accompagner.</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Donner du sens, dire notre foi </a:t>
            </a:r>
          </a:p>
          <a:p>
            <a:pPr marL="82296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fr-FR"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37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7" y="456597"/>
            <a:ext cx="914400" cy="914400"/>
          </a:xfrm>
          <a:prstGeom prst="rect">
            <a:avLst/>
          </a:prstGeom>
        </p:spPr>
      </p:pic>
      <p:sp>
        <p:nvSpPr>
          <p:cNvPr id="6" name="Titre 5">
            <a:extLst>
              <a:ext uri="{FF2B5EF4-FFF2-40B4-BE49-F238E27FC236}">
                <a16:creationId xmlns:a16="http://schemas.microsoft.com/office/drawing/2014/main" id="{10A24289-06AC-4DC9-196A-C08C3237644F}"/>
              </a:ext>
            </a:extLst>
          </p:cNvPr>
          <p:cNvSpPr>
            <a:spLocks noGrp="1"/>
          </p:cNvSpPr>
          <p:nvPr>
            <p:ph type="title"/>
          </p:nvPr>
        </p:nvSpPr>
        <p:spPr>
          <a:xfrm>
            <a:off x="3331354" y="179687"/>
            <a:ext cx="10515600" cy="1325563"/>
          </a:xfrm>
        </p:spPr>
        <p:txBody>
          <a:bodyPr/>
          <a:lstStyle/>
          <a:p>
            <a:r>
              <a:rPr lang="fr-FR" b="1" dirty="0">
                <a:solidFill>
                  <a:srgbClr val="70AD47"/>
                </a:solidFill>
              </a:rPr>
              <a:t>Temps de méditation</a:t>
            </a:r>
          </a:p>
        </p:txBody>
      </p:sp>
      <p:sp>
        <p:nvSpPr>
          <p:cNvPr id="2" name="Ellipse 1">
            <a:extLst>
              <a:ext uri="{FF2B5EF4-FFF2-40B4-BE49-F238E27FC236}">
                <a16:creationId xmlns:a16="http://schemas.microsoft.com/office/drawing/2014/main" id="{4AED5472-A1E3-2660-91D8-1512DF61560C}"/>
              </a:ext>
            </a:extLst>
          </p:cNvPr>
          <p:cNvSpPr/>
          <p:nvPr/>
        </p:nvSpPr>
        <p:spPr>
          <a:xfrm>
            <a:off x="232793" y="56827"/>
            <a:ext cx="1545927" cy="1571285"/>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pic>
        <p:nvPicPr>
          <p:cNvPr id="5" name="Espace réservé du contenu 4" descr="Soleil avec un remplissage uni">
            <a:extLst>
              <a:ext uri="{FF2B5EF4-FFF2-40B4-BE49-F238E27FC236}">
                <a16:creationId xmlns:a16="http://schemas.microsoft.com/office/drawing/2014/main" id="{34923133-B3F7-D261-5D75-590BA31460AD}"/>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556" y="385269"/>
            <a:ext cx="914400" cy="914400"/>
          </a:xfrm>
        </p:spPr>
      </p:pic>
      <p:sp>
        <p:nvSpPr>
          <p:cNvPr id="7" name="Espace réservé du contenu 2">
            <a:extLst>
              <a:ext uri="{FF2B5EF4-FFF2-40B4-BE49-F238E27FC236}">
                <a16:creationId xmlns:a16="http://schemas.microsoft.com/office/drawing/2014/main" id="{F076EE00-4452-5445-47BA-BC2B3A65D4B6}"/>
              </a:ext>
            </a:extLst>
          </p:cNvPr>
          <p:cNvSpPr txBox="1">
            <a:spLocks/>
          </p:cNvSpPr>
          <p:nvPr/>
        </p:nvSpPr>
        <p:spPr>
          <a:xfrm>
            <a:off x="795091" y="2316644"/>
            <a:ext cx="10287000" cy="3720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Un cardinal disait à Rome le 13 janvier 2022 aux mouvements d’Action Catholique</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La mission de l’Action Catholique est d’aider les personnes à entrer dans un rapport vivant avec Jésus Christ ».</a:t>
            </a:r>
            <a:endParaRPr kumimoji="0" lang="fr-FR"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Le pape leur disait aussi :</a:t>
            </a:r>
            <a:r>
              <a:rPr kumimoji="0" lang="fr-FR"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Lorsque les disciples cheminent avec Jésus sur le chemin d’Emmaüs (cf. </a:t>
            </a:r>
            <a:r>
              <a:rPr kumimoji="0" lang="fr-FR" sz="24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Lc</a:t>
            </a:r>
            <a:r>
              <a:rPr kumimoji="0" lang="fr-FR"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24, 18-35), ils commencent par se souvenir des évènements qu’ils ont vécu ; puis ils discernent la présence de Dieu dans ces évènements ; enfin, ils agissent en repartant annoncer à Jérusalem la Résurrection du Christ. Voir, juger, agir : vous connaissez bien ces trois mots !"</a:t>
            </a:r>
            <a:r>
              <a:rPr kumimoji="0" lang="fr-FR" sz="24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re 5">
            <a:extLst>
              <a:ext uri="{FF2B5EF4-FFF2-40B4-BE49-F238E27FC236}">
                <a16:creationId xmlns:a16="http://schemas.microsoft.com/office/drawing/2014/main" id="{FA509A72-AFA1-7241-34C6-FF68EBED0998}"/>
              </a:ext>
            </a:extLst>
          </p:cNvPr>
          <p:cNvSpPr txBox="1">
            <a:spLocks/>
          </p:cNvSpPr>
          <p:nvPr/>
        </p:nvSpPr>
        <p:spPr>
          <a:xfrm>
            <a:off x="3015590" y="913797"/>
            <a:ext cx="88677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j-ea"/>
                <a:cs typeface="+mj-cs"/>
              </a:rPr>
              <a:t>Se préparer à rencontrer ceux que nous invitons à vivre nos expériences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70AD47"/>
                </a:solidFill>
                <a:effectLst/>
                <a:uLnTx/>
                <a:uFillTx/>
                <a:latin typeface="Calibri Light" panose="020F0302020204030204"/>
                <a:ea typeface="+mj-ea"/>
                <a:cs typeface="+mj-cs"/>
              </a:rPr>
              <a:t>en ACI</a:t>
            </a:r>
          </a:p>
        </p:txBody>
      </p:sp>
    </p:spTree>
    <p:extLst>
      <p:ext uri="{BB962C8B-B14F-4D97-AF65-F5344CB8AC3E}">
        <p14:creationId xmlns:p14="http://schemas.microsoft.com/office/powerpoint/2010/main" val="413392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7" y="456597"/>
            <a:ext cx="914400" cy="914400"/>
          </a:xfrm>
          <a:prstGeom prst="rect">
            <a:avLst/>
          </a:prstGeom>
        </p:spPr>
      </p:pic>
      <p:sp>
        <p:nvSpPr>
          <p:cNvPr id="6" name="Titre 5">
            <a:extLst>
              <a:ext uri="{FF2B5EF4-FFF2-40B4-BE49-F238E27FC236}">
                <a16:creationId xmlns:a16="http://schemas.microsoft.com/office/drawing/2014/main" id="{10A24289-06AC-4DC9-196A-C08C3237644F}"/>
              </a:ext>
            </a:extLst>
          </p:cNvPr>
          <p:cNvSpPr>
            <a:spLocks noGrp="1"/>
          </p:cNvSpPr>
          <p:nvPr>
            <p:ph type="title"/>
          </p:nvPr>
        </p:nvSpPr>
        <p:spPr>
          <a:xfrm>
            <a:off x="2408663" y="174306"/>
            <a:ext cx="9551221" cy="1325563"/>
          </a:xfrm>
        </p:spPr>
        <p:txBody>
          <a:bodyPr/>
          <a:lstStyle/>
          <a:p>
            <a:r>
              <a:rPr lang="fr-FR" b="1" dirty="0">
                <a:solidFill>
                  <a:srgbClr val="5B9BD5"/>
                </a:solidFill>
              </a:rPr>
              <a:t>Qu’est-ce qu’être apôtre aujourd’hui ? (1)</a:t>
            </a:r>
          </a:p>
        </p:txBody>
      </p:sp>
      <p:sp>
        <p:nvSpPr>
          <p:cNvPr id="2" name="Ellipse 1">
            <a:extLst>
              <a:ext uri="{FF2B5EF4-FFF2-40B4-BE49-F238E27FC236}">
                <a16:creationId xmlns:a16="http://schemas.microsoft.com/office/drawing/2014/main" id="{D18080BD-F95D-F23E-1241-1C5E22F6E608}"/>
              </a:ext>
            </a:extLst>
          </p:cNvPr>
          <p:cNvSpPr/>
          <p:nvPr/>
        </p:nvSpPr>
        <p:spPr>
          <a:xfrm>
            <a:off x="232116" y="94983"/>
            <a:ext cx="1552617" cy="1540619"/>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4" name="Rectangle 3" descr="Connections">
            <a:extLst>
              <a:ext uri="{FF2B5EF4-FFF2-40B4-BE49-F238E27FC236}">
                <a16:creationId xmlns:a16="http://schemas.microsoft.com/office/drawing/2014/main" id="{325441D7-5280-844F-7E7C-1E2B93CE1072}"/>
              </a:ext>
            </a:extLst>
          </p:cNvPr>
          <p:cNvSpPr/>
          <p:nvPr/>
        </p:nvSpPr>
        <p:spPr>
          <a:xfrm>
            <a:off x="527520" y="444831"/>
            <a:ext cx="935437" cy="95622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ZoneTexte 4">
            <a:extLst>
              <a:ext uri="{FF2B5EF4-FFF2-40B4-BE49-F238E27FC236}">
                <a16:creationId xmlns:a16="http://schemas.microsoft.com/office/drawing/2014/main" id="{7778E8AC-04E8-CA66-9ADA-AC2298E86F5A}"/>
              </a:ext>
            </a:extLst>
          </p:cNvPr>
          <p:cNvSpPr txBox="1"/>
          <p:nvPr/>
        </p:nvSpPr>
        <p:spPr>
          <a:xfrm>
            <a:off x="1082816" y="1945370"/>
            <a:ext cx="10877068" cy="4058803"/>
          </a:xfrm>
          <a:prstGeom prst="rect">
            <a:avLst/>
          </a:prstGeom>
          <a:noFill/>
        </p:spPr>
        <p:txBody>
          <a:bodyPr wrap="square">
            <a:spAutoFit/>
          </a:bodyPr>
          <a:lstStyle/>
          <a:p>
            <a:r>
              <a:rPr lang="fr-FR" sz="3200" b="1" i="0" dirty="0">
                <a:solidFill>
                  <a:srgbClr val="5B9BD5"/>
                </a:solidFill>
                <a:effectLst/>
                <a:latin typeface="Calibri" panose="020F0502020204030204" pitchFamily="34" charset="0"/>
                <a:ea typeface="Calibri" panose="020F0502020204030204" pitchFamily="34" charset="0"/>
              </a:rPr>
              <a:t>Dans un monde post chrétien, comment partager la bonne nouvelle du Christ ?</a:t>
            </a:r>
          </a:p>
          <a:p>
            <a:r>
              <a:rPr lang="fr-FR" sz="3200" b="1" dirty="0">
                <a:solidFill>
                  <a:srgbClr val="5B9BD5"/>
                </a:solidFill>
                <a:latin typeface="Calibri" panose="020F0502020204030204" pitchFamily="34" charset="0"/>
                <a:ea typeface="Calibri" panose="020F0502020204030204" pitchFamily="34" charset="0"/>
              </a:rPr>
              <a:t>En </a:t>
            </a:r>
            <a:r>
              <a:rPr lang="fr-FR" sz="3200" b="1" i="0" dirty="0">
                <a:solidFill>
                  <a:srgbClr val="5B9BD5"/>
                </a:solidFill>
                <a:effectLst/>
                <a:latin typeface="Calibri" panose="020F0502020204030204" pitchFamily="34" charset="0"/>
                <a:ea typeface="Calibri" panose="020F0502020204030204" pitchFamily="34" charset="0"/>
              </a:rPr>
              <a:t>imitant le Christ et en faisant confiance à l’Esprit Saint.</a:t>
            </a:r>
          </a:p>
          <a:p>
            <a:pPr marL="0" marR="0" lvl="0" indent="0" algn="l" defTabSz="457200" rtl="0" eaLnBrk="1" fontAlgn="auto" latinLnBrk="0" hangingPunct="1">
              <a:lnSpc>
                <a:spcPct val="106000"/>
              </a:lnSpc>
              <a:spcBef>
                <a:spcPts val="0"/>
              </a:spcBef>
              <a:spcAft>
                <a:spcPts val="600"/>
              </a:spcAft>
              <a:buClrTx/>
              <a:buSzTx/>
              <a:buFontTx/>
              <a:buNone/>
              <a:tabLst/>
              <a:defRPr/>
            </a:pPr>
            <a:endPar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Être apôtre n’est pas une option </a:t>
            </a:r>
            <a:r>
              <a:rPr lang="fr-FR" sz="3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(Luc 19, 11-28)</a:t>
            </a:r>
            <a:endParaRPr kumimoji="0" lang="fr-FR"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Faire du bien à ceux que nous invitons (dimension charité)</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kumimoji="0" lang="fr-FR"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Comment être apôtre à l’image du Christ</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 craignons pas l’échec</a:t>
            </a:r>
            <a:endParaRPr kumimoji="0" lang="fr-FR"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391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7" y="456597"/>
            <a:ext cx="914400" cy="914400"/>
          </a:xfrm>
          <a:prstGeom prst="rect">
            <a:avLst/>
          </a:prstGeom>
        </p:spPr>
      </p:pic>
      <p:sp>
        <p:nvSpPr>
          <p:cNvPr id="6" name="Titre 5">
            <a:extLst>
              <a:ext uri="{FF2B5EF4-FFF2-40B4-BE49-F238E27FC236}">
                <a16:creationId xmlns:a16="http://schemas.microsoft.com/office/drawing/2014/main" id="{10A24289-06AC-4DC9-196A-C08C3237644F}"/>
              </a:ext>
            </a:extLst>
          </p:cNvPr>
          <p:cNvSpPr>
            <a:spLocks noGrp="1"/>
          </p:cNvSpPr>
          <p:nvPr>
            <p:ph type="title"/>
          </p:nvPr>
        </p:nvSpPr>
        <p:spPr>
          <a:xfrm>
            <a:off x="2408663" y="174306"/>
            <a:ext cx="9551221" cy="1325563"/>
          </a:xfrm>
        </p:spPr>
        <p:txBody>
          <a:bodyPr/>
          <a:lstStyle/>
          <a:p>
            <a:r>
              <a:rPr lang="fr-FR" b="1" dirty="0">
                <a:solidFill>
                  <a:srgbClr val="5B9BD5"/>
                </a:solidFill>
              </a:rPr>
              <a:t>Qu’est-ce qu’être apôtre aujourd’hui ? (2)</a:t>
            </a:r>
          </a:p>
        </p:txBody>
      </p:sp>
      <p:sp>
        <p:nvSpPr>
          <p:cNvPr id="2" name="Ellipse 1">
            <a:extLst>
              <a:ext uri="{FF2B5EF4-FFF2-40B4-BE49-F238E27FC236}">
                <a16:creationId xmlns:a16="http://schemas.microsoft.com/office/drawing/2014/main" id="{D18080BD-F95D-F23E-1241-1C5E22F6E608}"/>
              </a:ext>
            </a:extLst>
          </p:cNvPr>
          <p:cNvSpPr/>
          <p:nvPr/>
        </p:nvSpPr>
        <p:spPr>
          <a:xfrm>
            <a:off x="232116" y="94983"/>
            <a:ext cx="1552617" cy="1540619"/>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4" name="Rectangle 3" descr="Connections">
            <a:extLst>
              <a:ext uri="{FF2B5EF4-FFF2-40B4-BE49-F238E27FC236}">
                <a16:creationId xmlns:a16="http://schemas.microsoft.com/office/drawing/2014/main" id="{325441D7-5280-844F-7E7C-1E2B93CE1072}"/>
              </a:ext>
            </a:extLst>
          </p:cNvPr>
          <p:cNvSpPr/>
          <p:nvPr/>
        </p:nvSpPr>
        <p:spPr>
          <a:xfrm>
            <a:off x="527520" y="444831"/>
            <a:ext cx="935437" cy="95622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ZoneTexte 4">
            <a:extLst>
              <a:ext uri="{FF2B5EF4-FFF2-40B4-BE49-F238E27FC236}">
                <a16:creationId xmlns:a16="http://schemas.microsoft.com/office/drawing/2014/main" id="{7778E8AC-04E8-CA66-9ADA-AC2298E86F5A}"/>
              </a:ext>
            </a:extLst>
          </p:cNvPr>
          <p:cNvSpPr txBox="1"/>
          <p:nvPr/>
        </p:nvSpPr>
        <p:spPr>
          <a:xfrm>
            <a:off x="1082816" y="1945370"/>
            <a:ext cx="10877068" cy="3859262"/>
          </a:xfrm>
          <a:prstGeom prst="rect">
            <a:avLst/>
          </a:prstGeom>
          <a:noFill/>
        </p:spPr>
        <p:txBody>
          <a:bodyPr wrap="square">
            <a:spAutoFit/>
          </a:bodyPr>
          <a:lstStyle/>
          <a:p>
            <a:pPr algn="ctr">
              <a:spcAft>
                <a:spcPts val="1200"/>
              </a:spcAft>
            </a:pPr>
            <a:r>
              <a:rPr lang="fr-FR" sz="3200" b="1" dirty="0">
                <a:solidFill>
                  <a:srgbClr val="5B9BD5"/>
                </a:solidFill>
                <a:latin typeface="Calibri" panose="020F0502020204030204" pitchFamily="34" charset="0"/>
                <a:ea typeface="Calibri" panose="020F0502020204030204" pitchFamily="34" charset="0"/>
              </a:rPr>
              <a:t>S</a:t>
            </a:r>
            <a:r>
              <a:rPr lang="fr-FR" sz="3200" b="1" i="0" dirty="0">
                <a:solidFill>
                  <a:srgbClr val="5B9BD5"/>
                </a:solidFill>
                <a:effectLst/>
                <a:latin typeface="Calibri" panose="020F0502020204030204" pitchFamily="34" charset="0"/>
                <a:ea typeface="Calibri" panose="020F0502020204030204" pitchFamily="34" charset="0"/>
              </a:rPr>
              <a:t>ur le chemin synodal</a:t>
            </a:r>
            <a:endPar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Être des sourciers : nous allons chercher la source de notre expression de foi hors de la sphère ecclésiale, là où souffle l’Esprit dans la vie de ceux à qui nous donnons la parole</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Acquérir les compétences déployées par les prêtres accompagnateurs du mouvement</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Prendre toutes nos responsabilités de baptisés</a:t>
            </a:r>
            <a:endParaRPr kumimoji="0" lang="fr-FR" sz="3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58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Ellipse 1">
            <a:extLst>
              <a:ext uri="{FF2B5EF4-FFF2-40B4-BE49-F238E27FC236}">
                <a16:creationId xmlns:a16="http://schemas.microsoft.com/office/drawing/2014/main" id="{6597FBCD-C125-6103-4F1F-3BDA7BF6269C}"/>
              </a:ext>
            </a:extLst>
          </p:cNvPr>
          <p:cNvSpPr/>
          <p:nvPr/>
        </p:nvSpPr>
        <p:spPr>
          <a:xfrm>
            <a:off x="193677" y="40523"/>
            <a:ext cx="1546988" cy="1512855"/>
          </a:xfrm>
          <a:prstGeom prst="ellipse">
            <a:avLst/>
          </a:prstGeom>
          <a:solidFill>
            <a:srgbClr val="DA4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descr="Pièces de puzzle avec un remplissage uni">
            <a:extLst>
              <a:ext uri="{FF2B5EF4-FFF2-40B4-BE49-F238E27FC236}">
                <a16:creationId xmlns:a16="http://schemas.microsoft.com/office/drawing/2014/main" id="{B55003E5-C9D6-A645-618B-6AB34A78BCBD}"/>
              </a:ext>
            </a:extLst>
          </p:cNvPr>
          <p:cNvSpPr/>
          <p:nvPr/>
        </p:nvSpPr>
        <p:spPr>
          <a:xfrm>
            <a:off x="572877" y="308473"/>
            <a:ext cx="869948" cy="896484"/>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Titre 5">
            <a:extLst>
              <a:ext uri="{FF2B5EF4-FFF2-40B4-BE49-F238E27FC236}">
                <a16:creationId xmlns:a16="http://schemas.microsoft.com/office/drawing/2014/main" id="{BFA72774-C87B-0379-9D82-26C5B2EC8863}"/>
              </a:ext>
            </a:extLst>
          </p:cNvPr>
          <p:cNvSpPr>
            <a:spLocks noGrp="1"/>
          </p:cNvSpPr>
          <p:nvPr>
            <p:ph type="title"/>
          </p:nvPr>
        </p:nvSpPr>
        <p:spPr>
          <a:xfrm>
            <a:off x="3331354" y="179687"/>
            <a:ext cx="8666969" cy="1616062"/>
          </a:xfrm>
        </p:spPr>
        <p:txBody>
          <a:bodyPr/>
          <a:lstStyle/>
          <a:p>
            <a:r>
              <a:rPr lang="fr-FR" b="1" dirty="0">
                <a:solidFill>
                  <a:srgbClr val="DA449A"/>
                </a:solidFill>
              </a:rPr>
              <a:t>Conseils d’invitation pour mini agoras</a:t>
            </a:r>
          </a:p>
        </p:txBody>
      </p:sp>
      <p:sp>
        <p:nvSpPr>
          <p:cNvPr id="9" name="ZoneTexte 8">
            <a:extLst>
              <a:ext uri="{FF2B5EF4-FFF2-40B4-BE49-F238E27FC236}">
                <a16:creationId xmlns:a16="http://schemas.microsoft.com/office/drawing/2014/main" id="{CC33F644-B1A7-205E-4ACF-5D19B8F49730}"/>
              </a:ext>
            </a:extLst>
          </p:cNvPr>
          <p:cNvSpPr txBox="1"/>
          <p:nvPr/>
        </p:nvSpPr>
        <p:spPr>
          <a:xfrm>
            <a:off x="588712" y="2227016"/>
            <a:ext cx="10683853" cy="2585323"/>
          </a:xfrm>
          <a:prstGeom prst="rect">
            <a:avLst/>
          </a:prstGeom>
          <a:noFill/>
        </p:spPr>
        <p:txBody>
          <a:bodyPr wrap="square">
            <a:spAutoFit/>
          </a:bodyPr>
          <a:lstStyle/>
          <a:p>
            <a:pPr algn="just" defTabSz="457200"/>
            <a:r>
              <a:rPr lang="fr-FR" sz="2400" dirty="0">
                <a:solidFill>
                  <a:srgbClr val="000000"/>
                </a:solidFill>
                <a:ea typeface="Calibri" panose="020F0502020204030204" pitchFamily="34" charset="0"/>
              </a:rPr>
              <a:t> </a:t>
            </a:r>
            <a:endParaRPr lang="fr-FR" sz="3200" dirty="0">
              <a:solidFill>
                <a:srgbClr val="000000"/>
              </a:solidFill>
              <a:ea typeface="Calibri" panose="020F0502020204030204" pitchFamily="34" charset="0"/>
            </a:endParaRPr>
          </a:p>
          <a:p>
            <a:pPr algn="just" defTabSz="457200"/>
            <a:r>
              <a:rPr lang="fr-FR" sz="2400" b="1" dirty="0">
                <a:solidFill>
                  <a:srgbClr val="DA449A"/>
                </a:solidFill>
                <a:ea typeface="Calibri" panose="020F0502020204030204" pitchFamily="34" charset="0"/>
              </a:rPr>
              <a:t>L’invitation</a:t>
            </a:r>
            <a:r>
              <a:rPr lang="fr-FR" sz="2400" dirty="0">
                <a:solidFill>
                  <a:srgbClr val="000000"/>
                </a:solidFill>
                <a:ea typeface="Calibri" panose="020F0502020204030204" pitchFamily="34" charset="0"/>
              </a:rPr>
              <a:t> </a:t>
            </a:r>
          </a:p>
          <a:p>
            <a:pPr marL="285750" indent="-285750" algn="just" defTabSz="457200">
              <a:buFontTx/>
              <a:buChar char="-"/>
            </a:pPr>
            <a:r>
              <a:rPr lang="fr-FR" sz="2400" dirty="0">
                <a:solidFill>
                  <a:srgbClr val="000000"/>
                </a:solidFill>
                <a:ea typeface="Calibri" panose="020F0502020204030204" pitchFamily="34" charset="0"/>
              </a:rPr>
              <a:t>Ciblée : comment rejoint-elle le vécu ou les questions des participants?)</a:t>
            </a:r>
          </a:p>
          <a:p>
            <a:pPr marL="285750" indent="-285750" algn="just" defTabSz="457200">
              <a:buFontTx/>
              <a:buChar char="-"/>
            </a:pPr>
            <a:endParaRPr lang="fr-FR" sz="2400" dirty="0">
              <a:solidFill>
                <a:srgbClr val="000000"/>
              </a:solidFill>
              <a:ea typeface="Calibri" panose="020F0502020204030204" pitchFamily="34" charset="0"/>
            </a:endParaRPr>
          </a:p>
          <a:p>
            <a:pPr marL="285750" indent="-285750" algn="just" defTabSz="457200">
              <a:buFontTx/>
              <a:buChar char="-"/>
            </a:pPr>
            <a:r>
              <a:rPr lang="fr-FR" sz="2400" dirty="0">
                <a:solidFill>
                  <a:srgbClr val="000000"/>
                </a:solidFill>
                <a:ea typeface="Calibri" panose="020F0502020204030204" pitchFamily="34" charset="0"/>
              </a:rPr>
              <a:t>Personnelle ; l’invitation peut être donnée à quelqu’un pour qu’il apporte son témoignage.</a:t>
            </a:r>
          </a:p>
          <a:p>
            <a:pPr algn="just" defTabSz="457200"/>
            <a:endParaRPr lang="fr-FR" b="1" dirty="0">
              <a:solidFill>
                <a:srgbClr val="000000"/>
              </a:solidFill>
              <a:ea typeface="Calibri" panose="020F0502020204030204" pitchFamily="34" charset="0"/>
            </a:endParaRPr>
          </a:p>
        </p:txBody>
      </p:sp>
      <p:sp>
        <p:nvSpPr>
          <p:cNvPr id="10" name="ZoneTexte 9">
            <a:extLst>
              <a:ext uri="{FF2B5EF4-FFF2-40B4-BE49-F238E27FC236}">
                <a16:creationId xmlns:a16="http://schemas.microsoft.com/office/drawing/2014/main" id="{7F89EA04-44DC-E51D-DF4D-41C899CB7C5A}"/>
              </a:ext>
            </a:extLst>
          </p:cNvPr>
          <p:cNvSpPr txBox="1"/>
          <p:nvPr/>
        </p:nvSpPr>
        <p:spPr>
          <a:xfrm>
            <a:off x="627305" y="4727173"/>
            <a:ext cx="10683852" cy="738664"/>
          </a:xfrm>
          <a:prstGeom prst="rect">
            <a:avLst/>
          </a:prstGeom>
          <a:noFill/>
        </p:spPr>
        <p:txBody>
          <a:bodyPr wrap="square">
            <a:spAutoFit/>
          </a:bodyPr>
          <a:lstStyle/>
          <a:p>
            <a:pPr algn="just" defTabSz="457200"/>
            <a:r>
              <a:rPr lang="fr-FR" sz="2400" b="1" dirty="0">
                <a:solidFill>
                  <a:srgbClr val="DA449A"/>
                </a:solidFill>
                <a:ea typeface="Calibri" panose="020F0502020204030204" pitchFamily="34" charset="0"/>
              </a:rPr>
              <a:t>Les participants </a:t>
            </a:r>
            <a:r>
              <a:rPr lang="fr-FR" sz="2400" dirty="0">
                <a:solidFill>
                  <a:srgbClr val="000000"/>
                </a:solidFill>
                <a:ea typeface="Calibri" panose="020F0502020204030204" pitchFamily="34" charset="0"/>
              </a:rPr>
              <a:t>: 3</a:t>
            </a:r>
            <a:r>
              <a:rPr lang="fr-FR" sz="2400" dirty="0">
                <a:ea typeface="Calibri" panose="020F0502020204030204" pitchFamily="34" charset="0"/>
              </a:rPr>
              <a:t> à 12 personnes (davantage avec des ateliers).  </a:t>
            </a:r>
          </a:p>
          <a:p>
            <a:pPr algn="just" defTabSz="457200"/>
            <a:endParaRPr lang="fr-FR" dirty="0">
              <a:ea typeface="Calibri" panose="020F0502020204030204" pitchFamily="34" charset="0"/>
            </a:endParaRPr>
          </a:p>
        </p:txBody>
      </p:sp>
    </p:spTree>
    <p:extLst>
      <p:ext uri="{BB962C8B-B14F-4D97-AF65-F5344CB8AC3E}">
        <p14:creationId xmlns:p14="http://schemas.microsoft.com/office/powerpoint/2010/main" val="383924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Ellipse 1">
            <a:extLst>
              <a:ext uri="{FF2B5EF4-FFF2-40B4-BE49-F238E27FC236}">
                <a16:creationId xmlns:a16="http://schemas.microsoft.com/office/drawing/2014/main" id="{6597FBCD-C125-6103-4F1F-3BDA7BF6269C}"/>
              </a:ext>
            </a:extLst>
          </p:cNvPr>
          <p:cNvSpPr/>
          <p:nvPr/>
        </p:nvSpPr>
        <p:spPr>
          <a:xfrm>
            <a:off x="193677" y="40523"/>
            <a:ext cx="1546988" cy="1512855"/>
          </a:xfrm>
          <a:prstGeom prst="ellipse">
            <a:avLst/>
          </a:prstGeom>
          <a:solidFill>
            <a:srgbClr val="DA4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descr="Pièces de puzzle avec un remplissage uni">
            <a:extLst>
              <a:ext uri="{FF2B5EF4-FFF2-40B4-BE49-F238E27FC236}">
                <a16:creationId xmlns:a16="http://schemas.microsoft.com/office/drawing/2014/main" id="{B55003E5-C9D6-A645-618B-6AB34A78BCBD}"/>
              </a:ext>
            </a:extLst>
          </p:cNvPr>
          <p:cNvSpPr/>
          <p:nvPr/>
        </p:nvSpPr>
        <p:spPr>
          <a:xfrm>
            <a:off x="572877" y="308473"/>
            <a:ext cx="869948" cy="896484"/>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Titre 5">
            <a:extLst>
              <a:ext uri="{FF2B5EF4-FFF2-40B4-BE49-F238E27FC236}">
                <a16:creationId xmlns:a16="http://schemas.microsoft.com/office/drawing/2014/main" id="{BFA72774-C87B-0379-9D82-26C5B2EC8863}"/>
              </a:ext>
            </a:extLst>
          </p:cNvPr>
          <p:cNvSpPr>
            <a:spLocks noGrp="1"/>
          </p:cNvSpPr>
          <p:nvPr>
            <p:ph type="title"/>
          </p:nvPr>
        </p:nvSpPr>
        <p:spPr>
          <a:xfrm>
            <a:off x="3331354" y="19667"/>
            <a:ext cx="8666969" cy="1616062"/>
          </a:xfrm>
        </p:spPr>
        <p:txBody>
          <a:bodyPr/>
          <a:lstStyle/>
          <a:p>
            <a:r>
              <a:rPr lang="fr-FR" b="1" dirty="0">
                <a:solidFill>
                  <a:srgbClr val="DA449A"/>
                </a:solidFill>
              </a:rPr>
              <a:t>Conseils d’animation pour l’échange</a:t>
            </a:r>
          </a:p>
        </p:txBody>
      </p:sp>
      <p:sp>
        <p:nvSpPr>
          <p:cNvPr id="3" name="ZoneTexte 2">
            <a:extLst>
              <a:ext uri="{FF2B5EF4-FFF2-40B4-BE49-F238E27FC236}">
                <a16:creationId xmlns:a16="http://schemas.microsoft.com/office/drawing/2014/main" id="{7D00296F-4A3B-91C9-0263-8C5B72C883F7}"/>
              </a:ext>
            </a:extLst>
          </p:cNvPr>
          <p:cNvSpPr txBox="1"/>
          <p:nvPr/>
        </p:nvSpPr>
        <p:spPr>
          <a:xfrm>
            <a:off x="542087" y="1964145"/>
            <a:ext cx="10990784" cy="1846659"/>
          </a:xfrm>
          <a:prstGeom prst="rect">
            <a:avLst/>
          </a:prstGeom>
          <a:noFill/>
        </p:spPr>
        <p:txBody>
          <a:bodyPr wrap="square">
            <a:spAutoFit/>
          </a:bodyPr>
          <a:lstStyle/>
          <a:p>
            <a:pPr algn="just"/>
            <a:endParaRPr lang="fr-FR" sz="1800" dirty="0">
              <a:effectLst/>
              <a:latin typeface="Calibri" panose="020F0502020204030204" pitchFamily="34" charset="0"/>
              <a:ea typeface="Calibri" panose="020F0502020204030204" pitchFamily="34" charset="0"/>
            </a:endParaRPr>
          </a:p>
          <a:p>
            <a:pPr algn="just"/>
            <a:r>
              <a:rPr lang="fr-FR" sz="2400" b="1" dirty="0">
                <a:solidFill>
                  <a:srgbClr val="DA449A"/>
                </a:solidFill>
                <a:ea typeface="Calibri" panose="020F0502020204030204" pitchFamily="34" charset="0"/>
              </a:rPr>
              <a:t>Déroulé </a:t>
            </a:r>
          </a:p>
          <a:p>
            <a:pPr algn="just"/>
            <a:endParaRPr lang="fr-FR" dirty="0">
              <a:solidFill>
                <a:srgbClr val="000000"/>
              </a:solidFill>
              <a:ea typeface="Calibri" panose="020F0502020204030204" pitchFamily="34" charset="0"/>
            </a:endParaRPr>
          </a:p>
          <a:p>
            <a:pPr algn="just"/>
            <a:r>
              <a:rPr lang="fr-FR" sz="1800" dirty="0">
                <a:effectLst/>
                <a:latin typeface="Calibri" panose="020F0502020204030204" pitchFamily="34" charset="0"/>
                <a:ea typeface="Calibri" panose="020F0502020204030204" pitchFamily="34" charset="0"/>
              </a:rPr>
              <a:t>Lancer la soirée </a:t>
            </a:r>
            <a:r>
              <a:rPr lang="fr-FR" dirty="0">
                <a:latin typeface="Calibri" panose="020F0502020204030204" pitchFamily="34" charset="0"/>
                <a:ea typeface="Calibri" panose="020F0502020204030204" pitchFamily="34" charset="0"/>
              </a:rPr>
              <a:t>avec</a:t>
            </a:r>
            <a:r>
              <a:rPr lang="fr-FR" sz="1800" dirty="0">
                <a:effectLst/>
                <a:latin typeface="Calibri" panose="020F0502020204030204" pitchFamily="34" charset="0"/>
                <a:ea typeface="Calibri" panose="020F0502020204030204" pitchFamily="34" charset="0"/>
              </a:rPr>
              <a:t> 1 ou 2 témoignages (courts et invitants pour poursuivre le dialogue) Il peut être intéressant d’avoir dans les participants, </a:t>
            </a:r>
            <a:r>
              <a:rPr lang="fr-FR" dirty="0">
                <a:latin typeface="Calibri" panose="020F0502020204030204" pitchFamily="34" charset="0"/>
                <a:ea typeface="Calibri" panose="020F0502020204030204" pitchFamily="34" charset="0"/>
              </a:rPr>
              <a:t>des personnes</a:t>
            </a:r>
            <a:r>
              <a:rPr lang="fr-FR" sz="1800" dirty="0">
                <a:effectLst/>
                <a:latin typeface="Calibri" panose="020F0502020204030204" pitchFamily="34" charset="0"/>
                <a:ea typeface="Calibri" panose="020F0502020204030204" pitchFamily="34" charset="0"/>
              </a:rPr>
              <a:t> avec un regard un peu extérieur mais qui sont intéressés par la problématique. Ils pourront questionner le vécu des autres participants.</a:t>
            </a:r>
            <a:endParaRPr lang="fr-FR" sz="2400" dirty="0">
              <a:effectLst/>
              <a:latin typeface="Calibri" panose="020F0502020204030204" pitchFamily="34" charset="0"/>
              <a:ea typeface="Calibri" panose="020F0502020204030204" pitchFamily="34" charset="0"/>
            </a:endParaRPr>
          </a:p>
        </p:txBody>
      </p:sp>
      <p:sp>
        <p:nvSpPr>
          <p:cNvPr id="6" name="ZoneTexte 5">
            <a:extLst>
              <a:ext uri="{FF2B5EF4-FFF2-40B4-BE49-F238E27FC236}">
                <a16:creationId xmlns:a16="http://schemas.microsoft.com/office/drawing/2014/main" id="{C8696596-C519-D5C7-E818-C6CBE9B8E4A9}"/>
              </a:ext>
            </a:extLst>
          </p:cNvPr>
          <p:cNvSpPr txBox="1"/>
          <p:nvPr/>
        </p:nvSpPr>
        <p:spPr>
          <a:xfrm>
            <a:off x="402693" y="4015666"/>
            <a:ext cx="11698500" cy="2123658"/>
          </a:xfrm>
          <a:prstGeom prst="rect">
            <a:avLst/>
          </a:prstGeom>
          <a:noFill/>
        </p:spPr>
        <p:txBody>
          <a:bodyPr wrap="square">
            <a:spAutoFit/>
          </a:bodyPr>
          <a:lstStyle/>
          <a:p>
            <a:r>
              <a:rPr lang="fr-FR" sz="2400" b="1" dirty="0">
                <a:solidFill>
                  <a:srgbClr val="DA449A"/>
                </a:solidFill>
                <a:ea typeface="Calibri" panose="020F0502020204030204" pitchFamily="34" charset="0"/>
              </a:rPr>
              <a:t>Autres points clés de l’animation </a:t>
            </a: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Veiller au partage de la parole </a:t>
            </a:r>
            <a:endParaRPr lang="fr-FR"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Inciter à l’utilisation du « Je » : pas de propos généraux, des idées connues</a:t>
            </a:r>
            <a:endParaRPr lang="fr-FR"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Inciter les personnes à évoquer moins leur opinion que ce qu’ils vivent concrètement </a:t>
            </a:r>
            <a:endParaRPr lang="fr-FR"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Prendre des notes pour proposer un travail de relecture en conclusion ou lors d’une seconde rencontre.  </a:t>
            </a:r>
            <a:endParaRPr lang="fr-FR" sz="16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L’atmosphère de ce type de rencontre doit inciter à un échange en profondeur : penser à un environnement un peu cosy </a:t>
            </a:r>
            <a:endParaRPr lang="fr-FR" sz="24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Tous les participants ont la même importance : cela doit se traduire dans la disposition géographique : éviter la tribune</a:t>
            </a:r>
            <a:endParaRPr lang="fr-FR" dirty="0"/>
          </a:p>
        </p:txBody>
      </p:sp>
    </p:spTree>
    <p:extLst>
      <p:ext uri="{BB962C8B-B14F-4D97-AF65-F5344CB8AC3E}">
        <p14:creationId xmlns:p14="http://schemas.microsoft.com/office/powerpoint/2010/main" val="130780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7" y="456597"/>
            <a:ext cx="914400" cy="914400"/>
          </a:xfrm>
          <a:prstGeom prst="rect">
            <a:avLst/>
          </a:prstGeom>
        </p:spPr>
      </p:pic>
      <p:sp>
        <p:nvSpPr>
          <p:cNvPr id="2" name="Ellipse 1">
            <a:extLst>
              <a:ext uri="{FF2B5EF4-FFF2-40B4-BE49-F238E27FC236}">
                <a16:creationId xmlns:a16="http://schemas.microsoft.com/office/drawing/2014/main" id="{EA95AC08-CA7F-CE65-F976-94ADB35C6A67}"/>
              </a:ext>
            </a:extLst>
          </p:cNvPr>
          <p:cNvSpPr/>
          <p:nvPr/>
        </p:nvSpPr>
        <p:spPr>
          <a:xfrm>
            <a:off x="193677" y="40523"/>
            <a:ext cx="1546988" cy="1512855"/>
          </a:xfrm>
          <a:prstGeom prst="ellipse">
            <a:avLst/>
          </a:prstGeom>
          <a:solidFill>
            <a:srgbClr val="DA4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descr="Pièces de puzzle avec un remplissage uni">
            <a:extLst>
              <a:ext uri="{FF2B5EF4-FFF2-40B4-BE49-F238E27FC236}">
                <a16:creationId xmlns:a16="http://schemas.microsoft.com/office/drawing/2014/main" id="{62AEEC89-1E9B-682E-524A-73114A394E0A}"/>
              </a:ext>
            </a:extLst>
          </p:cNvPr>
          <p:cNvSpPr/>
          <p:nvPr/>
        </p:nvSpPr>
        <p:spPr>
          <a:xfrm>
            <a:off x="572877" y="308473"/>
            <a:ext cx="869948" cy="896484"/>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Titre 5">
            <a:extLst>
              <a:ext uri="{FF2B5EF4-FFF2-40B4-BE49-F238E27FC236}">
                <a16:creationId xmlns:a16="http://schemas.microsoft.com/office/drawing/2014/main" id="{375E0713-DA8E-CEBF-804A-7DF7CA534C34}"/>
              </a:ext>
            </a:extLst>
          </p:cNvPr>
          <p:cNvSpPr>
            <a:spLocks noGrp="1"/>
          </p:cNvSpPr>
          <p:nvPr>
            <p:ph type="title"/>
          </p:nvPr>
        </p:nvSpPr>
        <p:spPr>
          <a:xfrm>
            <a:off x="3331354" y="179687"/>
            <a:ext cx="8666969" cy="1616062"/>
          </a:xfrm>
        </p:spPr>
        <p:txBody>
          <a:bodyPr/>
          <a:lstStyle/>
          <a:p>
            <a:r>
              <a:rPr lang="fr-FR" b="1" dirty="0">
                <a:solidFill>
                  <a:srgbClr val="DA449A"/>
                </a:solidFill>
              </a:rPr>
              <a:t>Comment conclure la rencontre?</a:t>
            </a:r>
          </a:p>
        </p:txBody>
      </p:sp>
      <p:sp>
        <p:nvSpPr>
          <p:cNvPr id="7" name="ZoneTexte 6">
            <a:extLst>
              <a:ext uri="{FF2B5EF4-FFF2-40B4-BE49-F238E27FC236}">
                <a16:creationId xmlns:a16="http://schemas.microsoft.com/office/drawing/2014/main" id="{EE93CD89-BBFA-6645-B59A-40C5A7D19E32}"/>
              </a:ext>
            </a:extLst>
          </p:cNvPr>
          <p:cNvSpPr txBox="1"/>
          <p:nvPr/>
        </p:nvSpPr>
        <p:spPr>
          <a:xfrm>
            <a:off x="967171" y="1943873"/>
            <a:ext cx="10815144" cy="3831818"/>
          </a:xfrm>
          <a:prstGeom prst="rect">
            <a:avLst/>
          </a:prstGeom>
          <a:noFill/>
        </p:spPr>
        <p:txBody>
          <a:bodyPr wrap="square">
            <a:spAutoFit/>
          </a:bodyPr>
          <a:lstStyle/>
          <a:p>
            <a:pPr algn="just">
              <a:spcBef>
                <a:spcPts val="1800"/>
              </a:spcBef>
            </a:pPr>
            <a:r>
              <a:rPr lang="fr-FR" sz="2400" b="1" dirty="0">
                <a:solidFill>
                  <a:srgbClr val="DA449A"/>
                </a:solidFill>
                <a:ea typeface="Calibri" panose="020F0502020204030204" pitchFamily="34" charset="0"/>
              </a:rPr>
              <a:t>Quelques pistes :</a:t>
            </a:r>
          </a:p>
          <a:p>
            <a:pPr marL="285750" indent="-216000">
              <a:spcBef>
                <a:spcPts val="1800"/>
              </a:spcBef>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Proposer que chacun partage </a:t>
            </a:r>
            <a:r>
              <a:rPr lang="fr-FR" sz="1800" b="1" dirty="0">
                <a:effectLst/>
                <a:latin typeface="Calibri" panose="020F0502020204030204" pitchFamily="34" charset="0"/>
                <a:ea typeface="Calibri" panose="020F0502020204030204" pitchFamily="34" charset="0"/>
              </a:rPr>
              <a:t>ce avec quoi il repart </a:t>
            </a:r>
            <a:r>
              <a:rPr lang="fr-FR" sz="1800" dirty="0">
                <a:effectLst/>
                <a:latin typeface="Calibri" panose="020F0502020204030204" pitchFamily="34" charset="0"/>
                <a:ea typeface="Calibri" panose="020F0502020204030204" pitchFamily="34" charset="0"/>
              </a:rPr>
              <a:t>? </a:t>
            </a:r>
            <a:endParaRPr lang="fr-FR" sz="2400" dirty="0">
              <a:latin typeface="Calibri" panose="020F0502020204030204" pitchFamily="34" charset="0"/>
              <a:ea typeface="Calibri" panose="020F0502020204030204" pitchFamily="34" charset="0"/>
            </a:endParaRPr>
          </a:p>
          <a:p>
            <a:pPr marL="285750" indent="-216000">
              <a:spcBef>
                <a:spcPts val="1800"/>
              </a:spcBef>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Demander aux participants </a:t>
            </a:r>
            <a:r>
              <a:rPr lang="fr-FR" sz="1800" b="1" dirty="0">
                <a:effectLst/>
                <a:latin typeface="Calibri" panose="020F0502020204030204" pitchFamily="34" charset="0"/>
                <a:ea typeface="Calibri" panose="020F0502020204030204" pitchFamily="34" charset="0"/>
              </a:rPr>
              <a:t>comment ils ont vécu ce temps </a:t>
            </a:r>
            <a:endParaRPr lang="fr-FR" sz="2400" b="1" dirty="0">
              <a:effectLst/>
              <a:latin typeface="Calibri" panose="020F0502020204030204" pitchFamily="34" charset="0"/>
              <a:ea typeface="Calibri" panose="020F0502020204030204" pitchFamily="34" charset="0"/>
            </a:endParaRPr>
          </a:p>
          <a:p>
            <a:pPr marL="285750" indent="-216000">
              <a:spcBef>
                <a:spcPts val="1800"/>
              </a:spcBef>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Leur demander quelles </a:t>
            </a:r>
            <a:r>
              <a:rPr lang="fr-FR" sz="1800" b="1" dirty="0">
                <a:effectLst/>
                <a:latin typeface="Calibri" panose="020F0502020204030204" pitchFamily="34" charset="0"/>
                <a:ea typeface="Calibri" panose="020F0502020204030204" pitchFamily="34" charset="0"/>
              </a:rPr>
              <a:t>suites éventuelles ils aimeraient proposer </a:t>
            </a:r>
            <a:r>
              <a:rPr lang="fr-FR" dirty="0">
                <a:latin typeface="Calibri" panose="020F0502020204030204" pitchFamily="34" charset="0"/>
                <a:ea typeface="Calibri" panose="020F0502020204030204" pitchFamily="34" charset="0"/>
              </a:rPr>
              <a:t>et sous quelle forme ? </a:t>
            </a:r>
            <a:br>
              <a:rPr lang="fr-FR" dirty="0">
                <a:latin typeface="Calibri" panose="020F0502020204030204" pitchFamily="34" charset="0"/>
                <a:ea typeface="Calibri" panose="020F0502020204030204" pitchFamily="34" charset="0"/>
              </a:rPr>
            </a:br>
            <a:r>
              <a:rPr lang="fr-FR" dirty="0">
                <a:latin typeface="Calibri" panose="020F0502020204030204" pitchFamily="34" charset="0"/>
                <a:ea typeface="Calibri" panose="020F0502020204030204" pitchFamily="34" charset="0"/>
              </a:rPr>
              <a:t>(pas forcément en équipe)</a:t>
            </a:r>
            <a:endParaRPr lang="fr-FR" sz="2400" dirty="0">
              <a:effectLst/>
              <a:latin typeface="Calibri" panose="020F0502020204030204" pitchFamily="34" charset="0"/>
              <a:ea typeface="Calibri" panose="020F0502020204030204" pitchFamily="34" charset="0"/>
            </a:endParaRPr>
          </a:p>
          <a:p>
            <a:pPr marL="285750" indent="-216000">
              <a:spcBef>
                <a:spcPts val="1800"/>
              </a:spcBef>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Inciter en cas de nouvelle rencontre les participants à </a:t>
            </a:r>
            <a:r>
              <a:rPr lang="fr-FR" sz="1800" b="1" dirty="0">
                <a:effectLst/>
                <a:latin typeface="Calibri" panose="020F0502020204030204" pitchFamily="34" charset="0"/>
                <a:ea typeface="Calibri" panose="020F0502020204030204" pitchFamily="34" charset="0"/>
              </a:rPr>
              <a:t>inviter autour d’eux </a:t>
            </a:r>
            <a:endParaRPr lang="fr-FR" sz="2400" b="1" dirty="0">
              <a:effectLst/>
              <a:latin typeface="Calibri" panose="020F0502020204030204" pitchFamily="34" charset="0"/>
              <a:ea typeface="Calibri" panose="020F0502020204030204" pitchFamily="34" charset="0"/>
            </a:endParaRPr>
          </a:p>
          <a:p>
            <a:pPr marL="285750" indent="-285750">
              <a:spcBef>
                <a:spcPts val="1800"/>
              </a:spcBef>
              <a:buFont typeface="Arial" panose="020B0604020202020204" pitchFamily="34" charset="0"/>
              <a:buChar char="•"/>
            </a:pPr>
            <a:r>
              <a:rPr lang="fr-FR" sz="1800" dirty="0">
                <a:effectLst/>
                <a:latin typeface="Calibri" panose="020F0502020204030204" pitchFamily="34" charset="0"/>
                <a:ea typeface="Calibri" panose="020F0502020204030204" pitchFamily="34" charset="0"/>
              </a:rPr>
              <a:t>Sans doute nécessaire que ceux qui ont initié la rencontre disent ce qu’ils ont perçu à travers ce qui a été vécu / le restituer par rapport à ce que nous essayons de faire au sein du mouvement. </a:t>
            </a:r>
            <a:r>
              <a:rPr lang="fr-FR" dirty="0">
                <a:latin typeface="Calibri" panose="020F0502020204030204" pitchFamily="34" charset="0"/>
                <a:ea typeface="Calibri" panose="020F0502020204030204" pitchFamily="34" charset="0"/>
              </a:rPr>
              <a:t>D</a:t>
            </a:r>
            <a:r>
              <a:rPr lang="fr-FR" sz="1800" dirty="0">
                <a:effectLst/>
                <a:latin typeface="Calibri" panose="020F0502020204030204" pitchFamily="34" charset="0"/>
                <a:ea typeface="Calibri" panose="020F0502020204030204" pitchFamily="34" charset="0"/>
              </a:rPr>
              <a:t>ire pourquoi c’est important pour nous.</a:t>
            </a:r>
            <a:endParaRPr lang="fr-FR"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710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sp>
        <p:nvSpPr>
          <p:cNvPr id="2" name="Titre 5">
            <a:extLst>
              <a:ext uri="{FF2B5EF4-FFF2-40B4-BE49-F238E27FC236}">
                <a16:creationId xmlns:a16="http://schemas.microsoft.com/office/drawing/2014/main" id="{A86874CD-2ACC-9C1C-E363-C1D3336DAAF4}"/>
              </a:ext>
            </a:extLst>
          </p:cNvPr>
          <p:cNvSpPr>
            <a:spLocks noGrp="1"/>
          </p:cNvSpPr>
          <p:nvPr>
            <p:ph type="title"/>
          </p:nvPr>
        </p:nvSpPr>
        <p:spPr>
          <a:xfrm>
            <a:off x="3588100" y="164104"/>
            <a:ext cx="5257800" cy="1325563"/>
          </a:xfrm>
          <a:ln>
            <a:noFill/>
          </a:ln>
        </p:spPr>
        <p:txBody>
          <a:bodyPr/>
          <a:lstStyle/>
          <a:p>
            <a:r>
              <a:rPr lang="fr-FR" b="1" dirty="0">
                <a:solidFill>
                  <a:srgbClr val="5B9BD5"/>
                </a:solidFill>
              </a:rPr>
              <a:t>Plan d’action</a:t>
            </a:r>
          </a:p>
        </p:txBody>
      </p:sp>
      <p:pic>
        <p:nvPicPr>
          <p:cNvPr id="3" name="Image 2">
            <a:extLst>
              <a:ext uri="{FF2B5EF4-FFF2-40B4-BE49-F238E27FC236}">
                <a16:creationId xmlns:a16="http://schemas.microsoft.com/office/drawing/2014/main" id="{3FFF8488-1AD7-22C2-EB1A-43E56F983F6A}"/>
              </a:ext>
            </a:extLst>
          </p:cNvPr>
          <p:cNvPicPr>
            <a:picLocks noChangeAspect="1"/>
          </p:cNvPicPr>
          <p:nvPr/>
        </p:nvPicPr>
        <p:blipFill>
          <a:blip r:embed="rId4"/>
          <a:stretch>
            <a:fillRect/>
          </a:stretch>
        </p:blipFill>
        <p:spPr>
          <a:xfrm>
            <a:off x="221652" y="71027"/>
            <a:ext cx="1519424" cy="1510044"/>
          </a:xfrm>
          <a:prstGeom prst="rect">
            <a:avLst/>
          </a:prstGeom>
        </p:spPr>
      </p:pic>
      <p:sp>
        <p:nvSpPr>
          <p:cNvPr id="5" name="ZoneTexte 4">
            <a:extLst>
              <a:ext uri="{FF2B5EF4-FFF2-40B4-BE49-F238E27FC236}">
                <a16:creationId xmlns:a16="http://schemas.microsoft.com/office/drawing/2014/main" id="{CE019B38-9F9E-A1F6-9E3B-D1E76D9265AE}"/>
              </a:ext>
            </a:extLst>
          </p:cNvPr>
          <p:cNvSpPr txBox="1"/>
          <p:nvPr/>
        </p:nvSpPr>
        <p:spPr>
          <a:xfrm>
            <a:off x="1391141" y="1499369"/>
            <a:ext cx="9753109" cy="4499117"/>
          </a:xfrm>
          <a:prstGeom prst="rect">
            <a:avLst/>
          </a:prstGeom>
          <a:noFill/>
        </p:spPr>
        <p:txBody>
          <a:bodyPr wrap="square">
            <a:spAutoFit/>
          </a:bodyPr>
          <a:lstStyle/>
          <a:p>
            <a:pPr marR="0" lvl="0" algn="ctr" defTabSz="457200" rtl="0" eaLnBrk="1" fontAlgn="auto" latinLnBrk="0" hangingPunct="1">
              <a:lnSpc>
                <a:spcPct val="106000"/>
              </a:lnSpc>
              <a:spcBef>
                <a:spcPts val="0"/>
              </a:spcBef>
              <a:spcAft>
                <a:spcPts val="800"/>
              </a:spcAft>
              <a:buClrTx/>
              <a:buSzTx/>
              <a:tabLst/>
              <a:defRPr/>
            </a:pPr>
            <a:r>
              <a:rPr lang="fr-FR" sz="3000" dirty="0">
                <a:solidFill>
                  <a:srgbClr val="5B9BD5"/>
                </a:solidFill>
                <a:latin typeface="Calibri" panose="020F0502020204030204" pitchFamily="34" charset="0"/>
                <a:ea typeface="Calibri" panose="020F0502020204030204" pitchFamily="34" charset="0"/>
                <a:cs typeface="Times New Roman" panose="02020603050405020304" pitchFamily="18" charset="0"/>
              </a:rPr>
              <a:t>L</a:t>
            </a:r>
            <a:r>
              <a:rPr kumimoji="0" lang="fr-FR" sz="3000" b="0" i="0" u="none" strike="noStrike" kern="1200" cap="none" spc="0" normalizeH="0" baseline="0" noProof="0" dirty="0">
                <a:ln>
                  <a:noFill/>
                </a:ln>
                <a:solidFill>
                  <a:srgbClr val="5B9BD5"/>
                </a:solidFill>
                <a:effectLst/>
                <a:uLnTx/>
                <a:uFillTx/>
                <a:latin typeface="Calibri" panose="020F0502020204030204" pitchFamily="34" charset="0"/>
                <a:ea typeface="Calibri" panose="020F0502020204030204" pitchFamily="34" charset="0"/>
                <a:cs typeface="Times New Roman" panose="02020603050405020304" pitchFamily="18" charset="0"/>
              </a:rPr>
              <a:t>es étapes incontournables</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Définir le cadre de la rencontre (lieu et durée de la rencontre), mettre en place un compte à rebours et réaliser les invitations (papier ou numérique)</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Inviter individuellement les personnes suffisamment à l’avance, s’assurer de leur présence (3 semaines). Mobiliser le réseau ACI.</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Prévoir la logistique (convivialité, accueil) et le déroulé de la réunion</a:t>
            </a:r>
          </a:p>
          <a:p>
            <a:pPr marL="457200" marR="0" lvl="0" indent="-457200" algn="l" defTabSz="457200" rtl="0" eaLnBrk="1" fontAlgn="auto" latinLnBrk="0" hangingPunct="1">
              <a:lnSpc>
                <a:spcPct val="106000"/>
              </a:lnSpc>
              <a:spcBef>
                <a:spcPts val="0"/>
              </a:spcBef>
              <a:spcAft>
                <a:spcPts val="800"/>
              </a:spcAft>
              <a:buClrTx/>
              <a:buSzTx/>
              <a:buFont typeface="Arial" panose="020B0604020202020204" pitchFamily="34" charset="0"/>
              <a:buChar char="•"/>
              <a:tabLst/>
              <a:defRPr/>
            </a:pP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Réfléchir au suivi de la rencontre : prendre les coordonnées des personnes, être prêt à proposer une seconde réunion, envisager un élargissement du groupe,…</a:t>
            </a:r>
          </a:p>
        </p:txBody>
      </p:sp>
      <p:grpSp>
        <p:nvGrpSpPr>
          <p:cNvPr id="4" name="Groupe 3">
            <a:extLst>
              <a:ext uri="{FF2B5EF4-FFF2-40B4-BE49-F238E27FC236}">
                <a16:creationId xmlns:a16="http://schemas.microsoft.com/office/drawing/2014/main" id="{898024AB-CA0A-CCDC-521A-6AEE059035B6}"/>
              </a:ext>
            </a:extLst>
          </p:cNvPr>
          <p:cNvGrpSpPr/>
          <p:nvPr/>
        </p:nvGrpSpPr>
        <p:grpSpPr>
          <a:xfrm>
            <a:off x="10423829" y="235325"/>
            <a:ext cx="1686160" cy="1069677"/>
            <a:chOff x="10423829" y="235325"/>
            <a:chExt cx="1686160" cy="1069677"/>
          </a:xfrm>
        </p:grpSpPr>
        <p:pic>
          <p:nvPicPr>
            <p:cNvPr id="6" name="Graphique 5" descr="Chronomètre 33% avec un remplissage uni">
              <a:extLst>
                <a:ext uri="{FF2B5EF4-FFF2-40B4-BE49-F238E27FC236}">
                  <a16:creationId xmlns:a16="http://schemas.microsoft.com/office/drawing/2014/main" id="{9DEFB703-85FC-6EFC-69CD-547AA882A1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8440" y="235325"/>
              <a:ext cx="704850" cy="704850"/>
            </a:xfrm>
            <a:prstGeom prst="rect">
              <a:avLst/>
            </a:prstGeom>
          </p:spPr>
        </p:pic>
        <p:sp>
          <p:nvSpPr>
            <p:cNvPr id="7" name="ZoneTexte 6">
              <a:extLst>
                <a:ext uri="{FF2B5EF4-FFF2-40B4-BE49-F238E27FC236}">
                  <a16:creationId xmlns:a16="http://schemas.microsoft.com/office/drawing/2014/main" id="{8FDB9820-F119-3C85-824F-69332BC6196F}"/>
                </a:ext>
              </a:extLst>
            </p:cNvPr>
            <p:cNvSpPr txBox="1"/>
            <p:nvPr/>
          </p:nvSpPr>
          <p:spPr>
            <a:xfrm>
              <a:off x="10423829" y="935670"/>
              <a:ext cx="1686160" cy="369332"/>
            </a:xfrm>
            <a:prstGeom prst="rect">
              <a:avLst/>
            </a:prstGeom>
            <a:noFill/>
          </p:spPr>
          <p:txBody>
            <a:bodyPr wrap="square" rtlCol="0">
              <a:spAutoFit/>
            </a:bodyPr>
            <a:lstStyle/>
            <a:p>
              <a:r>
                <a:rPr lang="fr-FR" dirty="0"/>
                <a:t>45 minutes</a:t>
              </a:r>
            </a:p>
          </p:txBody>
        </p:sp>
      </p:grpSp>
    </p:spTree>
    <p:extLst>
      <p:ext uri="{BB962C8B-B14F-4D97-AF65-F5344CB8AC3E}">
        <p14:creationId xmlns:p14="http://schemas.microsoft.com/office/powerpoint/2010/main" val="60538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D7D4C855-6706-207F-A8A5-6DE2ED9E8934}"/>
              </a:ext>
            </a:extLst>
          </p:cNvPr>
          <p:cNvSpPr>
            <a:spLocks noGrp="1"/>
          </p:cNvSpPr>
          <p:nvPr>
            <p:ph idx="1"/>
          </p:nvPr>
        </p:nvSpPr>
        <p:spPr>
          <a:xfrm>
            <a:off x="2018603" y="1824862"/>
            <a:ext cx="10515600" cy="4351338"/>
          </a:xfrm>
        </p:spPr>
        <p:txBody>
          <a:bodyPr/>
          <a:lstStyle/>
          <a:p>
            <a:pPr marL="0" indent="0">
              <a:buNone/>
            </a:pPr>
            <a:r>
              <a:rPr lang="fr-FR" dirty="0">
                <a:solidFill>
                  <a:srgbClr val="7030A0"/>
                </a:solidFill>
              </a:rPr>
              <a:t>Invitation pour la formation</a:t>
            </a:r>
          </a:p>
        </p:txBody>
      </p:sp>
      <p:sp>
        <p:nvSpPr>
          <p:cNvPr id="6" name="Titre 5">
            <a:extLst>
              <a:ext uri="{FF2B5EF4-FFF2-40B4-BE49-F238E27FC236}">
                <a16:creationId xmlns:a16="http://schemas.microsoft.com/office/drawing/2014/main" id="{10A24289-06AC-4DC9-196A-C08C3237644F}"/>
              </a:ext>
            </a:extLst>
          </p:cNvPr>
          <p:cNvSpPr>
            <a:spLocks noGrp="1"/>
          </p:cNvSpPr>
          <p:nvPr>
            <p:ph type="title"/>
          </p:nvPr>
        </p:nvSpPr>
        <p:spPr>
          <a:xfrm>
            <a:off x="3588100" y="164104"/>
            <a:ext cx="10515600" cy="1325563"/>
          </a:xfrm>
          <a:ln>
            <a:noFill/>
          </a:ln>
        </p:spPr>
        <p:txBody>
          <a:bodyPr/>
          <a:lstStyle/>
          <a:p>
            <a:r>
              <a:rPr lang="fr-FR" b="1" dirty="0">
                <a:solidFill>
                  <a:srgbClr val="7030A0"/>
                </a:solidFill>
              </a:rPr>
              <a:t>Documents ressources</a:t>
            </a:r>
          </a:p>
        </p:txBody>
      </p:sp>
      <p:pic>
        <p:nvPicPr>
          <p:cNvPr id="4" name="Image 3">
            <a:extLst>
              <a:ext uri="{FF2B5EF4-FFF2-40B4-BE49-F238E27FC236}">
                <a16:creationId xmlns:a16="http://schemas.microsoft.com/office/drawing/2014/main" id="{41137F1C-33E9-4DFA-3E79-11CCD91A753E}"/>
              </a:ext>
            </a:extLst>
          </p:cNvPr>
          <p:cNvPicPr>
            <a:picLocks noChangeAspect="1"/>
          </p:cNvPicPr>
          <p:nvPr/>
        </p:nvPicPr>
        <p:blipFill>
          <a:blip r:embed="rId3"/>
          <a:stretch>
            <a:fillRect/>
          </a:stretch>
        </p:blipFill>
        <p:spPr>
          <a:xfrm>
            <a:off x="2018603" y="2413139"/>
            <a:ext cx="7672279" cy="4351338"/>
          </a:xfrm>
          <a:prstGeom prst="rect">
            <a:avLst/>
          </a:prstGeom>
        </p:spPr>
      </p:pic>
      <p:sp>
        <p:nvSpPr>
          <p:cNvPr id="5" name="Ellipse 4">
            <a:extLst>
              <a:ext uri="{FF2B5EF4-FFF2-40B4-BE49-F238E27FC236}">
                <a16:creationId xmlns:a16="http://schemas.microsoft.com/office/drawing/2014/main" id="{6D2EC7F3-E6DB-1851-C4B5-8578B170A562}"/>
              </a:ext>
            </a:extLst>
          </p:cNvPr>
          <p:cNvSpPr/>
          <p:nvPr/>
        </p:nvSpPr>
        <p:spPr>
          <a:xfrm>
            <a:off x="198304" y="87667"/>
            <a:ext cx="1588945" cy="148598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A5A5A5"/>
              </a:solidFill>
            </a:endParaRPr>
          </a:p>
        </p:txBody>
      </p:sp>
      <p:pic>
        <p:nvPicPr>
          <p:cNvPr id="8" name="Graphique 7" descr="Flèche vers la droite avec un remplissage uni">
            <a:extLst>
              <a:ext uri="{FF2B5EF4-FFF2-40B4-BE49-F238E27FC236}">
                <a16:creationId xmlns:a16="http://schemas.microsoft.com/office/drawing/2014/main" id="{892CAB27-4674-CCD6-ABBC-7A9C03BDF0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889" y="369685"/>
            <a:ext cx="914400" cy="914400"/>
          </a:xfrm>
          <a:prstGeom prst="rect">
            <a:avLst/>
          </a:prstGeom>
        </p:spPr>
      </p:pic>
    </p:spTree>
    <p:extLst>
      <p:ext uri="{BB962C8B-B14F-4D97-AF65-F5344CB8AC3E}">
        <p14:creationId xmlns:p14="http://schemas.microsoft.com/office/powerpoint/2010/main" val="54171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C002338-2C45-496B-B17C-8BB6EE7B9A88}"/>
              </a:ext>
            </a:extLst>
          </p:cNvPr>
          <p:cNvSpPr txBox="1">
            <a:spLocks/>
          </p:cNvSpPr>
          <p:nvPr/>
        </p:nvSpPr>
        <p:spPr>
          <a:xfrm>
            <a:off x="1567180" y="334712"/>
            <a:ext cx="8580120" cy="1324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A6B727"/>
                </a:solidFill>
                <a:effectLst/>
                <a:uLnTx/>
                <a:uFillTx/>
                <a:latin typeface="Corbel" panose="020B0503020204020204"/>
                <a:ea typeface="+mj-ea"/>
                <a:cs typeface="+mj-cs"/>
              </a:rPr>
              <a:t>Exemple des fiches d’Eveil - 1/2</a:t>
            </a:r>
          </a:p>
        </p:txBody>
      </p:sp>
      <p:pic>
        <p:nvPicPr>
          <p:cNvPr id="6" name="Image 5">
            <a:extLst>
              <a:ext uri="{FF2B5EF4-FFF2-40B4-BE49-F238E27FC236}">
                <a16:creationId xmlns:a16="http://schemas.microsoft.com/office/drawing/2014/main" id="{CF5E7746-A596-4A3B-AE9A-4BE886852DA1}"/>
              </a:ext>
            </a:extLst>
          </p:cNvPr>
          <p:cNvPicPr>
            <a:picLocks noChangeAspect="1"/>
          </p:cNvPicPr>
          <p:nvPr/>
        </p:nvPicPr>
        <p:blipFill>
          <a:blip r:embed="rId3"/>
          <a:stretch>
            <a:fillRect/>
          </a:stretch>
        </p:blipFill>
        <p:spPr>
          <a:xfrm>
            <a:off x="457642" y="1317430"/>
            <a:ext cx="4618332" cy="3101400"/>
          </a:xfrm>
          <a:prstGeom prst="rect">
            <a:avLst/>
          </a:prstGeom>
        </p:spPr>
      </p:pic>
      <p:pic>
        <p:nvPicPr>
          <p:cNvPr id="3" name="Image 2">
            <a:extLst>
              <a:ext uri="{FF2B5EF4-FFF2-40B4-BE49-F238E27FC236}">
                <a16:creationId xmlns:a16="http://schemas.microsoft.com/office/drawing/2014/main" id="{2E20BC82-825E-42D6-B7F7-F930EFDF0A7F}"/>
              </a:ext>
            </a:extLst>
          </p:cNvPr>
          <p:cNvPicPr>
            <a:picLocks noChangeAspect="1"/>
          </p:cNvPicPr>
          <p:nvPr/>
        </p:nvPicPr>
        <p:blipFill>
          <a:blip r:embed="rId4"/>
          <a:stretch>
            <a:fillRect/>
          </a:stretch>
        </p:blipFill>
        <p:spPr>
          <a:xfrm>
            <a:off x="771242" y="4443049"/>
            <a:ext cx="3388374" cy="2142532"/>
          </a:xfrm>
          <a:prstGeom prst="rect">
            <a:avLst/>
          </a:prstGeom>
        </p:spPr>
      </p:pic>
      <p:pic>
        <p:nvPicPr>
          <p:cNvPr id="8" name="Image 7">
            <a:extLst>
              <a:ext uri="{FF2B5EF4-FFF2-40B4-BE49-F238E27FC236}">
                <a16:creationId xmlns:a16="http://schemas.microsoft.com/office/drawing/2014/main" id="{A9CB2D5C-E767-4A45-AE40-F6047BC25E8C}"/>
              </a:ext>
            </a:extLst>
          </p:cNvPr>
          <p:cNvPicPr>
            <a:picLocks noChangeAspect="1"/>
          </p:cNvPicPr>
          <p:nvPr/>
        </p:nvPicPr>
        <p:blipFill>
          <a:blip r:embed="rId5"/>
          <a:stretch>
            <a:fillRect/>
          </a:stretch>
        </p:blipFill>
        <p:spPr>
          <a:xfrm>
            <a:off x="6006488" y="1621502"/>
            <a:ext cx="4618332" cy="4745443"/>
          </a:xfrm>
          <a:prstGeom prst="rect">
            <a:avLst/>
          </a:prstGeom>
        </p:spPr>
      </p:pic>
      <p:pic>
        <p:nvPicPr>
          <p:cNvPr id="7" name="Graphique 6" descr="Création de récits avec un remplissage uni">
            <a:extLst>
              <a:ext uri="{FF2B5EF4-FFF2-40B4-BE49-F238E27FC236}">
                <a16:creationId xmlns:a16="http://schemas.microsoft.com/office/drawing/2014/main" id="{D24F73EA-A281-49B5-8FCD-C082DC0046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211" y="403030"/>
            <a:ext cx="914400" cy="914400"/>
          </a:xfrm>
          <a:prstGeom prst="rect">
            <a:avLst/>
          </a:prstGeom>
        </p:spPr>
      </p:pic>
    </p:spTree>
    <p:extLst>
      <p:ext uri="{BB962C8B-B14F-4D97-AF65-F5344CB8AC3E}">
        <p14:creationId xmlns:p14="http://schemas.microsoft.com/office/powerpoint/2010/main" val="222029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53" name="Rectangle 4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5">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7A06F3D9-1D2D-98A2-A20C-E11464C37B27}"/>
              </a:ext>
            </a:extLst>
          </p:cNvPr>
          <p:cNvSpPr>
            <a:spLocks noGrp="1"/>
          </p:cNvSpPr>
          <p:nvPr>
            <p:ph type="title"/>
          </p:nvPr>
        </p:nvSpPr>
        <p:spPr>
          <a:xfrm>
            <a:off x="806196" y="424149"/>
            <a:ext cx="10579608" cy="1188720"/>
          </a:xfrm>
        </p:spPr>
        <p:txBody>
          <a:bodyPr>
            <a:normAutofit/>
          </a:bodyPr>
          <a:lstStyle/>
          <a:p>
            <a:r>
              <a:rPr lang="fr-FR" sz="4000" dirty="0">
                <a:latin typeface="+mn-lt"/>
              </a:rPr>
              <a:t>Les étapes de la formation </a:t>
            </a:r>
          </a:p>
        </p:txBody>
      </p:sp>
      <p:grpSp>
        <p:nvGrpSpPr>
          <p:cNvPr id="60" name="Group 47">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49" name="Freeform: Shape 48">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4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2" name="Freeform: Shape 5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55" name="Freeform: Shape 54">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descr="Cause à effet avec un remplissage uni">
            <a:extLst>
              <a:ext uri="{FF2B5EF4-FFF2-40B4-BE49-F238E27FC236}">
                <a16:creationId xmlns:a16="http://schemas.microsoft.com/office/drawing/2014/main" id="{410E037E-7884-78DF-19C7-0977D3EA86D7}"/>
              </a:ext>
            </a:extLst>
          </p:cNvPr>
          <p:cNvSpPr/>
          <p:nvPr/>
        </p:nvSpPr>
        <p:spPr>
          <a:xfrm>
            <a:off x="9701967" y="2012320"/>
            <a:ext cx="564169" cy="56416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24" name="Groupe 23">
            <a:extLst>
              <a:ext uri="{FF2B5EF4-FFF2-40B4-BE49-F238E27FC236}">
                <a16:creationId xmlns:a16="http://schemas.microsoft.com/office/drawing/2014/main" id="{24496B57-A5C4-CA30-0E0D-3C86F005B568}"/>
              </a:ext>
            </a:extLst>
          </p:cNvPr>
          <p:cNvGrpSpPr/>
          <p:nvPr/>
        </p:nvGrpSpPr>
        <p:grpSpPr>
          <a:xfrm>
            <a:off x="1863299" y="2125980"/>
            <a:ext cx="1085641" cy="1089237"/>
            <a:chOff x="3754332" y="2760531"/>
            <a:chExt cx="983267" cy="983267"/>
          </a:xfrm>
        </p:grpSpPr>
        <p:sp>
          <p:nvSpPr>
            <p:cNvPr id="7" name="Ellipse 6">
              <a:extLst>
                <a:ext uri="{FF2B5EF4-FFF2-40B4-BE49-F238E27FC236}">
                  <a16:creationId xmlns:a16="http://schemas.microsoft.com/office/drawing/2014/main" id="{20DD7EAC-8D77-028C-D5DE-C9BCFEF2341E}"/>
                </a:ext>
              </a:extLst>
            </p:cNvPr>
            <p:cNvSpPr/>
            <p:nvPr/>
          </p:nvSpPr>
          <p:spPr>
            <a:xfrm>
              <a:off x="3754332" y="2760531"/>
              <a:ext cx="983267" cy="98326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Bulle de discussion avec un remplissage uni">
              <a:extLst>
                <a:ext uri="{FF2B5EF4-FFF2-40B4-BE49-F238E27FC236}">
                  <a16:creationId xmlns:a16="http://schemas.microsoft.com/office/drawing/2014/main" id="{49EF7C0E-9F32-7C36-567B-891782268B28}"/>
                </a:ext>
              </a:extLst>
            </p:cNvPr>
            <p:cNvSpPr/>
            <p:nvPr/>
          </p:nvSpPr>
          <p:spPr>
            <a:xfrm>
              <a:off x="3945556" y="3035858"/>
              <a:ext cx="564169" cy="564169"/>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cxnSp>
        <p:nvCxnSpPr>
          <p:cNvPr id="31" name="Connecteur droit 30">
            <a:extLst>
              <a:ext uri="{FF2B5EF4-FFF2-40B4-BE49-F238E27FC236}">
                <a16:creationId xmlns:a16="http://schemas.microsoft.com/office/drawing/2014/main" id="{BED8C6AE-6076-92FC-4832-D951B2BBC9D3}"/>
              </a:ext>
            </a:extLst>
          </p:cNvPr>
          <p:cNvCxnSpPr/>
          <p:nvPr/>
        </p:nvCxnSpPr>
        <p:spPr>
          <a:xfrm>
            <a:off x="1951459" y="3680460"/>
            <a:ext cx="8550163" cy="0"/>
          </a:xfrm>
          <a:prstGeom prst="line">
            <a:avLst/>
          </a:prstGeom>
          <a:ln>
            <a:solidFill>
              <a:srgbClr val="D4E3DA"/>
            </a:solidFill>
          </a:ln>
        </p:spPr>
        <p:style>
          <a:lnRef idx="1">
            <a:schemeClr val="accent1"/>
          </a:lnRef>
          <a:fillRef idx="0">
            <a:schemeClr val="accent1"/>
          </a:fillRef>
          <a:effectRef idx="0">
            <a:schemeClr val="accent1"/>
          </a:effectRef>
          <a:fontRef idx="minor">
            <a:schemeClr val="tx1"/>
          </a:fontRef>
        </p:style>
      </p:cxnSp>
      <p:sp>
        <p:nvSpPr>
          <p:cNvPr id="10" name="Forme libre : forme 9">
            <a:extLst>
              <a:ext uri="{FF2B5EF4-FFF2-40B4-BE49-F238E27FC236}">
                <a16:creationId xmlns:a16="http://schemas.microsoft.com/office/drawing/2014/main" id="{19F57EDF-537C-2180-E809-2B8588B1FAF3}"/>
              </a:ext>
            </a:extLst>
          </p:cNvPr>
          <p:cNvSpPr/>
          <p:nvPr/>
        </p:nvSpPr>
        <p:spPr>
          <a:xfrm>
            <a:off x="1503236" y="4306974"/>
            <a:ext cx="1611914" cy="749288"/>
          </a:xfrm>
          <a:custGeom>
            <a:avLst/>
            <a:gdLst>
              <a:gd name="connsiteX0" fmla="*/ 0 w 1611914"/>
              <a:gd name="connsiteY0" fmla="*/ 0 h 749288"/>
              <a:gd name="connsiteX1" fmla="*/ 1611914 w 1611914"/>
              <a:gd name="connsiteY1" fmla="*/ 0 h 749288"/>
              <a:gd name="connsiteX2" fmla="*/ 1611914 w 1611914"/>
              <a:gd name="connsiteY2" fmla="*/ 749288 h 749288"/>
              <a:gd name="connsiteX3" fmla="*/ 0 w 1611914"/>
              <a:gd name="connsiteY3" fmla="*/ 749288 h 749288"/>
              <a:gd name="connsiteX4" fmla="*/ 0 w 1611914"/>
              <a:gd name="connsiteY4" fmla="*/ 0 h 74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14" h="749288">
                <a:moveTo>
                  <a:pt x="0" y="0"/>
                </a:moveTo>
                <a:lnTo>
                  <a:pt x="1611914" y="0"/>
                </a:lnTo>
                <a:lnTo>
                  <a:pt x="1611914" y="749288"/>
                </a:lnTo>
                <a:lnTo>
                  <a:pt x="0" y="74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FR" sz="1600" b="1" kern="1200" dirty="0"/>
              <a:t>Temps de relecture et partage</a:t>
            </a:r>
          </a:p>
        </p:txBody>
      </p:sp>
      <p:grpSp>
        <p:nvGrpSpPr>
          <p:cNvPr id="25" name="Groupe 24">
            <a:extLst>
              <a:ext uri="{FF2B5EF4-FFF2-40B4-BE49-F238E27FC236}">
                <a16:creationId xmlns:a16="http://schemas.microsoft.com/office/drawing/2014/main" id="{D0197114-5CB2-45A0-04B7-45582A5E6164}"/>
              </a:ext>
            </a:extLst>
          </p:cNvPr>
          <p:cNvGrpSpPr/>
          <p:nvPr/>
        </p:nvGrpSpPr>
        <p:grpSpPr>
          <a:xfrm>
            <a:off x="1885428" y="3034833"/>
            <a:ext cx="1069494" cy="1134533"/>
            <a:chOff x="6842003" y="1738864"/>
            <a:chExt cx="947427" cy="983267"/>
          </a:xfrm>
        </p:grpSpPr>
        <p:sp>
          <p:nvSpPr>
            <p:cNvPr id="11" name="Ellipse 10">
              <a:extLst>
                <a:ext uri="{FF2B5EF4-FFF2-40B4-BE49-F238E27FC236}">
                  <a16:creationId xmlns:a16="http://schemas.microsoft.com/office/drawing/2014/main" id="{8504C134-167B-4A8B-1BBE-6299CE7EF315}"/>
                </a:ext>
              </a:extLst>
            </p:cNvPr>
            <p:cNvSpPr/>
            <p:nvPr/>
          </p:nvSpPr>
          <p:spPr>
            <a:xfrm>
              <a:off x="6842003" y="1738864"/>
              <a:ext cx="947427" cy="983267"/>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2" name="Rectangle 11" descr="Utilisateurs">
              <a:extLst>
                <a:ext uri="{FF2B5EF4-FFF2-40B4-BE49-F238E27FC236}">
                  <a16:creationId xmlns:a16="http://schemas.microsoft.com/office/drawing/2014/main" id="{E52F1457-5D8D-3539-8061-1DB0D017A330}"/>
                </a:ext>
              </a:extLst>
            </p:cNvPr>
            <p:cNvSpPr/>
            <p:nvPr/>
          </p:nvSpPr>
          <p:spPr>
            <a:xfrm>
              <a:off x="7034152" y="1967464"/>
              <a:ext cx="564169" cy="56416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28" name="Groupe 27">
            <a:extLst>
              <a:ext uri="{FF2B5EF4-FFF2-40B4-BE49-F238E27FC236}">
                <a16:creationId xmlns:a16="http://schemas.microsoft.com/office/drawing/2014/main" id="{A8BDB7BF-DF3A-4BDE-3D42-E25179ED3389}"/>
              </a:ext>
            </a:extLst>
          </p:cNvPr>
          <p:cNvGrpSpPr/>
          <p:nvPr/>
        </p:nvGrpSpPr>
        <p:grpSpPr>
          <a:xfrm>
            <a:off x="9518507" y="3188464"/>
            <a:ext cx="983267" cy="983267"/>
            <a:chOff x="6630959" y="2705714"/>
            <a:chExt cx="983267" cy="983267"/>
          </a:xfrm>
        </p:grpSpPr>
        <p:sp>
          <p:nvSpPr>
            <p:cNvPr id="15" name="Ellipse 14">
              <a:extLst>
                <a:ext uri="{FF2B5EF4-FFF2-40B4-BE49-F238E27FC236}">
                  <a16:creationId xmlns:a16="http://schemas.microsoft.com/office/drawing/2014/main" id="{35C9EDAC-96E1-B065-5FE2-FD1379F3BE1F}"/>
                </a:ext>
              </a:extLst>
            </p:cNvPr>
            <p:cNvSpPr/>
            <p:nvPr/>
          </p:nvSpPr>
          <p:spPr>
            <a:xfrm>
              <a:off x="6630959" y="2705714"/>
              <a:ext cx="983267" cy="983267"/>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Connections">
              <a:extLst>
                <a:ext uri="{FF2B5EF4-FFF2-40B4-BE49-F238E27FC236}">
                  <a16:creationId xmlns:a16="http://schemas.microsoft.com/office/drawing/2014/main" id="{6C31FFDF-33E2-06EF-D0EC-1090D4B46454}"/>
                </a:ext>
              </a:extLst>
            </p:cNvPr>
            <p:cNvSpPr/>
            <p:nvPr/>
          </p:nvSpPr>
          <p:spPr>
            <a:xfrm>
              <a:off x="6840507" y="2933750"/>
              <a:ext cx="564169" cy="56416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26" name="Groupe 25">
            <a:extLst>
              <a:ext uri="{FF2B5EF4-FFF2-40B4-BE49-F238E27FC236}">
                <a16:creationId xmlns:a16="http://schemas.microsoft.com/office/drawing/2014/main" id="{DD9BC657-D1FB-7A66-FB03-34FE0979E0CC}"/>
              </a:ext>
            </a:extLst>
          </p:cNvPr>
          <p:cNvGrpSpPr/>
          <p:nvPr/>
        </p:nvGrpSpPr>
        <p:grpSpPr>
          <a:xfrm>
            <a:off x="4291626" y="3186019"/>
            <a:ext cx="983267" cy="983267"/>
            <a:chOff x="8524958" y="2705714"/>
            <a:chExt cx="983267" cy="983267"/>
          </a:xfrm>
        </p:grpSpPr>
        <p:sp>
          <p:nvSpPr>
            <p:cNvPr id="18" name="Ellipse 17">
              <a:extLst>
                <a:ext uri="{FF2B5EF4-FFF2-40B4-BE49-F238E27FC236}">
                  <a16:creationId xmlns:a16="http://schemas.microsoft.com/office/drawing/2014/main" id="{0C62AB68-88C4-B113-8DE6-68A293523565}"/>
                </a:ext>
              </a:extLst>
            </p:cNvPr>
            <p:cNvSpPr/>
            <p:nvPr/>
          </p:nvSpPr>
          <p:spPr>
            <a:xfrm>
              <a:off x="8524958" y="2705714"/>
              <a:ext cx="983267" cy="983267"/>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9" name="Rectangle 18" descr="Soleil">
              <a:extLst>
                <a:ext uri="{FF2B5EF4-FFF2-40B4-BE49-F238E27FC236}">
                  <a16:creationId xmlns:a16="http://schemas.microsoft.com/office/drawing/2014/main" id="{B25A931F-9E6A-D97A-CE3E-3952EB34E605}"/>
                </a:ext>
              </a:extLst>
            </p:cNvPr>
            <p:cNvSpPr/>
            <p:nvPr/>
          </p:nvSpPr>
          <p:spPr>
            <a:xfrm>
              <a:off x="8734507" y="2915263"/>
              <a:ext cx="564169" cy="56416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0" name="Forme libre : forme 19">
            <a:extLst>
              <a:ext uri="{FF2B5EF4-FFF2-40B4-BE49-F238E27FC236}">
                <a16:creationId xmlns:a16="http://schemas.microsoft.com/office/drawing/2014/main" id="{24791A4C-49A9-56A5-8710-C5CAC282A3EE}"/>
              </a:ext>
            </a:extLst>
          </p:cNvPr>
          <p:cNvSpPr/>
          <p:nvPr/>
        </p:nvSpPr>
        <p:spPr>
          <a:xfrm>
            <a:off x="3782350" y="4335600"/>
            <a:ext cx="1611914" cy="1188720"/>
          </a:xfrm>
          <a:custGeom>
            <a:avLst/>
            <a:gdLst>
              <a:gd name="connsiteX0" fmla="*/ 0 w 1611914"/>
              <a:gd name="connsiteY0" fmla="*/ 0 h 749288"/>
              <a:gd name="connsiteX1" fmla="*/ 1611914 w 1611914"/>
              <a:gd name="connsiteY1" fmla="*/ 0 h 749288"/>
              <a:gd name="connsiteX2" fmla="*/ 1611914 w 1611914"/>
              <a:gd name="connsiteY2" fmla="*/ 749288 h 749288"/>
              <a:gd name="connsiteX3" fmla="*/ 0 w 1611914"/>
              <a:gd name="connsiteY3" fmla="*/ 749288 h 749288"/>
              <a:gd name="connsiteX4" fmla="*/ 0 w 1611914"/>
              <a:gd name="connsiteY4" fmla="*/ 0 h 74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14" h="749288">
                <a:moveTo>
                  <a:pt x="0" y="0"/>
                </a:moveTo>
                <a:lnTo>
                  <a:pt x="1611914" y="0"/>
                </a:lnTo>
                <a:lnTo>
                  <a:pt x="1611914" y="749288"/>
                </a:lnTo>
                <a:lnTo>
                  <a:pt x="0" y="74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FR" sz="1600" b="1" kern="1200" dirty="0"/>
              <a:t>Temps de méditation: </a:t>
            </a:r>
          </a:p>
          <a:p>
            <a:pPr marL="0" lvl="0" indent="0" algn="ctr" defTabSz="711200">
              <a:lnSpc>
                <a:spcPct val="100000"/>
              </a:lnSpc>
              <a:spcBef>
                <a:spcPct val="0"/>
              </a:spcBef>
              <a:spcAft>
                <a:spcPct val="35000"/>
              </a:spcAft>
              <a:buNone/>
              <a:defRPr cap="all"/>
            </a:pPr>
            <a:r>
              <a:rPr lang="fr-FR" sz="1600" b="1" dirty="0"/>
              <a:t>Qu’est-ce qu’être apôtre?</a:t>
            </a:r>
            <a:r>
              <a:rPr lang="fr-FR" sz="1600" b="1" kern="1200" dirty="0"/>
              <a:t> </a:t>
            </a:r>
          </a:p>
        </p:txBody>
      </p:sp>
      <p:grpSp>
        <p:nvGrpSpPr>
          <p:cNvPr id="29" name="Groupe 28">
            <a:extLst>
              <a:ext uri="{FF2B5EF4-FFF2-40B4-BE49-F238E27FC236}">
                <a16:creationId xmlns:a16="http://schemas.microsoft.com/office/drawing/2014/main" id="{D5F225FA-CDCC-9317-2854-4990B49F879F}"/>
              </a:ext>
            </a:extLst>
          </p:cNvPr>
          <p:cNvGrpSpPr/>
          <p:nvPr/>
        </p:nvGrpSpPr>
        <p:grpSpPr>
          <a:xfrm>
            <a:off x="6689431" y="3186098"/>
            <a:ext cx="983267" cy="983267"/>
            <a:chOff x="10418957" y="2705714"/>
            <a:chExt cx="983267" cy="983267"/>
          </a:xfrm>
        </p:grpSpPr>
        <p:sp>
          <p:nvSpPr>
            <p:cNvPr id="21" name="Ellipse 20">
              <a:extLst>
                <a:ext uri="{FF2B5EF4-FFF2-40B4-BE49-F238E27FC236}">
                  <a16:creationId xmlns:a16="http://schemas.microsoft.com/office/drawing/2014/main" id="{41D0927A-8104-FFAE-F126-04B1C63DA57A}"/>
                </a:ext>
              </a:extLst>
            </p:cNvPr>
            <p:cNvSpPr/>
            <p:nvPr/>
          </p:nvSpPr>
          <p:spPr>
            <a:xfrm>
              <a:off x="10418957" y="2705714"/>
              <a:ext cx="983267" cy="983267"/>
            </a:xfrm>
            <a:prstGeom prst="ellipse">
              <a:avLst/>
            </a:prstGeom>
            <a:solidFill>
              <a:srgbClr val="DA449A"/>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2" name="Rectangle 21" descr="Pièces de puzzle avec un remplissage uni">
              <a:extLst>
                <a:ext uri="{FF2B5EF4-FFF2-40B4-BE49-F238E27FC236}">
                  <a16:creationId xmlns:a16="http://schemas.microsoft.com/office/drawing/2014/main" id="{C8F7B249-CBBC-C77F-98E9-927AC33BC401}"/>
                </a:ext>
              </a:extLst>
            </p:cNvPr>
            <p:cNvSpPr/>
            <p:nvPr/>
          </p:nvSpPr>
          <p:spPr>
            <a:xfrm>
              <a:off x="10579962" y="2794511"/>
              <a:ext cx="742588" cy="805516"/>
            </a:xfrm>
            <a:prstGeom prst="rect">
              <a:avLst/>
            </a:prstGeom>
            <a:blipFill>
              <a:blip r:embed="rId13">
                <a:extLs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3" name="Forme libre : forme 22">
            <a:extLst>
              <a:ext uri="{FF2B5EF4-FFF2-40B4-BE49-F238E27FC236}">
                <a16:creationId xmlns:a16="http://schemas.microsoft.com/office/drawing/2014/main" id="{5EFAABD4-CA0B-3967-81B2-C25A9E333758}"/>
              </a:ext>
            </a:extLst>
          </p:cNvPr>
          <p:cNvSpPr/>
          <p:nvPr/>
        </p:nvSpPr>
        <p:spPr>
          <a:xfrm>
            <a:off x="9293644" y="4298618"/>
            <a:ext cx="1611914" cy="749288"/>
          </a:xfrm>
          <a:custGeom>
            <a:avLst/>
            <a:gdLst>
              <a:gd name="connsiteX0" fmla="*/ 0 w 1611914"/>
              <a:gd name="connsiteY0" fmla="*/ 0 h 749288"/>
              <a:gd name="connsiteX1" fmla="*/ 1611914 w 1611914"/>
              <a:gd name="connsiteY1" fmla="*/ 0 h 749288"/>
              <a:gd name="connsiteX2" fmla="*/ 1611914 w 1611914"/>
              <a:gd name="connsiteY2" fmla="*/ 749288 h 749288"/>
              <a:gd name="connsiteX3" fmla="*/ 0 w 1611914"/>
              <a:gd name="connsiteY3" fmla="*/ 749288 h 749288"/>
              <a:gd name="connsiteX4" fmla="*/ 0 w 1611914"/>
              <a:gd name="connsiteY4" fmla="*/ 0 h 74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14" h="749288">
                <a:moveTo>
                  <a:pt x="0" y="0"/>
                </a:moveTo>
                <a:lnTo>
                  <a:pt x="1611914" y="0"/>
                </a:lnTo>
                <a:lnTo>
                  <a:pt x="1611914" y="749288"/>
                </a:lnTo>
                <a:lnTo>
                  <a:pt x="0" y="74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FR" sz="1600" b="1" kern="1200" dirty="0"/>
              <a:t>Plan d’action</a:t>
            </a:r>
            <a:endParaRPr lang="fr-FR" sz="2100" b="1" kern="1200" dirty="0"/>
          </a:p>
        </p:txBody>
      </p:sp>
      <p:sp>
        <p:nvSpPr>
          <p:cNvPr id="27" name="Forme libre : forme 26">
            <a:extLst>
              <a:ext uri="{FF2B5EF4-FFF2-40B4-BE49-F238E27FC236}">
                <a16:creationId xmlns:a16="http://schemas.microsoft.com/office/drawing/2014/main" id="{428DDC08-D03A-FBF1-A5EA-9DEAA8AADC40}"/>
              </a:ext>
            </a:extLst>
          </p:cNvPr>
          <p:cNvSpPr/>
          <p:nvPr/>
        </p:nvSpPr>
        <p:spPr>
          <a:xfrm>
            <a:off x="6375108" y="4341069"/>
            <a:ext cx="1611914" cy="1188720"/>
          </a:xfrm>
          <a:custGeom>
            <a:avLst/>
            <a:gdLst>
              <a:gd name="connsiteX0" fmla="*/ 0 w 1611914"/>
              <a:gd name="connsiteY0" fmla="*/ 0 h 749288"/>
              <a:gd name="connsiteX1" fmla="*/ 1611914 w 1611914"/>
              <a:gd name="connsiteY1" fmla="*/ 0 h 749288"/>
              <a:gd name="connsiteX2" fmla="*/ 1611914 w 1611914"/>
              <a:gd name="connsiteY2" fmla="*/ 749288 h 749288"/>
              <a:gd name="connsiteX3" fmla="*/ 0 w 1611914"/>
              <a:gd name="connsiteY3" fmla="*/ 749288 h 749288"/>
              <a:gd name="connsiteX4" fmla="*/ 0 w 1611914"/>
              <a:gd name="connsiteY4" fmla="*/ 0 h 74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14" h="749288">
                <a:moveTo>
                  <a:pt x="0" y="0"/>
                </a:moveTo>
                <a:lnTo>
                  <a:pt x="1611914" y="0"/>
                </a:lnTo>
                <a:lnTo>
                  <a:pt x="1611914" y="749288"/>
                </a:lnTo>
                <a:lnTo>
                  <a:pt x="0" y="749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fr-FR" sz="1600" b="1" kern="1200" dirty="0"/>
              <a:t>Conseils pour mini agoras</a:t>
            </a:r>
          </a:p>
        </p:txBody>
      </p:sp>
    </p:spTree>
    <p:extLst>
      <p:ext uri="{BB962C8B-B14F-4D97-AF65-F5344CB8AC3E}">
        <p14:creationId xmlns:p14="http://schemas.microsoft.com/office/powerpoint/2010/main" val="23353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C002338-2C45-496B-B17C-8BB6EE7B9A88}"/>
              </a:ext>
            </a:extLst>
          </p:cNvPr>
          <p:cNvSpPr txBox="1">
            <a:spLocks/>
          </p:cNvSpPr>
          <p:nvPr/>
        </p:nvSpPr>
        <p:spPr>
          <a:xfrm>
            <a:off x="1567180" y="334712"/>
            <a:ext cx="8580120" cy="13243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a:ln>
                  <a:noFill/>
                </a:ln>
                <a:solidFill>
                  <a:srgbClr val="A6B727"/>
                </a:solidFill>
                <a:effectLst/>
                <a:uLnTx/>
                <a:uFillTx/>
                <a:latin typeface="Corbel" panose="020B0503020204020204"/>
                <a:ea typeface="+mj-ea"/>
                <a:cs typeface="+mj-cs"/>
              </a:rPr>
              <a:t>Exemple des fiches d’Eveil – 2/2</a:t>
            </a:r>
            <a:endParaRPr kumimoji="0" lang="fr-FR" sz="4400" b="1" i="0" u="none" strike="noStrike" kern="1200" cap="none" spc="0" normalizeH="0" baseline="0" noProof="0" dirty="0">
              <a:ln>
                <a:noFill/>
              </a:ln>
              <a:solidFill>
                <a:srgbClr val="A6B727"/>
              </a:solidFill>
              <a:effectLst/>
              <a:uLnTx/>
              <a:uFillTx/>
              <a:latin typeface="Corbel" panose="020B0503020204020204"/>
              <a:ea typeface="+mj-ea"/>
              <a:cs typeface="+mj-cs"/>
            </a:endParaRPr>
          </a:p>
        </p:txBody>
      </p:sp>
      <p:pic>
        <p:nvPicPr>
          <p:cNvPr id="6" name="Image 5">
            <a:extLst>
              <a:ext uri="{FF2B5EF4-FFF2-40B4-BE49-F238E27FC236}">
                <a16:creationId xmlns:a16="http://schemas.microsoft.com/office/drawing/2014/main" id="{CF5E7746-A596-4A3B-AE9A-4BE886852DA1}"/>
              </a:ext>
            </a:extLst>
          </p:cNvPr>
          <p:cNvPicPr>
            <a:picLocks noChangeAspect="1"/>
          </p:cNvPicPr>
          <p:nvPr/>
        </p:nvPicPr>
        <p:blipFill rotWithShape="1">
          <a:blip r:embed="rId3"/>
          <a:srcRect b="57525"/>
          <a:stretch/>
        </p:blipFill>
        <p:spPr>
          <a:xfrm>
            <a:off x="3216734" y="1560740"/>
            <a:ext cx="3782583" cy="1078929"/>
          </a:xfrm>
          <a:prstGeom prst="rect">
            <a:avLst/>
          </a:prstGeom>
        </p:spPr>
      </p:pic>
      <p:pic>
        <p:nvPicPr>
          <p:cNvPr id="11" name="Image 10">
            <a:extLst>
              <a:ext uri="{FF2B5EF4-FFF2-40B4-BE49-F238E27FC236}">
                <a16:creationId xmlns:a16="http://schemas.microsoft.com/office/drawing/2014/main" id="{DB7B675C-6198-4032-8DE4-A89B98212ACA}"/>
              </a:ext>
            </a:extLst>
          </p:cNvPr>
          <p:cNvPicPr>
            <a:picLocks noChangeAspect="1"/>
          </p:cNvPicPr>
          <p:nvPr/>
        </p:nvPicPr>
        <p:blipFill>
          <a:blip r:embed="rId4"/>
          <a:stretch>
            <a:fillRect/>
          </a:stretch>
        </p:blipFill>
        <p:spPr>
          <a:xfrm>
            <a:off x="652780" y="3310889"/>
            <a:ext cx="4065303" cy="2108802"/>
          </a:xfrm>
          <a:prstGeom prst="rect">
            <a:avLst/>
          </a:prstGeom>
        </p:spPr>
      </p:pic>
      <p:pic>
        <p:nvPicPr>
          <p:cNvPr id="7" name="Image 6">
            <a:extLst>
              <a:ext uri="{FF2B5EF4-FFF2-40B4-BE49-F238E27FC236}">
                <a16:creationId xmlns:a16="http://schemas.microsoft.com/office/drawing/2014/main" id="{E945C005-131F-4828-96C5-767C6D420404}"/>
              </a:ext>
            </a:extLst>
          </p:cNvPr>
          <p:cNvPicPr>
            <a:picLocks noChangeAspect="1"/>
          </p:cNvPicPr>
          <p:nvPr/>
        </p:nvPicPr>
        <p:blipFill>
          <a:blip r:embed="rId5"/>
          <a:stretch>
            <a:fillRect/>
          </a:stretch>
        </p:blipFill>
        <p:spPr>
          <a:xfrm>
            <a:off x="5023943" y="3391957"/>
            <a:ext cx="6723831" cy="2027734"/>
          </a:xfrm>
          <a:prstGeom prst="rect">
            <a:avLst/>
          </a:prstGeom>
        </p:spPr>
      </p:pic>
      <p:pic>
        <p:nvPicPr>
          <p:cNvPr id="8" name="Graphique 7" descr="Création de récits avec un remplissage uni">
            <a:extLst>
              <a:ext uri="{FF2B5EF4-FFF2-40B4-BE49-F238E27FC236}">
                <a16:creationId xmlns:a16="http://schemas.microsoft.com/office/drawing/2014/main" id="{700B52F0-D935-4652-8921-CE18684880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211" y="403030"/>
            <a:ext cx="914400" cy="914400"/>
          </a:xfrm>
          <a:prstGeom prst="rect">
            <a:avLst/>
          </a:prstGeom>
        </p:spPr>
      </p:pic>
    </p:spTree>
    <p:extLst>
      <p:ext uri="{BB962C8B-B14F-4D97-AF65-F5344CB8AC3E}">
        <p14:creationId xmlns:p14="http://schemas.microsoft.com/office/powerpoint/2010/main" val="193350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353CBE25-9B61-ED79-DE26-EE1DAEE9F2FE}"/>
              </a:ext>
            </a:extLst>
          </p:cNvPr>
          <p:cNvSpPr>
            <a:spLocks noGrp="1"/>
          </p:cNvSpPr>
          <p:nvPr>
            <p:ph type="title"/>
          </p:nvPr>
        </p:nvSpPr>
        <p:spPr>
          <a:xfrm>
            <a:off x="1783427" y="246618"/>
            <a:ext cx="9833548" cy="1325563"/>
          </a:xfrm>
        </p:spPr>
        <p:txBody>
          <a:bodyPr vert="horz" lIns="91440" tIns="45720" rIns="91440" bIns="45720" rtlCol="0" anchor="b">
            <a:normAutofit/>
          </a:bodyPr>
          <a:lstStyle/>
          <a:p>
            <a:pPr algn="ctr"/>
            <a:r>
              <a:rPr lang="en-US" sz="3600" kern="1200" dirty="0">
                <a:solidFill>
                  <a:srgbClr val="ED7D31"/>
                </a:solidFill>
                <a:latin typeface="+mj-lt"/>
                <a:ea typeface="+mj-ea"/>
                <a:cs typeface="+mj-cs"/>
              </a:rPr>
              <a:t>Objectifs de la formation action (1)</a:t>
            </a:r>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ZoneTexte 4">
            <a:extLst>
              <a:ext uri="{FF2B5EF4-FFF2-40B4-BE49-F238E27FC236}">
                <a16:creationId xmlns:a16="http://schemas.microsoft.com/office/drawing/2014/main" id="{5459EFAD-B232-5448-A173-098568535815}"/>
              </a:ext>
            </a:extLst>
          </p:cNvPr>
          <p:cNvSpPr txBox="1"/>
          <p:nvPr/>
        </p:nvSpPr>
        <p:spPr>
          <a:xfrm>
            <a:off x="1339493" y="2405040"/>
            <a:ext cx="9000360" cy="3785652"/>
          </a:xfrm>
          <a:prstGeom prst="rect">
            <a:avLst/>
          </a:prstGeom>
          <a:noFill/>
        </p:spPr>
        <p:txBody>
          <a:bodyPr wrap="square" rtlCol="0">
            <a:spAutoFit/>
          </a:bodyPr>
          <a:lstStyle/>
          <a:p>
            <a:r>
              <a:rPr lang="fr-FR" sz="2000" dirty="0"/>
              <a:t>Développer nos compétences à inviter d’autres à partager leur vie et préciser les objectifs d’un partage de vie :</a:t>
            </a:r>
          </a:p>
          <a:p>
            <a:pPr marL="285750" indent="-285750">
              <a:buFont typeface="Arial" panose="020B0604020202020204" pitchFamily="34" charset="0"/>
              <a:buChar char="•"/>
            </a:pPr>
            <a:r>
              <a:rPr lang="fr-FR" sz="2000" dirty="0"/>
              <a:t>A partir d’une relecture de vie, se rendre attentif à ceux que nous allons rejoindre et à partir de quelques réalités vécues</a:t>
            </a:r>
          </a:p>
          <a:p>
            <a:endParaRPr lang="fr-FR" sz="2000" dirty="0"/>
          </a:p>
          <a:p>
            <a:r>
              <a:rPr lang="fr-FR" sz="2000" dirty="0"/>
              <a:t>Notre intuition est de Renverser la démarche qui le plus souvent consiste à vouloir d’abord présenter notre mouvement par :</a:t>
            </a:r>
          </a:p>
          <a:p>
            <a:pPr marL="342900" indent="-342900">
              <a:buFont typeface="Arial" panose="020B0604020202020204" pitchFamily="34" charset="0"/>
              <a:buChar char="•"/>
            </a:pPr>
            <a:r>
              <a:rPr lang="fr-FR" sz="2000" dirty="0"/>
              <a:t>une proposition qui vise à rejoindre et inviter des personnes pour leur donner la parole et échanger à partir d’une réalité qui les marque. </a:t>
            </a:r>
          </a:p>
          <a:p>
            <a:pPr marL="342900" indent="-342900">
              <a:buFont typeface="Arial" panose="020B0604020202020204" pitchFamily="34" charset="0"/>
              <a:buChar char="•"/>
            </a:pPr>
            <a:r>
              <a:rPr lang="fr-FR" sz="2000" dirty="0"/>
              <a:t>Avec la volonté de leur permettre ainsi de devenir encore plus acteur de leur vie par une expérience de « relecture de vie ».  </a:t>
            </a:r>
          </a:p>
          <a:p>
            <a:endParaRPr lang="fr-FR" sz="2000" dirty="0"/>
          </a:p>
        </p:txBody>
      </p:sp>
      <p:sp>
        <p:nvSpPr>
          <p:cNvPr id="9" name="Ellipse 8">
            <a:extLst>
              <a:ext uri="{FF2B5EF4-FFF2-40B4-BE49-F238E27FC236}">
                <a16:creationId xmlns:a16="http://schemas.microsoft.com/office/drawing/2014/main" id="{1C80EE16-7C3E-F48D-E499-1CE70B7F3CD2}"/>
              </a:ext>
            </a:extLst>
          </p:cNvPr>
          <p:cNvSpPr/>
          <p:nvPr/>
        </p:nvSpPr>
        <p:spPr>
          <a:xfrm>
            <a:off x="162869" y="68950"/>
            <a:ext cx="1583812" cy="1503189"/>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D13B4005-7B08-0BA5-A435-BCB8989E252F}"/>
              </a:ext>
            </a:extLst>
          </p:cNvPr>
          <p:cNvSpPr txBox="1">
            <a:spLocks/>
          </p:cNvSpPr>
          <p:nvPr/>
        </p:nvSpPr>
        <p:spPr>
          <a:xfrm>
            <a:off x="3763684" y="152883"/>
            <a:ext cx="8605781" cy="1021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ED7D31"/>
                </a:solidFill>
              </a:rPr>
              <a:t>Introduction</a:t>
            </a:r>
            <a:r>
              <a:rPr lang="fr-FR" dirty="0"/>
              <a:t> </a:t>
            </a:r>
          </a:p>
        </p:txBody>
      </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19940" y="421272"/>
            <a:ext cx="819553" cy="819553"/>
          </a:xfrm>
          <a:prstGeom prst="rect">
            <a:avLst/>
          </a:prstGeom>
        </p:spPr>
      </p:pic>
    </p:spTree>
    <p:extLst>
      <p:ext uri="{BB962C8B-B14F-4D97-AF65-F5344CB8AC3E}">
        <p14:creationId xmlns:p14="http://schemas.microsoft.com/office/powerpoint/2010/main" val="205977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353CBE25-9B61-ED79-DE26-EE1DAEE9F2FE}"/>
              </a:ext>
            </a:extLst>
          </p:cNvPr>
          <p:cNvSpPr>
            <a:spLocks noGrp="1"/>
          </p:cNvSpPr>
          <p:nvPr>
            <p:ph type="title"/>
          </p:nvPr>
        </p:nvSpPr>
        <p:spPr>
          <a:xfrm>
            <a:off x="1783427" y="246618"/>
            <a:ext cx="9833548" cy="1325563"/>
          </a:xfrm>
        </p:spPr>
        <p:txBody>
          <a:bodyPr vert="horz" lIns="91440" tIns="45720" rIns="91440" bIns="45720" rtlCol="0" anchor="b">
            <a:normAutofit/>
          </a:bodyPr>
          <a:lstStyle/>
          <a:p>
            <a:pPr algn="ctr"/>
            <a:r>
              <a:rPr lang="en-US" sz="3600" kern="1200" dirty="0">
                <a:solidFill>
                  <a:srgbClr val="ED7D31"/>
                </a:solidFill>
                <a:latin typeface="+mj-lt"/>
                <a:ea typeface="+mj-ea"/>
                <a:cs typeface="+mj-cs"/>
              </a:rPr>
              <a:t>Objectifs de la formation action (2)</a:t>
            </a:r>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Ellipse 8">
            <a:extLst>
              <a:ext uri="{FF2B5EF4-FFF2-40B4-BE49-F238E27FC236}">
                <a16:creationId xmlns:a16="http://schemas.microsoft.com/office/drawing/2014/main" id="{1C80EE16-7C3E-F48D-E499-1CE70B7F3CD2}"/>
              </a:ext>
            </a:extLst>
          </p:cNvPr>
          <p:cNvSpPr/>
          <p:nvPr/>
        </p:nvSpPr>
        <p:spPr>
          <a:xfrm>
            <a:off x="162869" y="68950"/>
            <a:ext cx="1583812" cy="1503189"/>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D13B4005-7B08-0BA5-A435-BCB8989E252F}"/>
              </a:ext>
            </a:extLst>
          </p:cNvPr>
          <p:cNvSpPr txBox="1">
            <a:spLocks/>
          </p:cNvSpPr>
          <p:nvPr/>
        </p:nvSpPr>
        <p:spPr>
          <a:xfrm>
            <a:off x="3763684" y="152883"/>
            <a:ext cx="8605781" cy="1021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ED7D31"/>
                </a:solidFill>
              </a:rPr>
              <a:t>Introduction</a:t>
            </a:r>
            <a:r>
              <a:rPr lang="fr-FR" dirty="0"/>
              <a:t> </a:t>
            </a:r>
          </a:p>
        </p:txBody>
      </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19940" y="421272"/>
            <a:ext cx="819553" cy="819553"/>
          </a:xfrm>
          <a:prstGeom prst="rect">
            <a:avLst/>
          </a:prstGeom>
        </p:spPr>
      </p:pic>
      <p:sp>
        <p:nvSpPr>
          <p:cNvPr id="14" name="ZoneTexte 13">
            <a:extLst>
              <a:ext uri="{FF2B5EF4-FFF2-40B4-BE49-F238E27FC236}">
                <a16:creationId xmlns:a16="http://schemas.microsoft.com/office/drawing/2014/main" id="{20CDB1CC-DC12-3FB1-1203-FAD412EADC2A}"/>
              </a:ext>
            </a:extLst>
          </p:cNvPr>
          <p:cNvSpPr txBox="1"/>
          <p:nvPr/>
        </p:nvSpPr>
        <p:spPr>
          <a:xfrm>
            <a:off x="1063520" y="2757481"/>
            <a:ext cx="9000360" cy="2831544"/>
          </a:xfrm>
          <a:prstGeom prst="rect">
            <a:avLst/>
          </a:prstGeom>
          <a:noFill/>
        </p:spPr>
        <p:txBody>
          <a:bodyPr wrap="square" rtlCol="0">
            <a:spAutoFit/>
          </a:bodyPr>
          <a:lstStyle/>
          <a:p>
            <a:endParaRPr lang="fr-FR" dirty="0"/>
          </a:p>
          <a:p>
            <a:r>
              <a:rPr lang="fr-FR" sz="2000" dirty="0"/>
              <a:t>Sensibiliser et vivre la dimension apostolique de notre mission de baptisés à laquelle nous sommes appelés en :</a:t>
            </a:r>
          </a:p>
          <a:p>
            <a:pPr marL="342900" indent="-342900">
              <a:buFont typeface="Arial" panose="020B0604020202020204" pitchFamily="34" charset="0"/>
              <a:buChar char="•"/>
            </a:pPr>
            <a:r>
              <a:rPr lang="fr-FR" sz="2000" dirty="0"/>
              <a:t>En développant notre savoir-être d’apôtre à la manière du Christ</a:t>
            </a:r>
          </a:p>
          <a:p>
            <a:pPr marL="342900" indent="-342900">
              <a:buFont typeface="Arial" panose="020B0604020202020204" pitchFamily="34" charset="0"/>
              <a:buChar char="•"/>
            </a:pPr>
            <a:r>
              <a:rPr lang="fr-FR" sz="2000" dirty="0"/>
              <a:t>En s’inscrivant dans la démarche synodale</a:t>
            </a:r>
          </a:p>
          <a:p>
            <a:endParaRPr lang="fr-FR" sz="2000" dirty="0"/>
          </a:p>
          <a:p>
            <a:r>
              <a:rPr lang="fr-FR" sz="2000" dirty="0"/>
              <a:t>L’objectif est aussi de développer un style en cherchant à imiter la démarche du Christ et à développer des compétences qu’avaient développé les prêtres accompagnateurs du mouvement</a:t>
            </a:r>
          </a:p>
        </p:txBody>
      </p:sp>
    </p:spTree>
    <p:extLst>
      <p:ext uri="{BB962C8B-B14F-4D97-AF65-F5344CB8AC3E}">
        <p14:creationId xmlns:p14="http://schemas.microsoft.com/office/powerpoint/2010/main" val="74812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Ellipse 8">
            <a:extLst>
              <a:ext uri="{FF2B5EF4-FFF2-40B4-BE49-F238E27FC236}">
                <a16:creationId xmlns:a16="http://schemas.microsoft.com/office/drawing/2014/main" id="{1C80EE16-7C3E-F48D-E499-1CE70B7F3CD2}"/>
              </a:ext>
            </a:extLst>
          </p:cNvPr>
          <p:cNvSpPr/>
          <p:nvPr/>
        </p:nvSpPr>
        <p:spPr>
          <a:xfrm>
            <a:off x="162869" y="68950"/>
            <a:ext cx="1583812" cy="1503189"/>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1">
            <a:extLst>
              <a:ext uri="{FF2B5EF4-FFF2-40B4-BE49-F238E27FC236}">
                <a16:creationId xmlns:a16="http://schemas.microsoft.com/office/drawing/2014/main" id="{D13B4005-7B08-0BA5-A435-BCB8989E252F}"/>
              </a:ext>
            </a:extLst>
          </p:cNvPr>
          <p:cNvSpPr txBox="1">
            <a:spLocks/>
          </p:cNvSpPr>
          <p:nvPr/>
        </p:nvSpPr>
        <p:spPr>
          <a:xfrm>
            <a:off x="3763684" y="152883"/>
            <a:ext cx="8605781" cy="1021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ED7D31"/>
                </a:solidFill>
              </a:rPr>
              <a:t>Introduction</a:t>
            </a:r>
            <a:r>
              <a:rPr lang="fr-FR" dirty="0"/>
              <a:t> </a:t>
            </a:r>
          </a:p>
        </p:txBody>
      </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sp>
        <p:nvSpPr>
          <p:cNvPr id="4" name="Espace réservé du contenu 2">
            <a:extLst>
              <a:ext uri="{FF2B5EF4-FFF2-40B4-BE49-F238E27FC236}">
                <a16:creationId xmlns:a16="http://schemas.microsoft.com/office/drawing/2014/main" id="{19757673-400D-8194-E4B3-A6EB382AA772}"/>
              </a:ext>
            </a:extLst>
          </p:cNvPr>
          <p:cNvSpPr>
            <a:spLocks noGrp="1"/>
          </p:cNvSpPr>
          <p:nvPr>
            <p:ph idx="1"/>
          </p:nvPr>
        </p:nvSpPr>
        <p:spPr>
          <a:xfrm>
            <a:off x="2939119" y="1241148"/>
            <a:ext cx="7820350" cy="1583317"/>
          </a:xfrm>
        </p:spPr>
        <p:txBody>
          <a:bodyPr/>
          <a:lstStyle/>
          <a:p>
            <a:pPr marL="0" indent="0">
              <a:buNone/>
            </a:pPr>
            <a:endParaRPr lang="fr-FR" dirty="0"/>
          </a:p>
          <a:p>
            <a:pPr marL="0" indent="0" algn="just">
              <a:buNone/>
            </a:pPr>
            <a:r>
              <a:rPr lang="fr-FR" sz="1800" b="1" dirty="0"/>
              <a:t>Tour de table </a:t>
            </a:r>
            <a:r>
              <a:rPr lang="fr-FR" sz="1800" dirty="0"/>
              <a:t>: chacun est amené à se présenter en quelques mots : prénom, engagements , humeur du jour, les attentes par rapport à cette formation, dire ce que l'ACI nous a apporté…</a:t>
            </a:r>
          </a:p>
          <a:p>
            <a:pPr marL="0" indent="0">
              <a:buNone/>
            </a:pPr>
            <a:endParaRPr lang="fr-FR" sz="1800" dirty="0"/>
          </a:p>
          <a:p>
            <a:pPr marL="0" indent="0">
              <a:buNone/>
            </a:pPr>
            <a:endParaRPr lang="fr-FR" sz="1800" dirty="0"/>
          </a:p>
          <a:p>
            <a:pPr marL="0" indent="0">
              <a:buNone/>
            </a:pPr>
            <a:endParaRPr lang="fr-FR" sz="1800" dirty="0"/>
          </a:p>
        </p:txBody>
      </p:sp>
      <p:sp>
        <p:nvSpPr>
          <p:cNvPr id="6" name="ZoneTexte 5">
            <a:extLst>
              <a:ext uri="{FF2B5EF4-FFF2-40B4-BE49-F238E27FC236}">
                <a16:creationId xmlns:a16="http://schemas.microsoft.com/office/drawing/2014/main" id="{B3D579F7-57A5-6299-E6B6-0B3E7DBE9B36}"/>
              </a:ext>
            </a:extLst>
          </p:cNvPr>
          <p:cNvSpPr txBox="1"/>
          <p:nvPr/>
        </p:nvSpPr>
        <p:spPr>
          <a:xfrm>
            <a:off x="471522" y="3288797"/>
            <a:ext cx="5749159" cy="3416320"/>
          </a:xfrm>
          <a:prstGeom prst="rect">
            <a:avLst/>
          </a:prstGeom>
          <a:noFill/>
        </p:spPr>
        <p:txBody>
          <a:bodyPr wrap="square">
            <a:spAutoFit/>
          </a:bodyPr>
          <a:lstStyle/>
          <a:p>
            <a:r>
              <a:rPr lang="fr-FR"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Notre Dieu n'a pas de mains </a:t>
            </a:r>
          </a:p>
          <a:p>
            <a:r>
              <a:rPr lang="fr-FR" dirty="0"/>
              <a:t>il n'a que nos mains pour construire </a:t>
            </a:r>
          </a:p>
          <a:p>
            <a:r>
              <a:rPr lang="fr-FR" dirty="0"/>
              <a:t>le monde d'aujourd'hui. </a:t>
            </a:r>
          </a:p>
          <a:p>
            <a:r>
              <a:rPr lang="fr-FR" dirty="0"/>
              <a:t>  </a:t>
            </a:r>
          </a:p>
          <a:p>
            <a:r>
              <a:rPr lang="fr-FR" dirty="0"/>
              <a:t>Notre Dieu n'a pas de pieds </a:t>
            </a:r>
          </a:p>
          <a:p>
            <a:r>
              <a:rPr lang="fr-FR" dirty="0"/>
              <a:t>il n'a que nos pieds pour conduire </a:t>
            </a:r>
          </a:p>
          <a:p>
            <a:r>
              <a:rPr lang="fr-FR" dirty="0"/>
              <a:t>les hommes sur son chemin. </a:t>
            </a:r>
          </a:p>
          <a:p>
            <a:r>
              <a:rPr lang="fr-FR" dirty="0"/>
              <a:t>  </a:t>
            </a:r>
          </a:p>
          <a:p>
            <a:r>
              <a:rPr lang="fr-FR" dirty="0"/>
              <a:t>Notre Dieu n'a pas de voix </a:t>
            </a:r>
          </a:p>
          <a:p>
            <a:r>
              <a:rPr lang="fr-FR" dirty="0"/>
              <a:t>il n'a que nos voix pour parler </a:t>
            </a:r>
          </a:p>
          <a:p>
            <a:r>
              <a:rPr lang="fr-FR" dirty="0"/>
              <a:t>de lui aux hommes. </a:t>
            </a:r>
          </a:p>
        </p:txBody>
      </p:sp>
      <p:sp>
        <p:nvSpPr>
          <p:cNvPr id="7" name="ZoneTexte 6">
            <a:extLst>
              <a:ext uri="{FF2B5EF4-FFF2-40B4-BE49-F238E27FC236}">
                <a16:creationId xmlns:a16="http://schemas.microsoft.com/office/drawing/2014/main" id="{FEFA90D1-FFB8-BE42-8010-C24009BE8874}"/>
              </a:ext>
            </a:extLst>
          </p:cNvPr>
          <p:cNvSpPr txBox="1"/>
          <p:nvPr/>
        </p:nvSpPr>
        <p:spPr>
          <a:xfrm>
            <a:off x="4163901" y="3288796"/>
            <a:ext cx="5370786" cy="2677656"/>
          </a:xfrm>
          <a:prstGeom prst="rect">
            <a:avLst/>
          </a:prstGeom>
          <a:noFill/>
        </p:spPr>
        <p:txBody>
          <a:bodyPr wrap="square">
            <a:spAutoFit/>
          </a:bodyPr>
          <a:lstStyle>
            <a:defPPr rtl="0">
              <a:defRPr lang="fr-fr"/>
            </a:defPPr>
            <a:lvl1pPr>
              <a:defRPr sz="24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fr-FR" sz="1800" b="0" dirty="0">
                <a:solidFill>
                  <a:schemeClr val="tx1"/>
                </a:solidFill>
                <a:latin typeface="+mn-lt"/>
                <a:ea typeface="+mn-ea"/>
                <a:cs typeface="+mn-cs"/>
              </a:rPr>
              <a:t>  </a:t>
            </a:r>
          </a:p>
          <a:p>
            <a:r>
              <a:rPr lang="fr-FR" sz="1800" b="0" dirty="0">
                <a:solidFill>
                  <a:schemeClr val="tx1"/>
                </a:solidFill>
                <a:latin typeface="+mn-lt"/>
                <a:ea typeface="+mn-ea"/>
                <a:cs typeface="+mn-cs"/>
              </a:rPr>
              <a:t>Notre Dieu n'a pas de forces </a:t>
            </a:r>
          </a:p>
          <a:p>
            <a:r>
              <a:rPr lang="fr-FR" sz="1800" b="0" dirty="0">
                <a:solidFill>
                  <a:schemeClr val="tx1"/>
                </a:solidFill>
                <a:latin typeface="+mn-lt"/>
                <a:ea typeface="+mn-ea"/>
                <a:cs typeface="+mn-cs"/>
              </a:rPr>
              <a:t>il n'a que nos forces pour mettre </a:t>
            </a:r>
          </a:p>
          <a:p>
            <a:r>
              <a:rPr lang="fr-FR" sz="1800" b="0" dirty="0">
                <a:solidFill>
                  <a:schemeClr val="tx1"/>
                </a:solidFill>
                <a:latin typeface="+mn-lt"/>
                <a:ea typeface="+mn-ea"/>
                <a:cs typeface="+mn-cs"/>
              </a:rPr>
              <a:t>les hommes à ses côtés. </a:t>
            </a:r>
          </a:p>
          <a:p>
            <a:r>
              <a:rPr lang="fr-FR" sz="1800" b="0" dirty="0">
                <a:solidFill>
                  <a:schemeClr val="tx1"/>
                </a:solidFill>
                <a:latin typeface="+mn-lt"/>
                <a:ea typeface="+mn-ea"/>
                <a:cs typeface="+mn-cs"/>
              </a:rPr>
              <a:t>  </a:t>
            </a:r>
          </a:p>
          <a:p>
            <a:r>
              <a:rPr lang="fr-FR" sz="1800" b="0" dirty="0">
                <a:solidFill>
                  <a:schemeClr val="tx1"/>
                </a:solidFill>
                <a:latin typeface="+mn-lt"/>
                <a:ea typeface="+mn-ea"/>
                <a:cs typeface="+mn-cs"/>
              </a:rPr>
              <a:t>Nous sommes la seule Bible </a:t>
            </a:r>
          </a:p>
          <a:p>
            <a:r>
              <a:rPr lang="fr-FR" sz="1800" b="0" dirty="0">
                <a:solidFill>
                  <a:schemeClr val="tx1"/>
                </a:solidFill>
                <a:latin typeface="+mn-lt"/>
                <a:ea typeface="+mn-ea"/>
                <a:cs typeface="+mn-cs"/>
              </a:rPr>
              <a:t>que les hommes lisent encore </a:t>
            </a:r>
          </a:p>
          <a:p>
            <a:r>
              <a:rPr lang="fr-FR" sz="1800" b="0" dirty="0">
                <a:solidFill>
                  <a:schemeClr val="tx1"/>
                </a:solidFill>
                <a:latin typeface="+mn-lt"/>
                <a:ea typeface="+mn-ea"/>
                <a:cs typeface="+mn-cs"/>
              </a:rPr>
              <a:t>Nous sommes la dernière parole de Dieu </a:t>
            </a:r>
          </a:p>
          <a:p>
            <a:r>
              <a:rPr lang="fr-FR" sz="1800" b="0" dirty="0">
                <a:solidFill>
                  <a:schemeClr val="tx1"/>
                </a:solidFill>
                <a:latin typeface="+mn-lt"/>
                <a:ea typeface="+mn-ea"/>
                <a:cs typeface="+mn-cs"/>
              </a:rPr>
              <a:t>L’Évangile qui s'écrit aujourd'hui.</a:t>
            </a:r>
          </a:p>
        </p:txBody>
      </p:sp>
      <p:sp>
        <p:nvSpPr>
          <p:cNvPr id="8" name="Espace réservé du contenu 2">
            <a:extLst>
              <a:ext uri="{FF2B5EF4-FFF2-40B4-BE49-F238E27FC236}">
                <a16:creationId xmlns:a16="http://schemas.microsoft.com/office/drawing/2014/main" id="{537DB338-4D7E-04EA-D50B-D372B8E3AB52}"/>
              </a:ext>
            </a:extLst>
          </p:cNvPr>
          <p:cNvSpPr txBox="1">
            <a:spLocks/>
          </p:cNvSpPr>
          <p:nvPr/>
        </p:nvSpPr>
        <p:spPr>
          <a:xfrm>
            <a:off x="461323" y="2581316"/>
            <a:ext cx="7820350" cy="1583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a:p>
            <a:pPr marL="0" indent="0">
              <a:buFont typeface="Arial" panose="020B0604020202020204" pitchFamily="34" charset="0"/>
              <a:buNone/>
            </a:pPr>
            <a:r>
              <a:rPr lang="fr-FR" sz="1800" b="1" dirty="0"/>
              <a:t>Prière:</a:t>
            </a:r>
            <a:endParaRPr lang="fr-FR" sz="1800" dirty="0"/>
          </a:p>
          <a:p>
            <a:pPr marL="0" indent="0">
              <a:buFont typeface="Arial" panose="020B0604020202020204" pitchFamily="34" charset="0"/>
              <a:buNone/>
            </a:pPr>
            <a:endParaRPr lang="fr-FR" sz="1800" dirty="0"/>
          </a:p>
          <a:p>
            <a:pPr marL="0" indent="0">
              <a:buFont typeface="Arial" panose="020B0604020202020204" pitchFamily="34" charset="0"/>
              <a:buNone/>
            </a:pPr>
            <a:endParaRPr lang="fr-FR" sz="1800" dirty="0"/>
          </a:p>
          <a:p>
            <a:pPr marL="0" indent="0">
              <a:buFont typeface="Arial" panose="020B0604020202020204" pitchFamily="34" charset="0"/>
              <a:buNone/>
            </a:pPr>
            <a:endParaRPr lang="fr-FR" sz="1800" dirty="0"/>
          </a:p>
        </p:txBody>
      </p:sp>
      <p:sp>
        <p:nvSpPr>
          <p:cNvPr id="10" name="ZoneTexte 9">
            <a:extLst>
              <a:ext uri="{FF2B5EF4-FFF2-40B4-BE49-F238E27FC236}">
                <a16:creationId xmlns:a16="http://schemas.microsoft.com/office/drawing/2014/main" id="{13AD54A0-76D0-6B56-0A5E-5B98FC3DC33D}"/>
              </a:ext>
            </a:extLst>
          </p:cNvPr>
          <p:cNvSpPr txBox="1"/>
          <p:nvPr/>
        </p:nvSpPr>
        <p:spPr>
          <a:xfrm>
            <a:off x="4163901" y="6340995"/>
            <a:ext cx="5231756" cy="276999"/>
          </a:xfrm>
          <a:prstGeom prst="rect">
            <a:avLst/>
          </a:prstGeom>
          <a:noFill/>
        </p:spPr>
        <p:txBody>
          <a:bodyPr wrap="square" rtlCol="0">
            <a:spAutoFit/>
          </a:bodyPr>
          <a:lstStyle/>
          <a:p>
            <a:r>
              <a:rPr lang="fr-FR" sz="1200" dirty="0"/>
              <a:t>Ce texte aurait été écrit par un mystique du 14</a:t>
            </a:r>
            <a:r>
              <a:rPr lang="fr-FR" sz="1200" baseline="30000" dirty="0"/>
              <a:t>ème</a:t>
            </a:r>
            <a:r>
              <a:rPr lang="fr-FR" sz="1200" dirty="0"/>
              <a:t> siècle</a:t>
            </a:r>
          </a:p>
        </p:txBody>
      </p:sp>
    </p:spTree>
    <p:extLst>
      <p:ext uri="{BB962C8B-B14F-4D97-AF65-F5344CB8AC3E}">
        <p14:creationId xmlns:p14="http://schemas.microsoft.com/office/powerpoint/2010/main" val="35154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sp>
        <p:nvSpPr>
          <p:cNvPr id="5" name="Titre 1">
            <a:extLst>
              <a:ext uri="{FF2B5EF4-FFF2-40B4-BE49-F238E27FC236}">
                <a16:creationId xmlns:a16="http://schemas.microsoft.com/office/drawing/2014/main" id="{72CAED90-C0E1-2BB4-2E4E-F12EFCF05D79}"/>
              </a:ext>
            </a:extLst>
          </p:cNvPr>
          <p:cNvSpPr>
            <a:spLocks noGrp="1"/>
          </p:cNvSpPr>
          <p:nvPr>
            <p:ph type="title"/>
          </p:nvPr>
        </p:nvSpPr>
        <p:spPr>
          <a:xfrm>
            <a:off x="3395432" y="281648"/>
            <a:ext cx="6114328" cy="1089349"/>
          </a:xfrm>
        </p:spPr>
        <p:txBody>
          <a:bodyPr>
            <a:normAutofit fontScale="90000"/>
          </a:bodyPr>
          <a:lstStyle/>
          <a:p>
            <a:br>
              <a:rPr lang="fr-FR" b="1" dirty="0">
                <a:solidFill>
                  <a:srgbClr val="A5A5A5"/>
                </a:solidFill>
              </a:rPr>
            </a:br>
            <a:r>
              <a:rPr lang="fr-FR" b="1" dirty="0">
                <a:solidFill>
                  <a:srgbClr val="A5A5A5"/>
                </a:solidFill>
              </a:rPr>
              <a:t>Temps de relecture</a:t>
            </a:r>
            <a:br>
              <a:rPr lang="fr-FR" b="1" dirty="0">
                <a:solidFill>
                  <a:srgbClr val="A5A5A5"/>
                </a:solidFill>
              </a:rPr>
            </a:br>
            <a:endParaRPr lang="fr-FR" b="1" dirty="0">
              <a:solidFill>
                <a:srgbClr val="A5A5A5"/>
              </a:solidFill>
            </a:endParaRPr>
          </a:p>
        </p:txBody>
      </p:sp>
      <p:pic>
        <p:nvPicPr>
          <p:cNvPr id="12" name="Image 11">
            <a:extLst>
              <a:ext uri="{FF2B5EF4-FFF2-40B4-BE49-F238E27FC236}">
                <a16:creationId xmlns:a16="http://schemas.microsoft.com/office/drawing/2014/main" id="{E89C4F22-C127-C503-A96F-CA64D7716016}"/>
              </a:ext>
            </a:extLst>
          </p:cNvPr>
          <p:cNvPicPr>
            <a:picLocks noChangeAspect="1"/>
          </p:cNvPicPr>
          <p:nvPr/>
        </p:nvPicPr>
        <p:blipFill>
          <a:blip r:embed="rId4"/>
          <a:stretch>
            <a:fillRect/>
          </a:stretch>
        </p:blipFill>
        <p:spPr>
          <a:xfrm>
            <a:off x="64612" y="18208"/>
            <a:ext cx="1833503" cy="1712879"/>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557" y="456597"/>
            <a:ext cx="914400" cy="914400"/>
          </a:xfrm>
          <a:prstGeom prst="rect">
            <a:avLst/>
          </a:prstGeom>
        </p:spPr>
      </p:pic>
      <p:sp>
        <p:nvSpPr>
          <p:cNvPr id="16" name="Espace réservé du contenu 2">
            <a:extLst>
              <a:ext uri="{FF2B5EF4-FFF2-40B4-BE49-F238E27FC236}">
                <a16:creationId xmlns:a16="http://schemas.microsoft.com/office/drawing/2014/main" id="{AD0DD5D8-CAA8-A778-2EA1-0D8A4D9F23A2}"/>
              </a:ext>
            </a:extLst>
          </p:cNvPr>
          <p:cNvSpPr>
            <a:spLocks noGrp="1"/>
          </p:cNvSpPr>
          <p:nvPr>
            <p:ph idx="1"/>
          </p:nvPr>
        </p:nvSpPr>
        <p:spPr>
          <a:xfrm>
            <a:off x="959005" y="1767107"/>
            <a:ext cx="10838985" cy="4634296"/>
          </a:xfrm>
        </p:spPr>
        <p:txBody>
          <a:bodyPr>
            <a:normAutofit/>
          </a:bodyPr>
          <a:lstStyle/>
          <a:p>
            <a:pPr marL="268288" lvl="2" indent="0">
              <a:spcAft>
                <a:spcPts val="1800"/>
              </a:spcAft>
              <a:buNone/>
            </a:pPr>
            <a:r>
              <a:rPr lang="fr-FR" sz="3600" b="1" dirty="0">
                <a:solidFill>
                  <a:schemeClr val="tx1"/>
                </a:solidFill>
                <a:latin typeface="Calibri" panose="020F0502020204030204" pitchFamily="34" charset="0"/>
                <a:cs typeface="Times New Roman" panose="02020603050405020304" pitchFamily="18" charset="0"/>
              </a:rPr>
              <a:t>Temps personnel de « relecture de vie » pour repérer :</a:t>
            </a:r>
            <a:r>
              <a:rPr lang="fr-FR" sz="3000" b="1" dirty="0">
                <a:solidFill>
                  <a:schemeClr val="tx1"/>
                </a:solidFill>
                <a:latin typeface="Calibri" panose="020F0502020204030204" pitchFamily="34" charset="0"/>
                <a:cs typeface="Times New Roman" panose="02020603050405020304" pitchFamily="18" charset="0"/>
              </a:rPr>
              <a:t> </a:t>
            </a:r>
          </a:p>
          <a:p>
            <a:pPr marL="1005840" lvl="2" indent="-457200"/>
            <a:r>
              <a:rPr lang="fr-FR" sz="3000" dirty="0">
                <a:solidFill>
                  <a:schemeClr val="tx1"/>
                </a:solidFill>
                <a:latin typeface="Calibri" panose="020F0502020204030204" pitchFamily="34" charset="0"/>
                <a:cs typeface="Times New Roman" panose="02020603050405020304" pitchFamily="18" charset="0"/>
              </a:rPr>
              <a:t>les </a:t>
            </a:r>
            <a:r>
              <a:rPr lang="fr-FR" sz="3000" b="1" dirty="0">
                <a:solidFill>
                  <a:schemeClr val="tx1"/>
                </a:solidFill>
                <a:latin typeface="Calibri" panose="020F0502020204030204" pitchFamily="34" charset="0"/>
                <a:cs typeface="Times New Roman" panose="02020603050405020304" pitchFamily="18" charset="0"/>
              </a:rPr>
              <a:t>réalités</a:t>
            </a:r>
            <a:r>
              <a:rPr lang="fr-FR" sz="3000" dirty="0">
                <a:solidFill>
                  <a:schemeClr val="tx1"/>
                </a:solidFill>
                <a:latin typeface="Calibri" panose="020F0502020204030204" pitchFamily="34" charset="0"/>
                <a:cs typeface="Times New Roman" panose="02020603050405020304" pitchFamily="18" charset="0"/>
              </a:rPr>
              <a:t>, les </a:t>
            </a:r>
            <a:r>
              <a:rPr lang="fr-FR" sz="3000" b="1" dirty="0">
                <a:solidFill>
                  <a:schemeClr val="tx1"/>
                </a:solidFill>
                <a:latin typeface="Calibri" panose="020F0502020204030204" pitchFamily="34" charset="0"/>
                <a:cs typeface="Times New Roman" panose="02020603050405020304" pitchFamily="18" charset="0"/>
              </a:rPr>
              <a:t>préoccupations</a:t>
            </a:r>
            <a:r>
              <a:rPr lang="fr-FR" sz="3000" dirty="0">
                <a:solidFill>
                  <a:schemeClr val="tx1"/>
                </a:solidFill>
                <a:latin typeface="Calibri" panose="020F0502020204030204" pitchFamily="34" charset="0"/>
                <a:cs typeface="Times New Roman" panose="02020603050405020304" pitchFamily="18" charset="0"/>
              </a:rPr>
              <a:t> qui nous marquent</a:t>
            </a:r>
          </a:p>
          <a:p>
            <a:pPr marL="1463040" lvl="3" indent="-457200">
              <a:buFont typeface="Wingdings" panose="05000000000000000000" pitchFamily="2" charset="2"/>
              <a:buChar char="ü"/>
            </a:pPr>
            <a:r>
              <a:rPr lang="fr-FR" sz="2800" dirty="0">
                <a:solidFill>
                  <a:schemeClr val="tx1"/>
                </a:solidFill>
                <a:latin typeface="Calibri" panose="020F0502020204030204" pitchFamily="34" charset="0"/>
                <a:cs typeface="Times New Roman" panose="02020603050405020304" pitchFamily="18" charset="0"/>
              </a:rPr>
              <a:t>personnellement</a:t>
            </a:r>
          </a:p>
          <a:p>
            <a:pPr marL="1463040" lvl="3" indent="-457200">
              <a:buFont typeface="Wingdings" panose="05000000000000000000" pitchFamily="2" charset="2"/>
              <a:buChar char="ü"/>
            </a:pPr>
            <a:r>
              <a:rPr lang="fr-FR" sz="2800" dirty="0">
                <a:latin typeface="Calibri" panose="020F0502020204030204" pitchFamily="34" charset="0"/>
                <a:cs typeface="Times New Roman" panose="02020603050405020304" pitchFamily="18" charset="0"/>
              </a:rPr>
              <a:t>et surtout</a:t>
            </a:r>
            <a:r>
              <a:rPr lang="fr-FR" sz="2800" dirty="0">
                <a:solidFill>
                  <a:schemeClr val="tx1"/>
                </a:solidFill>
                <a:latin typeface="Calibri" panose="020F0502020204030204" pitchFamily="34" charset="0"/>
                <a:cs typeface="Times New Roman" panose="02020603050405020304" pitchFamily="18" charset="0"/>
              </a:rPr>
              <a:t> celles qui concernent d’autres</a:t>
            </a:r>
            <a:r>
              <a:rPr lang="fr-FR" sz="2800" dirty="0">
                <a:latin typeface="Calibri" panose="020F0502020204030204" pitchFamily="34" charset="0"/>
                <a:cs typeface="Times New Roman" panose="02020603050405020304" pitchFamily="18" charset="0"/>
              </a:rPr>
              <a:t>, sur lesquelles </a:t>
            </a:r>
            <a:r>
              <a:rPr lang="fr-FR" sz="2800" dirty="0">
                <a:solidFill>
                  <a:schemeClr val="tx1"/>
                </a:solidFill>
                <a:latin typeface="Calibri" panose="020F0502020204030204" pitchFamily="34" charset="0"/>
                <a:cs typeface="Times New Roman" panose="02020603050405020304" pitchFamily="18" charset="0"/>
              </a:rPr>
              <a:t>il nous semble important de les inviter</a:t>
            </a:r>
            <a:endParaRPr lang="fr-FR" sz="1000" dirty="0">
              <a:latin typeface="Calibri" panose="020F0502020204030204" pitchFamily="34" charset="0"/>
              <a:cs typeface="Times New Roman" panose="02020603050405020304" pitchFamily="18" charset="0"/>
            </a:endParaRPr>
          </a:p>
          <a:p>
            <a:pPr marL="1005840" lvl="2" indent="-457200"/>
            <a:r>
              <a:rPr lang="fr-FR" sz="3000" b="1" dirty="0">
                <a:latin typeface="Calibri" panose="020F0502020204030204" pitchFamily="34" charset="0"/>
                <a:cs typeface="Times New Roman" panose="02020603050405020304" pitchFamily="18" charset="0"/>
              </a:rPr>
              <a:t>Q</a:t>
            </a:r>
            <a:r>
              <a:rPr lang="fr-FR" sz="3000" b="1" dirty="0">
                <a:solidFill>
                  <a:schemeClr val="tx1"/>
                </a:solidFill>
                <a:latin typeface="Calibri" panose="020F0502020204030204" pitchFamily="34" charset="0"/>
                <a:cs typeface="Times New Roman" panose="02020603050405020304" pitchFamily="18" charset="0"/>
              </a:rPr>
              <a:t>uelles personnes</a:t>
            </a:r>
            <a:r>
              <a:rPr lang="fr-FR" sz="3000" dirty="0">
                <a:solidFill>
                  <a:schemeClr val="tx1"/>
                </a:solidFill>
                <a:latin typeface="Calibri" panose="020F0502020204030204" pitchFamily="34" charset="0"/>
                <a:cs typeface="Times New Roman" panose="02020603050405020304" pitchFamily="18" charset="0"/>
              </a:rPr>
              <a:t> souhaitons-nous inviter ?</a:t>
            </a:r>
            <a:endParaRPr lang="fr-FR" sz="3000" dirty="0">
              <a:latin typeface="Calibri" panose="020F0502020204030204" pitchFamily="34" charset="0"/>
              <a:cs typeface="Times New Roman" panose="02020603050405020304" pitchFamily="18" charset="0"/>
            </a:endParaRPr>
          </a:p>
          <a:p>
            <a:pPr marL="1005840" lvl="2" indent="-457200"/>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Définir la </a:t>
            </a:r>
            <a:r>
              <a:rPr kumimoji="0" lang="fr-FR"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problématique</a:t>
            </a: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sym typeface="Wingdings" panose="05000000000000000000" pitchFamily="2" charset="2"/>
              </a:rPr>
              <a:t> qui correspond à ce qui préoccupe les personnes que nous allons inviter </a:t>
            </a:r>
            <a:r>
              <a:rPr lang="fr-FR" sz="2800" dirty="0">
                <a:solidFill>
                  <a:prstClr val="black"/>
                </a:solidFill>
                <a:latin typeface="Calibri" panose="020F0502020204030204" pitchFamily="34" charset="0"/>
                <a:cs typeface="Times New Roman" panose="02020603050405020304" pitchFamily="18" charset="0"/>
              </a:rPr>
              <a:t>(une question, une difficulté, une épreuve ou un problème à surmonter)</a:t>
            </a:r>
          </a:p>
        </p:txBody>
      </p:sp>
      <p:grpSp>
        <p:nvGrpSpPr>
          <p:cNvPr id="6" name="Groupe 5">
            <a:extLst>
              <a:ext uri="{FF2B5EF4-FFF2-40B4-BE49-F238E27FC236}">
                <a16:creationId xmlns:a16="http://schemas.microsoft.com/office/drawing/2014/main" id="{FF793C41-9CBD-3EEA-ABF8-133FFDE43E02}"/>
              </a:ext>
            </a:extLst>
          </p:cNvPr>
          <p:cNvGrpSpPr/>
          <p:nvPr/>
        </p:nvGrpSpPr>
        <p:grpSpPr>
          <a:xfrm>
            <a:off x="10423829" y="235325"/>
            <a:ext cx="1686160" cy="1069677"/>
            <a:chOff x="10423829" y="235325"/>
            <a:chExt cx="1686160" cy="1069677"/>
          </a:xfrm>
        </p:grpSpPr>
        <p:pic>
          <p:nvPicPr>
            <p:cNvPr id="3" name="Graphique 2" descr="Chronomètre 33% avec un remplissage uni">
              <a:extLst>
                <a:ext uri="{FF2B5EF4-FFF2-40B4-BE49-F238E27FC236}">
                  <a16:creationId xmlns:a16="http://schemas.microsoft.com/office/drawing/2014/main" id="{C37F0110-5F33-73FE-67F9-8F2956C8DE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8440" y="235325"/>
              <a:ext cx="704850" cy="704850"/>
            </a:xfrm>
            <a:prstGeom prst="rect">
              <a:avLst/>
            </a:prstGeom>
          </p:spPr>
        </p:pic>
        <p:sp>
          <p:nvSpPr>
            <p:cNvPr id="4" name="ZoneTexte 3">
              <a:extLst>
                <a:ext uri="{FF2B5EF4-FFF2-40B4-BE49-F238E27FC236}">
                  <a16:creationId xmlns:a16="http://schemas.microsoft.com/office/drawing/2014/main" id="{F579B492-4964-A234-973D-61E63C435735}"/>
                </a:ext>
              </a:extLst>
            </p:cNvPr>
            <p:cNvSpPr txBox="1"/>
            <p:nvPr/>
          </p:nvSpPr>
          <p:spPr>
            <a:xfrm>
              <a:off x="10423829" y="935670"/>
              <a:ext cx="1686160" cy="369332"/>
            </a:xfrm>
            <a:prstGeom prst="rect">
              <a:avLst/>
            </a:prstGeom>
            <a:noFill/>
          </p:spPr>
          <p:txBody>
            <a:bodyPr wrap="square" rtlCol="0">
              <a:spAutoFit/>
            </a:bodyPr>
            <a:lstStyle/>
            <a:p>
              <a:r>
                <a:rPr lang="fr-FR" dirty="0"/>
                <a:t>10 minutes</a:t>
              </a:r>
            </a:p>
          </p:txBody>
        </p:sp>
      </p:grpSp>
    </p:spTree>
    <p:extLst>
      <p:ext uri="{BB962C8B-B14F-4D97-AF65-F5344CB8AC3E}">
        <p14:creationId xmlns:p14="http://schemas.microsoft.com/office/powerpoint/2010/main" val="399243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sp>
        <p:nvSpPr>
          <p:cNvPr id="2" name="Titre 1">
            <a:extLst>
              <a:ext uri="{FF2B5EF4-FFF2-40B4-BE49-F238E27FC236}">
                <a16:creationId xmlns:a16="http://schemas.microsoft.com/office/drawing/2014/main" id="{EC242B43-47D8-D262-9D41-251D16C1C63D}"/>
              </a:ext>
            </a:extLst>
          </p:cNvPr>
          <p:cNvSpPr>
            <a:spLocks noGrp="1"/>
          </p:cNvSpPr>
          <p:nvPr>
            <p:ph type="title"/>
          </p:nvPr>
        </p:nvSpPr>
        <p:spPr>
          <a:xfrm>
            <a:off x="3346102" y="-37865"/>
            <a:ext cx="4843162" cy="1185997"/>
          </a:xfrm>
        </p:spPr>
        <p:txBody>
          <a:bodyPr/>
          <a:lstStyle/>
          <a:p>
            <a:r>
              <a:rPr lang="fr-FR" b="1" dirty="0">
                <a:solidFill>
                  <a:srgbClr val="A5A5A5"/>
                </a:solidFill>
              </a:rPr>
              <a:t>Temps de relecture</a:t>
            </a:r>
          </a:p>
        </p:txBody>
      </p:sp>
      <p:pic>
        <p:nvPicPr>
          <p:cNvPr id="3" name="Image 2">
            <a:extLst>
              <a:ext uri="{FF2B5EF4-FFF2-40B4-BE49-F238E27FC236}">
                <a16:creationId xmlns:a16="http://schemas.microsoft.com/office/drawing/2014/main" id="{57AC8BB7-4BDF-2CBE-40A9-6E2D23C6DC89}"/>
              </a:ext>
            </a:extLst>
          </p:cNvPr>
          <p:cNvPicPr>
            <a:picLocks noChangeAspect="1"/>
          </p:cNvPicPr>
          <p:nvPr/>
        </p:nvPicPr>
        <p:blipFill>
          <a:blip r:embed="rId4"/>
          <a:stretch>
            <a:fillRect/>
          </a:stretch>
        </p:blipFill>
        <p:spPr>
          <a:xfrm>
            <a:off x="64612" y="18208"/>
            <a:ext cx="1833503" cy="1712879"/>
          </a:xfrm>
          <a:prstGeom prst="rect">
            <a:avLst/>
          </a:prstGeom>
        </p:spPr>
      </p:pic>
      <p:pic>
        <p:nvPicPr>
          <p:cNvPr id="4" name="Graphique 3" descr="Bulle de discussion avec un remplissage uni">
            <a:extLst>
              <a:ext uri="{FF2B5EF4-FFF2-40B4-BE49-F238E27FC236}">
                <a16:creationId xmlns:a16="http://schemas.microsoft.com/office/drawing/2014/main" id="{609684E4-79A3-249D-286E-1F97468DD1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557" y="456597"/>
            <a:ext cx="914400" cy="914400"/>
          </a:xfrm>
          <a:prstGeom prst="rect">
            <a:avLst/>
          </a:prstGeom>
        </p:spPr>
      </p:pic>
      <p:sp>
        <p:nvSpPr>
          <p:cNvPr id="6" name="ZoneTexte 5">
            <a:extLst>
              <a:ext uri="{FF2B5EF4-FFF2-40B4-BE49-F238E27FC236}">
                <a16:creationId xmlns:a16="http://schemas.microsoft.com/office/drawing/2014/main" id="{CB294B05-95F0-C733-BDF2-8B42F924AA86}"/>
              </a:ext>
            </a:extLst>
          </p:cNvPr>
          <p:cNvSpPr txBox="1"/>
          <p:nvPr/>
        </p:nvSpPr>
        <p:spPr>
          <a:xfrm>
            <a:off x="2972589" y="1174663"/>
            <a:ext cx="10223500" cy="461665"/>
          </a:xfrm>
          <a:prstGeom prst="rect">
            <a:avLst/>
          </a:prstGeom>
          <a:noFill/>
        </p:spPr>
        <p:txBody>
          <a:bodyPr wrap="square">
            <a:spAutoFit/>
          </a:bodyPr>
          <a:lstStyle/>
          <a:p>
            <a:pPr lvl="2"/>
            <a:r>
              <a:rPr lang="fr-FR" sz="2400" b="1" dirty="0">
                <a:latin typeface="Calibri" panose="020F0502020204030204" pitchFamily="34" charset="0"/>
                <a:cs typeface="Times New Roman" panose="02020603050405020304" pitchFamily="18" charset="0"/>
              </a:rPr>
              <a:t>Pour vous aider</a:t>
            </a:r>
            <a:endParaRPr lang="fr-FR" sz="1400" b="1" dirty="0">
              <a:latin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4377619A-8CF2-A00D-74CA-5C45A097C5F0}"/>
              </a:ext>
            </a:extLst>
          </p:cNvPr>
          <p:cNvPicPr>
            <a:picLocks noChangeAspect="1"/>
          </p:cNvPicPr>
          <p:nvPr/>
        </p:nvPicPr>
        <p:blipFill>
          <a:blip r:embed="rId7"/>
          <a:stretch>
            <a:fillRect/>
          </a:stretch>
        </p:blipFill>
        <p:spPr>
          <a:xfrm>
            <a:off x="6162123" y="2875771"/>
            <a:ext cx="4514850" cy="3009900"/>
          </a:xfrm>
          <a:prstGeom prst="ellipse">
            <a:avLst/>
          </a:prstGeom>
        </p:spPr>
      </p:pic>
      <p:sp>
        <p:nvSpPr>
          <p:cNvPr id="9" name="ZoneTexte 8">
            <a:extLst>
              <a:ext uri="{FF2B5EF4-FFF2-40B4-BE49-F238E27FC236}">
                <a16:creationId xmlns:a16="http://schemas.microsoft.com/office/drawing/2014/main" id="{A48CA835-3546-4DAC-75AD-6452BD690126}"/>
              </a:ext>
            </a:extLst>
          </p:cNvPr>
          <p:cNvSpPr txBox="1"/>
          <p:nvPr/>
        </p:nvSpPr>
        <p:spPr>
          <a:xfrm>
            <a:off x="5891334" y="2976855"/>
            <a:ext cx="667170" cy="369332"/>
          </a:xfrm>
          <a:prstGeom prst="rect">
            <a:avLst/>
          </a:prstGeom>
          <a:noFill/>
        </p:spPr>
        <p:txBody>
          <a:bodyPr wrap="none" rtlCol="0">
            <a:spAutoFit/>
          </a:bodyPr>
          <a:lstStyle/>
          <a:p>
            <a:r>
              <a:rPr lang="fr-FR" dirty="0"/>
              <a:t>Amis</a:t>
            </a:r>
          </a:p>
        </p:txBody>
      </p:sp>
      <p:sp>
        <p:nvSpPr>
          <p:cNvPr id="10" name="ZoneTexte 9">
            <a:extLst>
              <a:ext uri="{FF2B5EF4-FFF2-40B4-BE49-F238E27FC236}">
                <a16:creationId xmlns:a16="http://schemas.microsoft.com/office/drawing/2014/main" id="{1522EDC6-5123-938D-42E5-76CC1C9164CC}"/>
              </a:ext>
            </a:extLst>
          </p:cNvPr>
          <p:cNvSpPr txBox="1"/>
          <p:nvPr/>
        </p:nvSpPr>
        <p:spPr>
          <a:xfrm>
            <a:off x="9796604" y="2687555"/>
            <a:ext cx="880369" cy="369332"/>
          </a:xfrm>
          <a:prstGeom prst="rect">
            <a:avLst/>
          </a:prstGeom>
          <a:noFill/>
        </p:spPr>
        <p:txBody>
          <a:bodyPr wrap="none" rtlCol="0">
            <a:spAutoFit/>
          </a:bodyPr>
          <a:lstStyle/>
          <a:p>
            <a:r>
              <a:rPr lang="fr-FR" dirty="0"/>
              <a:t>Famille</a:t>
            </a:r>
          </a:p>
        </p:txBody>
      </p:sp>
      <p:sp>
        <p:nvSpPr>
          <p:cNvPr id="11" name="ZoneTexte 10">
            <a:extLst>
              <a:ext uri="{FF2B5EF4-FFF2-40B4-BE49-F238E27FC236}">
                <a16:creationId xmlns:a16="http://schemas.microsoft.com/office/drawing/2014/main" id="{511878B9-C4BB-F4B6-7C6B-F939DEB687BC}"/>
              </a:ext>
            </a:extLst>
          </p:cNvPr>
          <p:cNvSpPr txBox="1"/>
          <p:nvPr/>
        </p:nvSpPr>
        <p:spPr>
          <a:xfrm>
            <a:off x="8847694" y="2412331"/>
            <a:ext cx="815993" cy="369332"/>
          </a:xfrm>
          <a:prstGeom prst="rect">
            <a:avLst/>
          </a:prstGeom>
          <a:noFill/>
        </p:spPr>
        <p:txBody>
          <a:bodyPr wrap="none" rtlCol="0">
            <a:spAutoFit/>
          </a:bodyPr>
          <a:lstStyle/>
          <a:p>
            <a:r>
              <a:rPr lang="fr-FR" dirty="0"/>
              <a:t>Travail</a:t>
            </a:r>
          </a:p>
        </p:txBody>
      </p:sp>
      <p:sp>
        <p:nvSpPr>
          <p:cNvPr id="12" name="ZoneTexte 11">
            <a:extLst>
              <a:ext uri="{FF2B5EF4-FFF2-40B4-BE49-F238E27FC236}">
                <a16:creationId xmlns:a16="http://schemas.microsoft.com/office/drawing/2014/main" id="{DE816A3C-901B-47B8-040D-D57738B9EA5A}"/>
              </a:ext>
            </a:extLst>
          </p:cNvPr>
          <p:cNvSpPr txBox="1"/>
          <p:nvPr/>
        </p:nvSpPr>
        <p:spPr>
          <a:xfrm>
            <a:off x="10487328" y="3161521"/>
            <a:ext cx="1238264" cy="646331"/>
          </a:xfrm>
          <a:prstGeom prst="rect">
            <a:avLst/>
          </a:prstGeom>
          <a:noFill/>
        </p:spPr>
        <p:txBody>
          <a:bodyPr wrap="square" rtlCol="0">
            <a:spAutoFit/>
          </a:bodyPr>
          <a:lstStyle/>
          <a:p>
            <a:r>
              <a:rPr lang="fr-FR" dirty="0"/>
              <a:t>Activités sportives</a:t>
            </a:r>
          </a:p>
        </p:txBody>
      </p:sp>
      <p:sp>
        <p:nvSpPr>
          <p:cNvPr id="14" name="ZoneTexte 13">
            <a:extLst>
              <a:ext uri="{FF2B5EF4-FFF2-40B4-BE49-F238E27FC236}">
                <a16:creationId xmlns:a16="http://schemas.microsoft.com/office/drawing/2014/main" id="{F9843C48-99A8-9DF3-BF5E-19EDEF0ACE94}"/>
              </a:ext>
            </a:extLst>
          </p:cNvPr>
          <p:cNvSpPr txBox="1"/>
          <p:nvPr/>
        </p:nvSpPr>
        <p:spPr>
          <a:xfrm>
            <a:off x="8847694" y="5885671"/>
            <a:ext cx="2040943" cy="369332"/>
          </a:xfrm>
          <a:prstGeom prst="rect">
            <a:avLst/>
          </a:prstGeom>
          <a:noFill/>
        </p:spPr>
        <p:txBody>
          <a:bodyPr wrap="none" rtlCol="0">
            <a:spAutoFit/>
          </a:bodyPr>
          <a:lstStyle/>
          <a:p>
            <a:r>
              <a:rPr lang="fr-FR" dirty="0"/>
              <a:t>Activités culturelles</a:t>
            </a:r>
          </a:p>
        </p:txBody>
      </p:sp>
      <p:sp>
        <p:nvSpPr>
          <p:cNvPr id="15" name="ZoneTexte 14">
            <a:extLst>
              <a:ext uri="{FF2B5EF4-FFF2-40B4-BE49-F238E27FC236}">
                <a16:creationId xmlns:a16="http://schemas.microsoft.com/office/drawing/2014/main" id="{890B51AE-A570-37E4-8D62-1C692775B210}"/>
              </a:ext>
            </a:extLst>
          </p:cNvPr>
          <p:cNvSpPr txBox="1"/>
          <p:nvPr/>
        </p:nvSpPr>
        <p:spPr>
          <a:xfrm>
            <a:off x="6378782" y="2481837"/>
            <a:ext cx="2199641" cy="369332"/>
          </a:xfrm>
          <a:prstGeom prst="rect">
            <a:avLst/>
          </a:prstGeom>
          <a:noFill/>
        </p:spPr>
        <p:txBody>
          <a:bodyPr wrap="none" rtlCol="0">
            <a:spAutoFit/>
          </a:bodyPr>
          <a:lstStyle/>
          <a:p>
            <a:r>
              <a:rPr lang="fr-FR" dirty="0"/>
              <a:t>Activités associatives</a:t>
            </a:r>
          </a:p>
        </p:txBody>
      </p:sp>
      <p:sp>
        <p:nvSpPr>
          <p:cNvPr id="16" name="ZoneTexte 15">
            <a:extLst>
              <a:ext uri="{FF2B5EF4-FFF2-40B4-BE49-F238E27FC236}">
                <a16:creationId xmlns:a16="http://schemas.microsoft.com/office/drawing/2014/main" id="{93DCE0E1-6539-7271-091A-06A60AAF2BD5}"/>
              </a:ext>
            </a:extLst>
          </p:cNvPr>
          <p:cNvSpPr txBox="1"/>
          <p:nvPr/>
        </p:nvSpPr>
        <p:spPr>
          <a:xfrm>
            <a:off x="5732636" y="5478474"/>
            <a:ext cx="984565" cy="369332"/>
          </a:xfrm>
          <a:prstGeom prst="rect">
            <a:avLst/>
          </a:prstGeom>
          <a:noFill/>
        </p:spPr>
        <p:txBody>
          <a:bodyPr wrap="none" rtlCol="0">
            <a:spAutoFit/>
          </a:bodyPr>
          <a:lstStyle/>
          <a:p>
            <a:r>
              <a:rPr lang="fr-FR" dirty="0"/>
              <a:t>Paroisse</a:t>
            </a:r>
          </a:p>
        </p:txBody>
      </p:sp>
      <p:sp>
        <p:nvSpPr>
          <p:cNvPr id="18" name="ZoneTexte 17">
            <a:extLst>
              <a:ext uri="{FF2B5EF4-FFF2-40B4-BE49-F238E27FC236}">
                <a16:creationId xmlns:a16="http://schemas.microsoft.com/office/drawing/2014/main" id="{83967F6C-D209-4EF8-02B5-A39622B5817C}"/>
              </a:ext>
            </a:extLst>
          </p:cNvPr>
          <p:cNvSpPr txBox="1"/>
          <p:nvPr/>
        </p:nvSpPr>
        <p:spPr>
          <a:xfrm>
            <a:off x="7478602" y="5994305"/>
            <a:ext cx="742511" cy="369332"/>
          </a:xfrm>
          <a:prstGeom prst="rect">
            <a:avLst/>
          </a:prstGeom>
          <a:noFill/>
        </p:spPr>
        <p:txBody>
          <a:bodyPr wrap="none" rtlCol="0">
            <a:spAutoFit/>
          </a:bodyPr>
          <a:lstStyle/>
          <a:p>
            <a:r>
              <a:rPr lang="fr-FR" dirty="0"/>
              <a:t>Santé</a:t>
            </a:r>
          </a:p>
        </p:txBody>
      </p:sp>
      <p:sp>
        <p:nvSpPr>
          <p:cNvPr id="20" name="ZoneTexte 19">
            <a:extLst>
              <a:ext uri="{FF2B5EF4-FFF2-40B4-BE49-F238E27FC236}">
                <a16:creationId xmlns:a16="http://schemas.microsoft.com/office/drawing/2014/main" id="{D6A6A4E4-755A-13BD-6300-24E833D497EE}"/>
              </a:ext>
            </a:extLst>
          </p:cNvPr>
          <p:cNvSpPr txBox="1"/>
          <p:nvPr/>
        </p:nvSpPr>
        <p:spPr>
          <a:xfrm>
            <a:off x="10258067" y="5115436"/>
            <a:ext cx="1184940" cy="369332"/>
          </a:xfrm>
          <a:prstGeom prst="rect">
            <a:avLst/>
          </a:prstGeom>
          <a:noFill/>
        </p:spPr>
        <p:txBody>
          <a:bodyPr wrap="none" rtlCol="0">
            <a:spAutoFit/>
          </a:bodyPr>
          <a:lstStyle/>
          <a:p>
            <a:r>
              <a:rPr lang="fr-FR" dirty="0"/>
              <a:t>Formation</a:t>
            </a:r>
          </a:p>
        </p:txBody>
      </p:sp>
      <p:pic>
        <p:nvPicPr>
          <p:cNvPr id="26" name="Image 25">
            <a:extLst>
              <a:ext uri="{FF2B5EF4-FFF2-40B4-BE49-F238E27FC236}">
                <a16:creationId xmlns:a16="http://schemas.microsoft.com/office/drawing/2014/main" id="{207A4BD1-E7C1-9855-C665-E6E7D7586F16}"/>
              </a:ext>
            </a:extLst>
          </p:cNvPr>
          <p:cNvPicPr>
            <a:picLocks noChangeAspect="1"/>
          </p:cNvPicPr>
          <p:nvPr/>
        </p:nvPicPr>
        <p:blipFill>
          <a:blip r:embed="rId8"/>
          <a:stretch>
            <a:fillRect/>
          </a:stretch>
        </p:blipFill>
        <p:spPr>
          <a:xfrm>
            <a:off x="1811517" y="3250043"/>
            <a:ext cx="2754237" cy="1485619"/>
          </a:xfrm>
          <a:prstGeom prst="rect">
            <a:avLst/>
          </a:prstGeom>
        </p:spPr>
      </p:pic>
      <p:sp>
        <p:nvSpPr>
          <p:cNvPr id="32" name="ZoneTexte 31">
            <a:extLst>
              <a:ext uri="{FF2B5EF4-FFF2-40B4-BE49-F238E27FC236}">
                <a16:creationId xmlns:a16="http://schemas.microsoft.com/office/drawing/2014/main" id="{C0405497-9542-1897-8BA2-EFBDE223226D}"/>
              </a:ext>
            </a:extLst>
          </p:cNvPr>
          <p:cNvSpPr txBox="1"/>
          <p:nvPr/>
        </p:nvSpPr>
        <p:spPr>
          <a:xfrm>
            <a:off x="7054377" y="1776768"/>
            <a:ext cx="3834260" cy="461665"/>
          </a:xfrm>
          <a:prstGeom prst="rect">
            <a:avLst/>
          </a:prstGeom>
          <a:noFill/>
        </p:spPr>
        <p:txBody>
          <a:bodyPr wrap="square">
            <a:spAutoFit/>
          </a:bodyPr>
          <a:lstStyle/>
          <a:p>
            <a:r>
              <a:rPr lang="fr-FR" sz="2400" b="1" dirty="0">
                <a:latin typeface="Calibri" panose="020F0502020204030204" pitchFamily="34" charset="0"/>
                <a:cs typeface="Times New Roman" panose="02020603050405020304" pitchFamily="18" charset="0"/>
              </a:rPr>
              <a:t>Une carte « relation » </a:t>
            </a:r>
            <a:endParaRPr lang="fr-FR" sz="2400" dirty="0"/>
          </a:p>
        </p:txBody>
      </p:sp>
      <p:sp>
        <p:nvSpPr>
          <p:cNvPr id="33" name="ZoneTexte 32">
            <a:extLst>
              <a:ext uri="{FF2B5EF4-FFF2-40B4-BE49-F238E27FC236}">
                <a16:creationId xmlns:a16="http://schemas.microsoft.com/office/drawing/2014/main" id="{44EB4D4F-2BDC-C6DC-CFEA-9397592B37D0}"/>
              </a:ext>
            </a:extLst>
          </p:cNvPr>
          <p:cNvSpPr txBox="1"/>
          <p:nvPr/>
        </p:nvSpPr>
        <p:spPr>
          <a:xfrm>
            <a:off x="2201507" y="1775084"/>
            <a:ext cx="5414161" cy="461665"/>
          </a:xfrm>
          <a:prstGeom prst="rect">
            <a:avLst/>
          </a:prstGeom>
          <a:noFill/>
        </p:spPr>
        <p:txBody>
          <a:bodyPr wrap="square">
            <a:spAutoFit/>
          </a:bodyPr>
          <a:lstStyle/>
          <a:p>
            <a:r>
              <a:rPr lang="fr-FR" sz="2400" b="1" dirty="0">
                <a:latin typeface="Calibri" panose="020F0502020204030204" pitchFamily="34" charset="0"/>
                <a:cs typeface="Times New Roman" panose="02020603050405020304" pitchFamily="18" charset="0"/>
              </a:rPr>
              <a:t>Des préoccupations…</a:t>
            </a:r>
            <a:endParaRPr lang="fr-FR" sz="2400" dirty="0"/>
          </a:p>
        </p:txBody>
      </p:sp>
      <p:sp>
        <p:nvSpPr>
          <p:cNvPr id="34" name="ZoneTexte 33">
            <a:extLst>
              <a:ext uri="{FF2B5EF4-FFF2-40B4-BE49-F238E27FC236}">
                <a16:creationId xmlns:a16="http://schemas.microsoft.com/office/drawing/2014/main" id="{2632FDF5-5682-2EAA-B07C-7AAB02F0F7B9}"/>
              </a:ext>
            </a:extLst>
          </p:cNvPr>
          <p:cNvSpPr txBox="1"/>
          <p:nvPr/>
        </p:nvSpPr>
        <p:spPr>
          <a:xfrm>
            <a:off x="567161" y="2806496"/>
            <a:ext cx="1951466" cy="646331"/>
          </a:xfrm>
          <a:prstGeom prst="rect">
            <a:avLst/>
          </a:prstGeom>
          <a:noFill/>
        </p:spPr>
        <p:txBody>
          <a:bodyPr wrap="square" rtlCol="0">
            <a:spAutoFit/>
          </a:bodyPr>
          <a:lstStyle/>
          <a:p>
            <a:r>
              <a:rPr lang="fr-FR" dirty="0"/>
              <a:t>Retour de voyage à l’étranger</a:t>
            </a:r>
          </a:p>
        </p:txBody>
      </p:sp>
      <p:sp>
        <p:nvSpPr>
          <p:cNvPr id="35" name="ZoneTexte 34">
            <a:extLst>
              <a:ext uri="{FF2B5EF4-FFF2-40B4-BE49-F238E27FC236}">
                <a16:creationId xmlns:a16="http://schemas.microsoft.com/office/drawing/2014/main" id="{EA0E2A89-6126-1CA0-398D-D1ED93E1C030}"/>
              </a:ext>
            </a:extLst>
          </p:cNvPr>
          <p:cNvSpPr txBox="1"/>
          <p:nvPr/>
        </p:nvSpPr>
        <p:spPr>
          <a:xfrm>
            <a:off x="2789416" y="2554948"/>
            <a:ext cx="2119172" cy="646331"/>
          </a:xfrm>
          <a:prstGeom prst="rect">
            <a:avLst/>
          </a:prstGeom>
          <a:noFill/>
        </p:spPr>
        <p:txBody>
          <a:bodyPr wrap="square" rtlCol="0">
            <a:spAutoFit/>
          </a:bodyPr>
          <a:lstStyle/>
          <a:p>
            <a:r>
              <a:rPr lang="fr-FR" dirty="0"/>
              <a:t>Entrée dans la vie professionnelle</a:t>
            </a:r>
          </a:p>
        </p:txBody>
      </p:sp>
      <p:sp>
        <p:nvSpPr>
          <p:cNvPr id="36" name="ZoneTexte 35">
            <a:extLst>
              <a:ext uri="{FF2B5EF4-FFF2-40B4-BE49-F238E27FC236}">
                <a16:creationId xmlns:a16="http://schemas.microsoft.com/office/drawing/2014/main" id="{8556DC80-DD91-A9A9-C089-A6584EC796EE}"/>
              </a:ext>
            </a:extLst>
          </p:cNvPr>
          <p:cNvSpPr txBox="1"/>
          <p:nvPr/>
        </p:nvSpPr>
        <p:spPr>
          <a:xfrm>
            <a:off x="3145848" y="4809877"/>
            <a:ext cx="1441612" cy="646331"/>
          </a:xfrm>
          <a:prstGeom prst="rect">
            <a:avLst/>
          </a:prstGeom>
          <a:noFill/>
        </p:spPr>
        <p:txBody>
          <a:bodyPr wrap="square" rtlCol="0">
            <a:spAutoFit/>
          </a:bodyPr>
          <a:lstStyle/>
          <a:p>
            <a:r>
              <a:rPr lang="fr-FR" dirty="0"/>
              <a:t>Un nouveau travail</a:t>
            </a:r>
          </a:p>
        </p:txBody>
      </p:sp>
      <p:sp>
        <p:nvSpPr>
          <p:cNvPr id="37" name="ZoneTexte 36">
            <a:extLst>
              <a:ext uri="{FF2B5EF4-FFF2-40B4-BE49-F238E27FC236}">
                <a16:creationId xmlns:a16="http://schemas.microsoft.com/office/drawing/2014/main" id="{6D9CD02C-DDBB-5D7B-C173-87BA3030F548}"/>
              </a:ext>
            </a:extLst>
          </p:cNvPr>
          <p:cNvSpPr txBox="1"/>
          <p:nvPr/>
        </p:nvSpPr>
        <p:spPr>
          <a:xfrm>
            <a:off x="899815" y="4863398"/>
            <a:ext cx="2138327" cy="646331"/>
          </a:xfrm>
          <a:prstGeom prst="rect">
            <a:avLst/>
          </a:prstGeom>
          <a:noFill/>
        </p:spPr>
        <p:txBody>
          <a:bodyPr wrap="square" rtlCol="0">
            <a:spAutoFit/>
          </a:bodyPr>
          <a:lstStyle/>
          <a:p>
            <a:r>
              <a:rPr lang="fr-FR" dirty="0"/>
              <a:t>Démarrage d’une vie de couple</a:t>
            </a:r>
          </a:p>
        </p:txBody>
      </p:sp>
      <p:sp>
        <p:nvSpPr>
          <p:cNvPr id="38" name="ZoneTexte 37">
            <a:extLst>
              <a:ext uri="{FF2B5EF4-FFF2-40B4-BE49-F238E27FC236}">
                <a16:creationId xmlns:a16="http://schemas.microsoft.com/office/drawing/2014/main" id="{7996C30A-B654-B5BB-2B3C-76298D930206}"/>
              </a:ext>
            </a:extLst>
          </p:cNvPr>
          <p:cNvSpPr txBox="1"/>
          <p:nvPr/>
        </p:nvSpPr>
        <p:spPr>
          <a:xfrm>
            <a:off x="170776" y="4066773"/>
            <a:ext cx="1749413" cy="369332"/>
          </a:xfrm>
          <a:prstGeom prst="rect">
            <a:avLst/>
          </a:prstGeom>
          <a:noFill/>
        </p:spPr>
        <p:txBody>
          <a:bodyPr wrap="square" rtlCol="0">
            <a:spAutoFit/>
          </a:bodyPr>
          <a:lstStyle/>
          <a:p>
            <a:r>
              <a:rPr lang="fr-FR" dirty="0"/>
              <a:t>Vie citoyenne</a:t>
            </a:r>
          </a:p>
        </p:txBody>
      </p:sp>
      <p:sp>
        <p:nvSpPr>
          <p:cNvPr id="40" name="ZoneTexte 39">
            <a:extLst>
              <a:ext uri="{FF2B5EF4-FFF2-40B4-BE49-F238E27FC236}">
                <a16:creationId xmlns:a16="http://schemas.microsoft.com/office/drawing/2014/main" id="{F52D1532-2085-CAA2-5545-B7FF694B5244}"/>
              </a:ext>
            </a:extLst>
          </p:cNvPr>
          <p:cNvSpPr txBox="1"/>
          <p:nvPr/>
        </p:nvSpPr>
        <p:spPr>
          <a:xfrm>
            <a:off x="2099589" y="5637465"/>
            <a:ext cx="1749413" cy="369332"/>
          </a:xfrm>
          <a:prstGeom prst="rect">
            <a:avLst/>
          </a:prstGeom>
          <a:noFill/>
        </p:spPr>
        <p:txBody>
          <a:bodyPr wrap="square" rtlCol="0">
            <a:spAutoFit/>
          </a:bodyPr>
          <a:lstStyle/>
          <a:p>
            <a:r>
              <a:rPr lang="fr-FR" dirty="0"/>
              <a:t>Engagements</a:t>
            </a:r>
          </a:p>
        </p:txBody>
      </p:sp>
      <p:sp>
        <p:nvSpPr>
          <p:cNvPr id="41" name="ZoneTexte 40">
            <a:extLst>
              <a:ext uri="{FF2B5EF4-FFF2-40B4-BE49-F238E27FC236}">
                <a16:creationId xmlns:a16="http://schemas.microsoft.com/office/drawing/2014/main" id="{EB0F0705-8533-B92E-7E28-045B8E81C9F2}"/>
              </a:ext>
            </a:extLst>
          </p:cNvPr>
          <p:cNvSpPr txBox="1"/>
          <p:nvPr/>
        </p:nvSpPr>
        <p:spPr>
          <a:xfrm>
            <a:off x="254492" y="5683631"/>
            <a:ext cx="1554464" cy="646331"/>
          </a:xfrm>
          <a:prstGeom prst="rect">
            <a:avLst/>
          </a:prstGeom>
          <a:noFill/>
        </p:spPr>
        <p:txBody>
          <a:bodyPr wrap="square" rtlCol="0">
            <a:spAutoFit/>
          </a:bodyPr>
          <a:lstStyle/>
          <a:p>
            <a:r>
              <a:rPr lang="fr-FR" dirty="0"/>
              <a:t>Quel sens à mon travail ?</a:t>
            </a:r>
          </a:p>
        </p:txBody>
      </p:sp>
      <p:sp>
        <p:nvSpPr>
          <p:cNvPr id="42" name="ZoneTexte 41">
            <a:extLst>
              <a:ext uri="{FF2B5EF4-FFF2-40B4-BE49-F238E27FC236}">
                <a16:creationId xmlns:a16="http://schemas.microsoft.com/office/drawing/2014/main" id="{70573C65-FB7D-4F16-F65F-A5323EDB6D5A}"/>
              </a:ext>
            </a:extLst>
          </p:cNvPr>
          <p:cNvSpPr txBox="1"/>
          <p:nvPr/>
        </p:nvSpPr>
        <p:spPr>
          <a:xfrm>
            <a:off x="5177548" y="4168547"/>
            <a:ext cx="1110176" cy="369332"/>
          </a:xfrm>
          <a:prstGeom prst="rect">
            <a:avLst/>
          </a:prstGeom>
          <a:noFill/>
        </p:spPr>
        <p:txBody>
          <a:bodyPr wrap="none" rtlCol="0">
            <a:spAutoFit/>
          </a:bodyPr>
          <a:lstStyle/>
          <a:p>
            <a:r>
              <a:rPr lang="fr-FR" dirty="0"/>
              <a:t>Voisinage</a:t>
            </a:r>
          </a:p>
        </p:txBody>
      </p:sp>
      <p:pic>
        <p:nvPicPr>
          <p:cNvPr id="44" name="Graphique 43" descr="Informations avec un remplissage uni">
            <a:extLst>
              <a:ext uri="{FF2B5EF4-FFF2-40B4-BE49-F238E27FC236}">
                <a16:creationId xmlns:a16="http://schemas.microsoft.com/office/drawing/2014/main" id="{6162EC88-F4DC-F1FD-625B-BD58D6F7DE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03290" y="994106"/>
            <a:ext cx="749788" cy="749788"/>
          </a:xfrm>
          <a:prstGeom prst="rect">
            <a:avLst/>
          </a:prstGeom>
        </p:spPr>
      </p:pic>
    </p:spTree>
    <p:extLst>
      <p:ext uri="{BB962C8B-B14F-4D97-AF65-F5344CB8AC3E}">
        <p14:creationId xmlns:p14="http://schemas.microsoft.com/office/powerpoint/2010/main" val="68673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7" y="456597"/>
            <a:ext cx="914400" cy="914400"/>
          </a:xfrm>
          <a:prstGeom prst="rect">
            <a:avLst/>
          </a:prstGeom>
        </p:spPr>
      </p:pic>
      <p:sp>
        <p:nvSpPr>
          <p:cNvPr id="6" name="Titre 5">
            <a:extLst>
              <a:ext uri="{FF2B5EF4-FFF2-40B4-BE49-F238E27FC236}">
                <a16:creationId xmlns:a16="http://schemas.microsoft.com/office/drawing/2014/main" id="{10A24289-06AC-4DC9-196A-C08C3237644F}"/>
              </a:ext>
            </a:extLst>
          </p:cNvPr>
          <p:cNvSpPr>
            <a:spLocks noGrp="1"/>
          </p:cNvSpPr>
          <p:nvPr>
            <p:ph type="title"/>
          </p:nvPr>
        </p:nvSpPr>
        <p:spPr>
          <a:xfrm>
            <a:off x="3410046" y="117412"/>
            <a:ext cx="4312778" cy="1253585"/>
          </a:xfrm>
        </p:spPr>
        <p:txBody>
          <a:bodyPr/>
          <a:lstStyle/>
          <a:p>
            <a:r>
              <a:rPr lang="fr-FR" dirty="0"/>
              <a:t>Temps de partage </a:t>
            </a:r>
          </a:p>
        </p:txBody>
      </p:sp>
      <p:sp>
        <p:nvSpPr>
          <p:cNvPr id="7" name="Ellipse 6">
            <a:extLst>
              <a:ext uri="{FF2B5EF4-FFF2-40B4-BE49-F238E27FC236}">
                <a16:creationId xmlns:a16="http://schemas.microsoft.com/office/drawing/2014/main" id="{559E095F-492B-FB48-B95D-EF9D3EC5EF0B}"/>
              </a:ext>
            </a:extLst>
          </p:cNvPr>
          <p:cNvSpPr/>
          <p:nvPr/>
        </p:nvSpPr>
        <p:spPr>
          <a:xfrm>
            <a:off x="244501" y="117412"/>
            <a:ext cx="1650400" cy="157327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pic>
        <p:nvPicPr>
          <p:cNvPr id="9" name="Espace réservé du contenu 8" descr="Utilisateurs avec un remplissage uni">
            <a:extLst>
              <a:ext uri="{FF2B5EF4-FFF2-40B4-BE49-F238E27FC236}">
                <a16:creationId xmlns:a16="http://schemas.microsoft.com/office/drawing/2014/main" id="{4848AAB4-5752-F86A-FA25-6C146539581F}"/>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501" y="478934"/>
            <a:ext cx="914400" cy="914400"/>
          </a:xfrm>
        </p:spPr>
      </p:pic>
      <p:sp>
        <p:nvSpPr>
          <p:cNvPr id="11" name="Espace réservé du contenu 2">
            <a:extLst>
              <a:ext uri="{FF2B5EF4-FFF2-40B4-BE49-F238E27FC236}">
                <a16:creationId xmlns:a16="http://schemas.microsoft.com/office/drawing/2014/main" id="{C517970D-3B2B-43C8-3DEE-AAEC4E684DB2}"/>
              </a:ext>
            </a:extLst>
          </p:cNvPr>
          <p:cNvSpPr txBox="1">
            <a:spLocks/>
          </p:cNvSpPr>
          <p:nvPr/>
        </p:nvSpPr>
        <p:spPr>
          <a:xfrm>
            <a:off x="914400" y="2484602"/>
            <a:ext cx="10548890" cy="40069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3275" lvl="2" indent="-446088" algn="just">
              <a:buNone/>
            </a:pPr>
            <a:r>
              <a:rPr lang="fr-FR" sz="3600" dirty="0">
                <a:latin typeface="Calibri" panose="020F0502020204030204" pitchFamily="34" charset="0"/>
                <a:cs typeface="Times New Roman" panose="02020603050405020304" pitchFamily="18" charset="0"/>
              </a:rPr>
              <a:t>       </a:t>
            </a:r>
            <a:r>
              <a:rPr lang="fr-FR" sz="3600" b="1" dirty="0">
                <a:latin typeface="Calibri" panose="020F0502020204030204" pitchFamily="34" charset="0"/>
                <a:cs typeface="Times New Roman" panose="02020603050405020304" pitchFamily="18" charset="0"/>
              </a:rPr>
              <a:t>Pourquoi ?</a:t>
            </a:r>
          </a:p>
          <a:p>
            <a:pPr marL="803275" lvl="2" indent="-446088" algn="just">
              <a:buFont typeface="Arial" panose="020B0604020202020204" pitchFamily="34" charset="0"/>
              <a:buNone/>
            </a:pPr>
            <a:endParaRPr lang="fr-FR" sz="1300" dirty="0">
              <a:latin typeface="Calibri" panose="020F0502020204030204" pitchFamily="34" charset="0"/>
              <a:cs typeface="Times New Roman" panose="02020603050405020304" pitchFamily="18" charset="0"/>
            </a:endParaRPr>
          </a:p>
          <a:p>
            <a:pPr marL="803275" lvl="3" indent="-446088" algn="just"/>
            <a:r>
              <a:rPr lang="fr-FR" sz="2800" dirty="0">
                <a:latin typeface="Calibri" panose="020F0502020204030204" pitchFamily="34" charset="0"/>
                <a:cs typeface="Times New Roman" panose="02020603050405020304" pitchFamily="18" charset="0"/>
              </a:rPr>
              <a:t>Pour partager et enrichir </a:t>
            </a:r>
            <a:r>
              <a:rPr lang="fr-FR" sz="2800" b="1" dirty="0">
                <a:latin typeface="Calibri" panose="020F0502020204030204" pitchFamily="34" charset="0"/>
                <a:cs typeface="Times New Roman" panose="02020603050405020304" pitchFamily="18" charset="0"/>
              </a:rPr>
              <a:t>les préoccupations/problématiques</a:t>
            </a:r>
            <a:br>
              <a:rPr lang="fr-FR" sz="2400" dirty="0">
                <a:latin typeface="Calibri" panose="020F0502020204030204" pitchFamily="34" charset="0"/>
                <a:cs typeface="Times New Roman" panose="02020603050405020304" pitchFamily="18" charset="0"/>
              </a:rPr>
            </a:br>
            <a:r>
              <a:rPr lang="fr-FR" sz="2400" dirty="0">
                <a:latin typeface="Calibri" panose="020F0502020204030204" pitchFamily="34" charset="0"/>
                <a:cs typeface="Times New Roman" panose="02020603050405020304" pitchFamily="18" charset="0"/>
              </a:rPr>
              <a:t>de chacun </a:t>
            </a:r>
            <a:r>
              <a:rPr lang="fr-FR" sz="2800" dirty="0">
                <a:latin typeface="Calibri" panose="020F0502020204030204" pitchFamily="34" charset="0"/>
                <a:cs typeface="Times New Roman" panose="02020603050405020304" pitchFamily="18" charset="0"/>
              </a:rPr>
              <a:t>et préciser les </a:t>
            </a:r>
            <a:r>
              <a:rPr lang="fr-FR" sz="2800" b="1" dirty="0">
                <a:latin typeface="Calibri" panose="020F0502020204030204" pitchFamily="34" charset="0"/>
                <a:cs typeface="Times New Roman" panose="02020603050405020304" pitchFamily="18" charset="0"/>
              </a:rPr>
              <a:t>personnes à inviter </a:t>
            </a:r>
            <a:r>
              <a:rPr lang="fr-FR" sz="2800" dirty="0">
                <a:latin typeface="Calibri" panose="020F0502020204030204" pitchFamily="34" charset="0"/>
                <a:cs typeface="Times New Roman" panose="02020603050405020304" pitchFamily="18" charset="0"/>
              </a:rPr>
              <a:t>(dans une mini agora ou à autre forme de rencontre à inventer)</a:t>
            </a:r>
          </a:p>
          <a:p>
            <a:pPr marL="803275" lvl="3" indent="-446088" algn="just"/>
            <a:endParaRPr lang="fr-FR" sz="1000" b="1" dirty="0">
              <a:latin typeface="Calibri" panose="020F0502020204030204" pitchFamily="34" charset="0"/>
              <a:cs typeface="Times New Roman" panose="02020603050405020304" pitchFamily="18" charset="0"/>
            </a:endParaRPr>
          </a:p>
          <a:p>
            <a:pPr marL="803275" lvl="3" indent="-446088" algn="just"/>
            <a:r>
              <a:rPr lang="fr-FR" sz="2800" dirty="0">
                <a:latin typeface="Calibri" panose="020F0502020204030204" pitchFamily="34" charset="0"/>
                <a:cs typeface="Times New Roman" panose="02020603050405020304" pitchFamily="18" charset="0"/>
              </a:rPr>
              <a:t>Pour partager son </a:t>
            </a:r>
            <a:r>
              <a:rPr lang="fr-FR" sz="2800" b="1" dirty="0">
                <a:latin typeface="Calibri" panose="020F0502020204030204" pitchFamily="34" charset="0"/>
                <a:cs typeface="Times New Roman" panose="02020603050405020304" pitchFamily="18" charset="0"/>
              </a:rPr>
              <a:t>enthousiasme</a:t>
            </a:r>
            <a:r>
              <a:rPr lang="fr-FR" sz="2800" dirty="0">
                <a:latin typeface="Calibri" panose="020F0502020204030204" pitchFamily="34" charset="0"/>
                <a:cs typeface="Times New Roman" panose="02020603050405020304" pitchFamily="18" charset="0"/>
              </a:rPr>
              <a:t> mais aussi les </a:t>
            </a:r>
            <a:r>
              <a:rPr lang="fr-FR" sz="2800" b="1" dirty="0">
                <a:latin typeface="Calibri" panose="020F0502020204030204" pitchFamily="34" charset="0"/>
                <a:cs typeface="Times New Roman" panose="02020603050405020304" pitchFamily="18" charset="0"/>
              </a:rPr>
              <a:t>freins et les moyens </a:t>
            </a:r>
            <a:r>
              <a:rPr lang="fr-FR" sz="2800" dirty="0">
                <a:latin typeface="Calibri" panose="020F0502020204030204" pitchFamily="34" charset="0"/>
                <a:cs typeface="Times New Roman" panose="02020603050405020304" pitchFamily="18" charset="0"/>
              </a:rPr>
              <a:t>de les surmonter</a:t>
            </a:r>
          </a:p>
          <a:p>
            <a:pPr marL="803275" lvl="3" indent="-446088" algn="just"/>
            <a:endParaRPr lang="fr-FR" sz="1000" dirty="0">
              <a:latin typeface="Calibri" panose="020F0502020204030204" pitchFamily="34" charset="0"/>
              <a:cs typeface="Times New Roman" panose="02020603050405020304" pitchFamily="18" charset="0"/>
            </a:endParaRPr>
          </a:p>
          <a:p>
            <a:pPr marL="803275" lvl="3" indent="-446088" algn="just"/>
            <a:r>
              <a:rPr lang="fr-FR" sz="2800" dirty="0">
                <a:latin typeface="Calibri" panose="020F0502020204030204" pitchFamily="34" charset="0"/>
                <a:cs typeface="Times New Roman" panose="02020603050405020304" pitchFamily="18" charset="0"/>
              </a:rPr>
              <a:t>Pour détecter les </a:t>
            </a:r>
            <a:r>
              <a:rPr lang="fr-FR" sz="2800" b="1" dirty="0">
                <a:latin typeface="Calibri" panose="020F0502020204030204" pitchFamily="34" charset="0"/>
                <a:cs typeface="Times New Roman" panose="02020603050405020304" pitchFamily="18" charset="0"/>
              </a:rPr>
              <a:t>synergies possibles </a:t>
            </a:r>
            <a:r>
              <a:rPr lang="fr-FR" sz="2800" dirty="0">
                <a:latin typeface="Calibri" panose="020F0502020204030204" pitchFamily="34" charset="0"/>
                <a:cs typeface="Times New Roman" panose="02020603050405020304" pitchFamily="18" charset="0"/>
              </a:rPr>
              <a:t>: pourquoi pas se coopter et s’engager ensemble pour monter un projet ; pour élargir le cercle des personnes à inviter</a:t>
            </a:r>
          </a:p>
        </p:txBody>
      </p:sp>
      <p:grpSp>
        <p:nvGrpSpPr>
          <p:cNvPr id="2" name="Groupe 1">
            <a:extLst>
              <a:ext uri="{FF2B5EF4-FFF2-40B4-BE49-F238E27FC236}">
                <a16:creationId xmlns:a16="http://schemas.microsoft.com/office/drawing/2014/main" id="{17D8D017-5F94-D5E2-E67B-A602B77E01FF}"/>
              </a:ext>
            </a:extLst>
          </p:cNvPr>
          <p:cNvGrpSpPr/>
          <p:nvPr/>
        </p:nvGrpSpPr>
        <p:grpSpPr>
          <a:xfrm>
            <a:off x="10423829" y="235325"/>
            <a:ext cx="1686160" cy="1069677"/>
            <a:chOff x="10423829" y="235325"/>
            <a:chExt cx="1686160" cy="1069677"/>
          </a:xfrm>
        </p:grpSpPr>
        <p:pic>
          <p:nvPicPr>
            <p:cNvPr id="3" name="Graphique 2" descr="Chronomètre 33% avec un remplissage uni">
              <a:extLst>
                <a:ext uri="{FF2B5EF4-FFF2-40B4-BE49-F238E27FC236}">
                  <a16:creationId xmlns:a16="http://schemas.microsoft.com/office/drawing/2014/main" id="{D7F040EA-9182-91EB-BF2E-29F1733F5C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58440" y="235325"/>
              <a:ext cx="704850" cy="704850"/>
            </a:xfrm>
            <a:prstGeom prst="rect">
              <a:avLst/>
            </a:prstGeom>
          </p:spPr>
        </p:pic>
        <p:sp>
          <p:nvSpPr>
            <p:cNvPr id="4" name="ZoneTexte 3">
              <a:extLst>
                <a:ext uri="{FF2B5EF4-FFF2-40B4-BE49-F238E27FC236}">
                  <a16:creationId xmlns:a16="http://schemas.microsoft.com/office/drawing/2014/main" id="{970DC072-8F44-05F4-150E-A76F6A56B093}"/>
                </a:ext>
              </a:extLst>
            </p:cNvPr>
            <p:cNvSpPr txBox="1"/>
            <p:nvPr/>
          </p:nvSpPr>
          <p:spPr>
            <a:xfrm>
              <a:off x="10423829" y="935670"/>
              <a:ext cx="1686160" cy="369332"/>
            </a:xfrm>
            <a:prstGeom prst="rect">
              <a:avLst/>
            </a:prstGeom>
            <a:noFill/>
          </p:spPr>
          <p:txBody>
            <a:bodyPr wrap="square" rtlCol="0">
              <a:spAutoFit/>
            </a:bodyPr>
            <a:lstStyle/>
            <a:p>
              <a:r>
                <a:rPr lang="fr-FR" dirty="0"/>
                <a:t>50 minutes</a:t>
              </a:r>
            </a:p>
          </p:txBody>
        </p:sp>
      </p:grpSp>
    </p:spTree>
    <p:extLst>
      <p:ext uri="{BB962C8B-B14F-4D97-AF65-F5344CB8AC3E}">
        <p14:creationId xmlns:p14="http://schemas.microsoft.com/office/powerpoint/2010/main" val="232694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22" name="Freeform: Shape 2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8" name="Freeform: Shape 2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Image 12">
            <a:extLst>
              <a:ext uri="{FF2B5EF4-FFF2-40B4-BE49-F238E27FC236}">
                <a16:creationId xmlns:a16="http://schemas.microsoft.com/office/drawing/2014/main" id="{FE9D2156-ED2A-3E9D-CE3D-BF4D6CF3EFC0}"/>
              </a:ext>
            </a:extLst>
          </p:cNvPr>
          <p:cNvPicPr>
            <a:picLocks noChangeAspect="1"/>
          </p:cNvPicPr>
          <p:nvPr/>
        </p:nvPicPr>
        <p:blipFill>
          <a:blip r:embed="rId3"/>
          <a:stretch>
            <a:fillRect/>
          </a:stretch>
        </p:blipFill>
        <p:spPr>
          <a:xfrm>
            <a:off x="571588" y="366444"/>
            <a:ext cx="819553" cy="819553"/>
          </a:xfrm>
          <a:prstGeom prst="rect">
            <a:avLst/>
          </a:prstGeom>
        </p:spPr>
      </p:pic>
      <p:pic>
        <p:nvPicPr>
          <p:cNvPr id="15" name="Graphique 14" descr="Bulle de discussion avec un remplissage uni">
            <a:extLst>
              <a:ext uri="{FF2B5EF4-FFF2-40B4-BE49-F238E27FC236}">
                <a16:creationId xmlns:a16="http://schemas.microsoft.com/office/drawing/2014/main" id="{D39D8BF5-6A34-57DE-247D-BD7AA3FE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8557" y="456597"/>
            <a:ext cx="914400" cy="914400"/>
          </a:xfrm>
          <a:prstGeom prst="rect">
            <a:avLst/>
          </a:prstGeom>
        </p:spPr>
      </p:pic>
      <p:sp>
        <p:nvSpPr>
          <p:cNvPr id="6" name="Titre 5">
            <a:extLst>
              <a:ext uri="{FF2B5EF4-FFF2-40B4-BE49-F238E27FC236}">
                <a16:creationId xmlns:a16="http://schemas.microsoft.com/office/drawing/2014/main" id="{10A24289-06AC-4DC9-196A-C08C3237644F}"/>
              </a:ext>
            </a:extLst>
          </p:cNvPr>
          <p:cNvSpPr>
            <a:spLocks noGrp="1"/>
          </p:cNvSpPr>
          <p:nvPr>
            <p:ph type="title"/>
          </p:nvPr>
        </p:nvSpPr>
        <p:spPr>
          <a:xfrm>
            <a:off x="3331354" y="179687"/>
            <a:ext cx="10515600" cy="1325563"/>
          </a:xfrm>
        </p:spPr>
        <p:txBody>
          <a:bodyPr/>
          <a:lstStyle/>
          <a:p>
            <a:r>
              <a:rPr lang="fr-FR" b="1" dirty="0">
                <a:solidFill>
                  <a:srgbClr val="70AD47"/>
                </a:solidFill>
              </a:rPr>
              <a:t>Temps de méditation</a:t>
            </a:r>
          </a:p>
        </p:txBody>
      </p:sp>
      <p:sp>
        <p:nvSpPr>
          <p:cNvPr id="2" name="Ellipse 1">
            <a:extLst>
              <a:ext uri="{FF2B5EF4-FFF2-40B4-BE49-F238E27FC236}">
                <a16:creationId xmlns:a16="http://schemas.microsoft.com/office/drawing/2014/main" id="{4AED5472-A1E3-2660-91D8-1512DF61560C}"/>
              </a:ext>
            </a:extLst>
          </p:cNvPr>
          <p:cNvSpPr/>
          <p:nvPr/>
        </p:nvSpPr>
        <p:spPr>
          <a:xfrm>
            <a:off x="232793" y="56827"/>
            <a:ext cx="1545927" cy="1571285"/>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pic>
        <p:nvPicPr>
          <p:cNvPr id="5" name="Espace réservé du contenu 4" descr="Soleil avec un remplissage uni">
            <a:extLst>
              <a:ext uri="{FF2B5EF4-FFF2-40B4-BE49-F238E27FC236}">
                <a16:creationId xmlns:a16="http://schemas.microsoft.com/office/drawing/2014/main" id="{34923133-B3F7-D261-5D75-590BA31460AD}"/>
              </a:ext>
            </a:extLst>
          </p:cNvPr>
          <p:cNvPicPr>
            <a:picLocks noGrp="1" noChangeAspect="1"/>
          </p:cNvPicPr>
          <p:nvPr>
            <p:ph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556" y="385269"/>
            <a:ext cx="914400" cy="914400"/>
          </a:xfrm>
        </p:spPr>
      </p:pic>
      <p:sp>
        <p:nvSpPr>
          <p:cNvPr id="3" name="Titre 5">
            <a:extLst>
              <a:ext uri="{FF2B5EF4-FFF2-40B4-BE49-F238E27FC236}">
                <a16:creationId xmlns:a16="http://schemas.microsoft.com/office/drawing/2014/main" id="{7025C1F0-9371-B18F-A6A1-667A9EDAE2A4}"/>
              </a:ext>
            </a:extLst>
          </p:cNvPr>
          <p:cNvSpPr txBox="1">
            <a:spLocks/>
          </p:cNvSpPr>
          <p:nvPr/>
        </p:nvSpPr>
        <p:spPr>
          <a:xfrm>
            <a:off x="3015590" y="913797"/>
            <a:ext cx="88677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solidFill>
                  <a:srgbClr val="70AD47"/>
                </a:solidFill>
              </a:rPr>
              <a:t>Se préparer à rencontrer ceux que nous invitons à vivre nos expériences</a:t>
            </a:r>
          </a:p>
          <a:p>
            <a:r>
              <a:rPr lang="fr-FR" sz="2400" b="1" dirty="0">
                <a:solidFill>
                  <a:srgbClr val="70AD47"/>
                </a:solidFill>
              </a:rPr>
              <a:t>en ACI</a:t>
            </a:r>
          </a:p>
        </p:txBody>
      </p:sp>
      <p:sp>
        <p:nvSpPr>
          <p:cNvPr id="8" name="Espace réservé du contenu 2">
            <a:extLst>
              <a:ext uri="{FF2B5EF4-FFF2-40B4-BE49-F238E27FC236}">
                <a16:creationId xmlns:a16="http://schemas.microsoft.com/office/drawing/2014/main" id="{23C05B90-F8DA-C1D8-102F-7ED6115BEF35}"/>
              </a:ext>
            </a:extLst>
          </p:cNvPr>
          <p:cNvSpPr txBox="1">
            <a:spLocks/>
          </p:cNvSpPr>
          <p:nvPr/>
        </p:nvSpPr>
        <p:spPr>
          <a:xfrm>
            <a:off x="585415" y="2239360"/>
            <a:ext cx="11297966" cy="4635510"/>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28600" marR="0" lvl="0" indent="-182880" algn="l" defTabSz="914400" rtl="0" eaLnBrk="1" fontAlgn="auto" latinLnBrk="0" hangingPunct="1">
              <a:lnSpc>
                <a:spcPct val="90000"/>
              </a:lnSpc>
              <a:spcBef>
                <a:spcPts val="1400"/>
              </a:spcBef>
              <a:spcAft>
                <a:spcPts val="0"/>
              </a:spcAft>
              <a:buClr>
                <a:srgbClr val="A6B727"/>
              </a:buClr>
              <a:buSzPct val="80000"/>
              <a:buFont typeface="Corbel" pitchFamily="34" charset="0"/>
              <a:buChar char="•"/>
              <a:tabLst/>
              <a:defRPr/>
            </a:pPr>
            <a:r>
              <a:rPr kumimoji="0" lang="fr-FR" sz="3000" b="1" i="0" u="none" strike="noStrike" kern="1200" cap="none" spc="0" normalizeH="0" baseline="0" noProof="0" dirty="0">
                <a:ln>
                  <a:noFill/>
                </a:ln>
                <a:solidFill>
                  <a:srgbClr val="70AD47"/>
                </a:solidFill>
                <a:effectLst/>
                <a:uLnTx/>
                <a:uFillTx/>
                <a:latin typeface="Corbel" panose="020B0503020204020204"/>
                <a:ea typeface="+mn-ea"/>
                <a:cs typeface="+mn-cs"/>
                <a:hlinkClick r:id="rId8"/>
              </a:rPr>
              <a:t>Les Disciples d’Emmaüs Luc 24, 13-35</a:t>
            </a:r>
            <a:endParaRPr kumimoji="0" lang="fr-FR" sz="3000" b="1" i="0" u="none" strike="noStrike" kern="1200" cap="none" spc="0" normalizeH="0" baseline="0" noProof="0" dirty="0">
              <a:ln>
                <a:noFill/>
              </a:ln>
              <a:solidFill>
                <a:srgbClr val="70AD47"/>
              </a:solidFill>
              <a:effectLst/>
              <a:uLnTx/>
              <a:uFillTx/>
              <a:latin typeface="Corbel" panose="020B0503020204020204"/>
              <a:ea typeface="+mn-ea"/>
              <a:cs typeface="+mn-cs"/>
            </a:endParaRPr>
          </a:p>
          <a:p>
            <a:pPr marL="228600" marR="0" lvl="0" indent="-182880" algn="l" defTabSz="914400" rtl="0" eaLnBrk="1" fontAlgn="auto" latinLnBrk="0" hangingPunct="1">
              <a:lnSpc>
                <a:spcPct val="90000"/>
              </a:lnSpc>
              <a:spcBef>
                <a:spcPts val="1400"/>
              </a:spcBef>
              <a:spcAft>
                <a:spcPts val="0"/>
              </a:spcAft>
              <a:buClr>
                <a:srgbClr val="A6B727"/>
              </a:buClr>
              <a:buSzPct val="80000"/>
              <a:buFont typeface="Corbel" pitchFamily="34" charset="0"/>
              <a:buChar char="•"/>
              <a:tabLst/>
              <a:defRPr/>
            </a:pPr>
            <a:r>
              <a:rPr kumimoji="0" lang="fr-FR" sz="3000" b="1" i="0" u="none" strike="noStrike" kern="1200" cap="none" spc="0" normalizeH="0" baseline="0" noProof="0" dirty="0">
                <a:ln>
                  <a:noFill/>
                </a:ln>
                <a:solidFill>
                  <a:srgbClr val="70AD47"/>
                </a:solidFill>
                <a:effectLst/>
                <a:uLnTx/>
                <a:uFillTx/>
                <a:latin typeface="Corbel" panose="020B0503020204020204"/>
                <a:ea typeface="+mn-ea"/>
                <a:cs typeface="+mn-cs"/>
              </a:rPr>
              <a:t>Deux temps : </a:t>
            </a:r>
          </a:p>
          <a:p>
            <a:pPr marL="457200" marR="0" lvl="1" indent="-182880" algn="l" defTabSz="914400" rtl="0" eaLnBrk="1" fontAlgn="auto" latinLnBrk="0" hangingPunct="1">
              <a:lnSpc>
                <a:spcPct val="90000"/>
              </a:lnSpc>
              <a:spcBef>
                <a:spcPts val="200"/>
              </a:spcBef>
              <a:spcAft>
                <a:spcPts val="400"/>
              </a:spcAft>
              <a:buClr>
                <a:srgbClr val="A6B727"/>
              </a:buClr>
              <a:buSzPct val="80000"/>
              <a:buFont typeface="Corbel" pitchFamily="34" charset="0"/>
              <a:buChar char="•"/>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Temps de méditation personnelle ( 5’)</a:t>
            </a:r>
          </a:p>
          <a:p>
            <a:pPr marL="457200" marR="0" lvl="1" indent="-182880" algn="l" defTabSz="914400" rtl="0" eaLnBrk="1" fontAlgn="auto" latinLnBrk="0" hangingPunct="1">
              <a:lnSpc>
                <a:spcPct val="90000"/>
              </a:lnSpc>
              <a:spcBef>
                <a:spcPts val="200"/>
              </a:spcBef>
              <a:spcAft>
                <a:spcPts val="400"/>
              </a:spcAft>
              <a:buClr>
                <a:srgbClr val="A6B727"/>
              </a:buClr>
              <a:buSzPct val="80000"/>
              <a:buFont typeface="Corbel" pitchFamily="34" charset="0"/>
              <a:buChar char="•"/>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Temps d’échange ( 25’)   </a:t>
            </a:r>
          </a:p>
          <a:p>
            <a:pPr marL="228600" marR="0" lvl="0" indent="-182880" algn="l" defTabSz="914400" rtl="0" eaLnBrk="1" fontAlgn="auto" latinLnBrk="0" hangingPunct="1">
              <a:lnSpc>
                <a:spcPct val="90000"/>
              </a:lnSpc>
              <a:spcBef>
                <a:spcPts val="1400"/>
              </a:spcBef>
              <a:spcAft>
                <a:spcPts val="0"/>
              </a:spcAft>
              <a:buClr>
                <a:srgbClr val="A6B727"/>
              </a:buClr>
              <a:buSzPct val="80000"/>
              <a:buFont typeface="Corbel" pitchFamily="34" charset="0"/>
              <a:buChar char="•"/>
              <a:tabLst/>
              <a:defRPr/>
            </a:pPr>
            <a:r>
              <a:rPr kumimoji="0" lang="fr-FR" sz="3000" b="1" i="0" u="none" strike="noStrike" kern="1200" cap="none" spc="0" normalizeH="0" baseline="0" noProof="0" dirty="0">
                <a:ln>
                  <a:noFill/>
                </a:ln>
                <a:solidFill>
                  <a:srgbClr val="70AD47"/>
                </a:solidFill>
                <a:effectLst/>
                <a:uLnTx/>
                <a:uFillTx/>
                <a:latin typeface="Corbel" panose="020B0503020204020204"/>
                <a:ea typeface="+mn-ea"/>
                <a:cs typeface="+mn-cs"/>
              </a:rPr>
              <a:t>Questions proposées : </a:t>
            </a:r>
          </a:p>
          <a:p>
            <a:pPr marL="457200" marR="0" lvl="1" indent="-182880" algn="l" defTabSz="914400" rtl="0" eaLnBrk="1" fontAlgn="auto" latinLnBrk="0" hangingPunct="1">
              <a:lnSpc>
                <a:spcPct val="90000"/>
              </a:lnSpc>
              <a:spcBef>
                <a:spcPts val="200"/>
              </a:spcBef>
              <a:spcAft>
                <a:spcPts val="400"/>
              </a:spcAft>
              <a:buClr>
                <a:srgbClr val="A6B727"/>
              </a:buClr>
              <a:buSzPct val="80000"/>
              <a:buFont typeface="Corbel" pitchFamily="34" charset="0"/>
              <a:buChar char="•"/>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Repérer dans le texte </a:t>
            </a:r>
            <a:r>
              <a:rPr kumimoji="0" lang="fr-FR" sz="26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les mots </a:t>
            </a: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qui vous semblent importants, et qui décrivent l’attitude de Jésus </a:t>
            </a:r>
          </a:p>
          <a:p>
            <a:pPr marL="457200" marR="0" lvl="1" indent="-182880" algn="l" defTabSz="914400" rtl="0" eaLnBrk="1" fontAlgn="auto" latinLnBrk="0" hangingPunct="1">
              <a:lnSpc>
                <a:spcPct val="90000"/>
              </a:lnSpc>
              <a:spcBef>
                <a:spcPts val="200"/>
              </a:spcBef>
              <a:spcAft>
                <a:spcPts val="400"/>
              </a:spcAft>
              <a:buClr>
                <a:srgbClr val="A6B727"/>
              </a:buClr>
              <a:buSzPct val="80000"/>
              <a:buFont typeface="Corbel" pitchFamily="34" charset="0"/>
              <a:buChar char="•"/>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Repérer </a:t>
            </a:r>
            <a:r>
              <a:rPr kumimoji="0" lang="fr-FR" sz="26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brièvement </a:t>
            </a: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étapes de la rencontre </a:t>
            </a:r>
          </a:p>
          <a:p>
            <a:pPr marL="457200" marR="0" lvl="1" indent="-182880" algn="l" defTabSz="914400" rtl="0" eaLnBrk="1" fontAlgn="auto" latinLnBrk="0" hangingPunct="1">
              <a:lnSpc>
                <a:spcPct val="90000"/>
              </a:lnSpc>
              <a:spcBef>
                <a:spcPts val="200"/>
              </a:spcBef>
              <a:spcAft>
                <a:spcPts val="400"/>
              </a:spcAft>
              <a:buClr>
                <a:srgbClr val="A6B727"/>
              </a:buClr>
              <a:buSzPct val="80000"/>
              <a:buFont typeface="Corbel" pitchFamily="34" charset="0"/>
              <a:buChar char="•"/>
              <a:tabLst/>
              <a:defRPr/>
            </a:pPr>
            <a:r>
              <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Comment ce texte et cette méditation m’aident à discerner la bonne attitude ? Quels comportements je retiens ? A la rencontre de qui pourrai-je aller ? Avec que je chemine aujourd’hui ?</a:t>
            </a:r>
          </a:p>
          <a:p>
            <a:pPr marL="457200" marR="0" lvl="1" indent="-182880" algn="l" defTabSz="914400" rtl="0" eaLnBrk="1" fontAlgn="auto" latinLnBrk="0" hangingPunct="1">
              <a:lnSpc>
                <a:spcPct val="90000"/>
              </a:lnSpc>
              <a:spcBef>
                <a:spcPts val="200"/>
              </a:spcBef>
              <a:spcAft>
                <a:spcPts val="400"/>
              </a:spcAft>
              <a:buClr>
                <a:srgbClr val="A6B727"/>
              </a:buClr>
              <a:buSzPct val="80000"/>
              <a:buFont typeface="Corbel" pitchFamily="34" charset="0"/>
              <a:buChar char="•"/>
              <a:tabLst/>
              <a:defRPr/>
            </a:pPr>
            <a:endParaRPr kumimoji="0" lang="fr-FR"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44643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135c4ba-2280-41f8-be7d-6f21d368baa3}" enabled="1" method="Standard" siteId="{24139d14-c62c-4c47-8bdd-ce71ea1d50cf}" removed="0"/>
</clbl:labelList>
</file>

<file path=docProps/app.xml><?xml version="1.0" encoding="utf-8"?>
<Properties xmlns="http://schemas.openxmlformats.org/officeDocument/2006/extended-properties" xmlns:vt="http://schemas.openxmlformats.org/officeDocument/2006/docPropsVTypes">
  <TotalTime>1</TotalTime>
  <Words>5215</Words>
  <Application>Microsoft Office PowerPoint</Application>
  <PresentationFormat>Grand écran</PresentationFormat>
  <Paragraphs>346</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Calibri Light</vt:lpstr>
      <vt:lpstr>Corbel</vt:lpstr>
      <vt:lpstr>Wingdings</vt:lpstr>
      <vt:lpstr>Thème Office</vt:lpstr>
      <vt:lpstr>Base</vt:lpstr>
      <vt:lpstr>Inviter d’autres à découvrir la richesse d’un partage de vie</vt:lpstr>
      <vt:lpstr>Les étapes de la formation </vt:lpstr>
      <vt:lpstr>Objectifs de la formation action (1)</vt:lpstr>
      <vt:lpstr>Objectifs de la formation action (2)</vt:lpstr>
      <vt:lpstr>Présentation PowerPoint</vt:lpstr>
      <vt:lpstr> Temps de relecture </vt:lpstr>
      <vt:lpstr>Temps de relecture</vt:lpstr>
      <vt:lpstr>Temps de partage </vt:lpstr>
      <vt:lpstr>Temps de méditation</vt:lpstr>
      <vt:lpstr>Temps de méditation</vt:lpstr>
      <vt:lpstr>Temps de méditation</vt:lpstr>
      <vt:lpstr>Qu’est-ce qu’être apôtre aujourd’hui ? (1)</vt:lpstr>
      <vt:lpstr>Qu’est-ce qu’être apôtre aujourd’hui ? (2)</vt:lpstr>
      <vt:lpstr>Conseils d’invitation pour mini agoras</vt:lpstr>
      <vt:lpstr>Conseils d’animation pour l’échange</vt:lpstr>
      <vt:lpstr>Comment conclure la rencontre?</vt:lpstr>
      <vt:lpstr>Plan d’action</vt:lpstr>
      <vt:lpstr>Documents ressources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Inviter d’autres à découvrir la richesse d’un partage de vie</dc:title>
  <dc:creator>Marie Moulins</dc:creator>
  <cp:lastModifiedBy>Marie Moulins</cp:lastModifiedBy>
  <cp:revision>6</cp:revision>
  <cp:lastPrinted>2022-11-19T05:09:24Z</cp:lastPrinted>
  <dcterms:created xsi:type="dcterms:W3CDTF">2022-10-06T13:18:22Z</dcterms:created>
  <dcterms:modified xsi:type="dcterms:W3CDTF">2023-01-26T17:28:04Z</dcterms:modified>
</cp:coreProperties>
</file>