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1" r:id="rId2"/>
    <p:sldId id="272" r:id="rId3"/>
    <p:sldId id="263" r:id="rId4"/>
    <p:sldId id="275" r:id="rId5"/>
    <p:sldId id="264" r:id="rId6"/>
    <p:sldId id="276" r:id="rId7"/>
    <p:sldId id="265" r:id="rId8"/>
    <p:sldId id="273" r:id="rId9"/>
    <p:sldId id="274" r:id="rId10"/>
    <p:sldId id="277"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118" autoAdjust="0"/>
  </p:normalViewPr>
  <p:slideViewPr>
    <p:cSldViewPr snapToGrid="0">
      <p:cViewPr varScale="1">
        <p:scale>
          <a:sx n="53" d="100"/>
          <a:sy n="53" d="100"/>
        </p:scale>
        <p:origin x="1838"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BA842-3F07-49BD-ABCA-1E84A7C9C3E2}" type="datetimeFigureOut">
              <a:rPr lang="fr-FR" smtClean="0"/>
              <a:t>09/02/2026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B7D35-1D37-45B0-B2D5-4AF9E44C5AED}" type="slidenum">
              <a:rPr lang="fr-FR" smtClean="0"/>
              <a:t>‹N°›</a:t>
            </a:fld>
            <a:endParaRPr lang="fr-FR"/>
          </a:p>
        </p:txBody>
      </p:sp>
    </p:spTree>
    <p:extLst>
      <p:ext uri="{BB962C8B-B14F-4D97-AF65-F5344CB8AC3E}">
        <p14:creationId xmlns:p14="http://schemas.microsoft.com/office/powerpoint/2010/main" val="340860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200" dirty="0">
                <a:solidFill>
                  <a:schemeClr val="tx1"/>
                </a:solidFill>
                <a:effectLst/>
                <a:latin typeface="+mn-lt"/>
                <a:ea typeface="+mn-ea"/>
                <a:cs typeface="+mn-cs"/>
              </a:rPr>
              <a:t>1 / Pourquoi l’ACI – France a œuvré pour instaurer des liens entre le MIAMSI et le Comité Catholique contre la Faim et pour le Développement- Terre Solidaire.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773B7D35-1D37-45B0-B2D5-4AF9E44C5AED}" type="slidenum">
              <a:rPr lang="fr-FR" smtClean="0"/>
              <a:t>1</a:t>
            </a:fld>
            <a:endParaRPr lang="fr-FR"/>
          </a:p>
        </p:txBody>
      </p:sp>
    </p:spTree>
    <p:extLst>
      <p:ext uri="{BB962C8B-B14F-4D97-AF65-F5344CB8AC3E}">
        <p14:creationId xmlns:p14="http://schemas.microsoft.com/office/powerpoint/2010/main" val="2552795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txBody>
          <a:bodyPr/>
          <a:lstStyle/>
          <a:p>
            <a:endParaRPr lang="fr-FR"/>
          </a:p>
        </p:txBody>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L’épiscopat français en réponse à l’appel de l’ONU en 1960 pour lutter contre la Faim dans le monde, s’est appuyé sur les mouvements et services d’Eglise pour éveiller les chrétiens à la solidarité internationale. </a:t>
            </a:r>
          </a:p>
          <a:p>
            <a:pPr lvl="0"/>
            <a:r>
              <a:rPr lang="fr-FR" sz="1200" kern="1200" dirty="0">
                <a:solidFill>
                  <a:schemeClr val="tx1"/>
                </a:solidFill>
                <a:effectLst/>
                <a:latin typeface="+mn-lt"/>
                <a:ea typeface="+mn-ea"/>
                <a:cs typeface="+mn-cs"/>
              </a:rPr>
              <a:t>Ces Mouvements se sont constitués en une Collégialité dont l’ACI -France fait partie et qui forme le CCFD-Terre Solidaire </a:t>
            </a:r>
          </a:p>
          <a:p>
            <a:endParaRPr lang="fr-FR" dirty="0"/>
          </a:p>
        </p:txBody>
      </p:sp>
      <p:sp>
        <p:nvSpPr>
          <p:cNvPr id="4" name="Espace réservé du numéro de diapositive 3"/>
          <p:cNvSpPr>
            <a:spLocks noGrp="1"/>
          </p:cNvSpPr>
          <p:nvPr>
            <p:ph type="sldNum" sz="quarter" idx="5"/>
          </p:nvPr>
        </p:nvSpPr>
        <p:spPr/>
        <p:txBody>
          <a:bodyPr/>
          <a:lstStyle/>
          <a:p>
            <a:fld id="{38592FA1-A8F9-4D09-BBB7-B8E3D8559CEE}" type="slidenum">
              <a:rPr lang="fr-FR" smtClean="0"/>
              <a:t>2</a:t>
            </a:fld>
            <a:endParaRPr lang="fr-FR"/>
          </a:p>
        </p:txBody>
      </p:sp>
    </p:spTree>
    <p:extLst>
      <p:ext uri="{BB962C8B-B14F-4D97-AF65-F5344CB8AC3E}">
        <p14:creationId xmlns:p14="http://schemas.microsoft.com/office/powerpoint/2010/main" val="314830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C’est un mot un peu théologique, un peu institutionnel… mais derrière, il y a une vraie </a:t>
            </a:r>
            <a:r>
              <a:rPr lang="fr-FR" sz="1200" b="1" kern="1200" dirty="0">
                <a:solidFill>
                  <a:schemeClr val="tx1"/>
                </a:solidFill>
                <a:effectLst/>
                <a:latin typeface="+mn-lt"/>
                <a:ea typeface="+mn-ea"/>
                <a:cs typeface="+mn-cs"/>
              </a:rPr>
              <a:t>force de vie et de mission</a:t>
            </a:r>
            <a:r>
              <a:rPr lang="fr-FR" sz="1200" kern="1200" dirty="0">
                <a:solidFill>
                  <a:schemeClr val="tx1"/>
                </a:solidFill>
                <a:effectLst/>
                <a:latin typeface="+mn-lt"/>
                <a:ea typeface="+mn-ea"/>
                <a:cs typeface="+mn-cs"/>
              </a:rPr>
              <a:t> ! C’est l’union de 29 mouvements et services d’Église — dont l’ACI France. Cette union porte la conviction que </a:t>
            </a:r>
            <a:r>
              <a:rPr lang="fr-FR" sz="1200" b="1" kern="1200" dirty="0">
                <a:solidFill>
                  <a:schemeClr val="tx1"/>
                </a:solidFill>
                <a:effectLst/>
                <a:latin typeface="+mn-lt"/>
                <a:ea typeface="+mn-ea"/>
                <a:cs typeface="+mn-cs"/>
              </a:rPr>
              <a:t>personne ne peut porter seul la mission</a:t>
            </a:r>
            <a:r>
              <a:rPr lang="fr-FR" sz="1200" kern="1200" dirty="0">
                <a:solidFill>
                  <a:schemeClr val="tx1"/>
                </a:solidFill>
                <a:effectLst/>
                <a:latin typeface="+mn-lt"/>
                <a:ea typeface="+mn-ea"/>
                <a:cs typeface="+mn-cs"/>
              </a:rPr>
              <a:t> de transformation du monde. C’est </a:t>
            </a:r>
            <a:r>
              <a:rPr lang="fr-FR" sz="1200" b="1" kern="1200" dirty="0">
                <a:solidFill>
                  <a:schemeClr val="tx1"/>
                </a:solidFill>
                <a:effectLst/>
                <a:latin typeface="+mn-lt"/>
                <a:ea typeface="+mn-ea"/>
                <a:cs typeface="+mn-cs"/>
              </a:rPr>
              <a:t>une école d’écoute, de dialogue, de confiance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C’est ainsi que nous pouvons porter, ensemble, </a:t>
            </a:r>
            <a:r>
              <a:rPr lang="fr-FR" sz="1200" b="1" kern="1200" dirty="0">
                <a:solidFill>
                  <a:schemeClr val="tx1"/>
                </a:solidFill>
                <a:effectLst/>
                <a:latin typeface="+mn-lt"/>
                <a:ea typeface="+mn-ea"/>
                <a:cs typeface="+mn-cs"/>
              </a:rPr>
              <a:t>une parole d’Église engagée dans les réalités du monde</a:t>
            </a:r>
            <a:r>
              <a:rPr lang="fr-FR" sz="1200" kern="1200" dirty="0">
                <a:solidFill>
                  <a:schemeClr val="tx1"/>
                </a:solidFill>
                <a:effectLst/>
                <a:latin typeface="+mn-lt"/>
                <a:ea typeface="+mn-ea"/>
                <a:cs typeface="+mn-cs"/>
              </a:rPr>
              <a:t>, auprès de nos partenaires du Sud, dans la société civile, et jusque dans nos communautés locales.</a:t>
            </a:r>
          </a:p>
          <a:p>
            <a:r>
              <a:rPr lang="fr-FR" sz="1200" kern="1200" dirty="0">
                <a:solidFill>
                  <a:schemeClr val="tx1"/>
                </a:solidFill>
                <a:effectLst/>
                <a:latin typeface="+mn-lt"/>
                <a:ea typeface="+mn-ea"/>
                <a:cs typeface="+mn-cs"/>
              </a:rPr>
              <a:t>Vivre la collégialité, c’est </a:t>
            </a:r>
            <a:r>
              <a:rPr lang="fr-FR" sz="1200" b="1" kern="1200" dirty="0">
                <a:solidFill>
                  <a:schemeClr val="tx1"/>
                </a:solidFill>
                <a:effectLst/>
                <a:latin typeface="+mn-lt"/>
                <a:ea typeface="+mn-ea"/>
                <a:cs typeface="+mn-cs"/>
              </a:rPr>
              <a:t>choisir la coresponsabilité</a:t>
            </a:r>
            <a:r>
              <a:rPr lang="fr-FR" sz="1200" kern="1200" dirty="0">
                <a:solidFill>
                  <a:schemeClr val="tx1"/>
                </a:solidFill>
                <a:effectLst/>
                <a:latin typeface="+mn-lt"/>
                <a:ea typeface="+mn-ea"/>
                <a:cs typeface="+mn-cs"/>
              </a:rPr>
              <a:t>, c’est croire que la mission de l’Église est </a:t>
            </a:r>
            <a:r>
              <a:rPr lang="fr-FR" sz="1200" b="1" kern="1200" dirty="0">
                <a:solidFill>
                  <a:schemeClr val="tx1"/>
                </a:solidFill>
                <a:effectLst/>
                <a:latin typeface="+mn-lt"/>
                <a:ea typeface="+mn-ea"/>
                <a:cs typeface="+mn-cs"/>
              </a:rPr>
              <a:t>synodale</a:t>
            </a:r>
            <a:r>
              <a:rPr lang="fr-FR" sz="1200" kern="1200" dirty="0">
                <a:solidFill>
                  <a:schemeClr val="tx1"/>
                </a:solidFill>
                <a:effectLst/>
                <a:latin typeface="+mn-lt"/>
                <a:ea typeface="+mn-ea"/>
                <a:cs typeface="+mn-cs"/>
              </a:rPr>
              <a:t>, dans la confiance que l’Esprit travaille au cœur de chacun.</a:t>
            </a:r>
          </a:p>
          <a:p>
            <a:r>
              <a:rPr lang="fr-FR" sz="1200" kern="1200" dirty="0">
                <a:solidFill>
                  <a:schemeClr val="tx1"/>
                </a:solidFill>
                <a:effectLst/>
                <a:latin typeface="+mn-lt"/>
                <a:ea typeface="+mn-ea"/>
                <a:cs typeface="+mn-cs"/>
              </a:rPr>
              <a:t>C’est </a:t>
            </a:r>
            <a:r>
              <a:rPr lang="fr-FR" sz="1200" b="1" kern="1200" dirty="0">
                <a:solidFill>
                  <a:schemeClr val="tx1"/>
                </a:solidFill>
                <a:effectLst/>
                <a:latin typeface="+mn-lt"/>
                <a:ea typeface="+mn-ea"/>
                <a:cs typeface="+mn-cs"/>
              </a:rPr>
              <a:t>un signe prophétique</a:t>
            </a:r>
            <a:r>
              <a:rPr lang="fr-FR" sz="1200" kern="1200" dirty="0">
                <a:solidFill>
                  <a:schemeClr val="tx1"/>
                </a:solidFill>
                <a:effectLst/>
                <a:latin typeface="+mn-lt"/>
                <a:ea typeface="+mn-ea"/>
                <a:cs typeface="+mn-cs"/>
              </a:rPr>
              <a:t> dans un monde où tout pousse à l’individualisme et à la compétition.</a:t>
            </a:r>
          </a:p>
          <a:p>
            <a:r>
              <a:rPr lang="fr-FR" sz="1200" kern="1200" dirty="0">
                <a:solidFill>
                  <a:schemeClr val="tx1"/>
                </a:solidFill>
                <a:effectLst/>
                <a:latin typeface="+mn-lt"/>
                <a:ea typeface="+mn-ea"/>
                <a:cs typeface="+mn-cs"/>
              </a:rPr>
              <a:t>C’est un choix d’unité dans la diversité, de fraternité dans l’action, de dialogue dans la foi.</a:t>
            </a:r>
          </a:p>
          <a:p>
            <a:endParaRPr lang="fr-FR" dirty="0"/>
          </a:p>
        </p:txBody>
      </p:sp>
      <p:sp>
        <p:nvSpPr>
          <p:cNvPr id="4" name="Espace réservé du numéro de diapositive 3"/>
          <p:cNvSpPr>
            <a:spLocks noGrp="1"/>
          </p:cNvSpPr>
          <p:nvPr>
            <p:ph type="sldNum" sz="quarter" idx="5"/>
          </p:nvPr>
        </p:nvSpPr>
        <p:spPr/>
        <p:txBody>
          <a:bodyPr/>
          <a:lstStyle/>
          <a:p>
            <a:fld id="{773B7D35-1D37-45B0-B2D5-4AF9E44C5AED}" type="slidenum">
              <a:rPr lang="fr-FR" smtClean="0"/>
              <a:t>3</a:t>
            </a:fld>
            <a:endParaRPr lang="fr-FR"/>
          </a:p>
        </p:txBody>
      </p:sp>
    </p:spTree>
    <p:extLst>
      <p:ext uri="{BB962C8B-B14F-4D97-AF65-F5344CB8AC3E}">
        <p14:creationId xmlns:p14="http://schemas.microsoft.com/office/powerpoint/2010/main" val="337333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txBody>
          <a:bodyPr/>
          <a:lstStyle/>
          <a:p>
            <a:endParaRPr lang="fr-FR"/>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Nous allons le découvrir grâce à une première vidéo. La diapo qui s’affiche donne aux non francophones un résumé rapide de son contenu </a:t>
            </a:r>
          </a:p>
          <a:p>
            <a:endParaRPr lang="fr-FR" dirty="0"/>
          </a:p>
        </p:txBody>
      </p:sp>
      <p:sp>
        <p:nvSpPr>
          <p:cNvPr id="4" name="Espace réservé du numéro de diapositive 3"/>
          <p:cNvSpPr>
            <a:spLocks noGrp="1"/>
          </p:cNvSpPr>
          <p:nvPr>
            <p:ph type="sldNum" sz="quarter" idx="5"/>
          </p:nvPr>
        </p:nvSpPr>
        <p:spPr/>
        <p:txBody>
          <a:bodyPr/>
          <a:lstStyle/>
          <a:p>
            <a:fld id="{38592FA1-A8F9-4D09-BBB7-B8E3D8559CEE}" type="slidenum">
              <a:rPr lang="fr-FR" smtClean="0"/>
              <a:t>5</a:t>
            </a:fld>
            <a:endParaRPr lang="fr-FR"/>
          </a:p>
        </p:txBody>
      </p:sp>
    </p:spTree>
    <p:extLst>
      <p:ext uri="{BB962C8B-B14F-4D97-AF65-F5344CB8AC3E}">
        <p14:creationId xmlns:p14="http://schemas.microsoft.com/office/powerpoint/2010/main" val="330767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a:solidFill>
                  <a:schemeClr val="tx1"/>
                </a:solidFill>
                <a:effectLst/>
                <a:latin typeface="+mn-lt"/>
                <a:ea typeface="+mn-ea"/>
                <a:cs typeface="+mn-cs"/>
              </a:rPr>
              <a:t>Introduction en 3 langues</a:t>
            </a:r>
            <a:r>
              <a:rPr lang="fr-FR" sz="1200" kern="1200" dirty="0">
                <a:solidFill>
                  <a:schemeClr val="tx1"/>
                </a:solidFill>
                <a:effectLst/>
                <a:latin typeface="+mn-lt"/>
                <a:ea typeface="+mn-ea"/>
                <a:cs typeface="+mn-cs"/>
              </a:rPr>
              <a:t> (portugais, anglais et espagnol) </a:t>
            </a:r>
            <a:r>
              <a:rPr lang="fr-FR" sz="1200" b="1" i="1" kern="1200" dirty="0">
                <a:solidFill>
                  <a:schemeClr val="tx1"/>
                </a:solidFill>
                <a:effectLst/>
                <a:latin typeface="+mn-lt"/>
                <a:ea typeface="+mn-ea"/>
                <a:cs typeface="+mn-cs"/>
              </a:rPr>
              <a:t>environ 20s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ICI, LÀ-BAS, NOS DESTINS SONT LIÉS. </a:t>
            </a:r>
          </a:p>
          <a:p>
            <a:pPr lvl="0"/>
            <a:r>
              <a:rPr lang="fr-FR" sz="1200" kern="1200" dirty="0">
                <a:solidFill>
                  <a:schemeClr val="tx1"/>
                </a:solidFill>
                <a:effectLst/>
                <a:latin typeface="+mn-lt"/>
                <a:ea typeface="+mn-ea"/>
                <a:cs typeface="+mn-cs"/>
              </a:rPr>
              <a:t>En soutenant humainement et financièrement des associations partenaires locales, le CCFD-Terre solidaire s’attaque aux injustices, en premier lieu celle de la Faim, dans 4 domaines d’action : Paix et vivre ensemble, Souveraineté Alimentaire, Justice économique et Migrations internationales.</a:t>
            </a:r>
          </a:p>
          <a:p>
            <a:r>
              <a:rPr lang="fr-FR" sz="1200" kern="1200" dirty="0">
                <a:solidFill>
                  <a:schemeClr val="tx1"/>
                </a:solidFill>
                <a:effectLst/>
                <a:latin typeface="+mn-lt"/>
                <a:ea typeface="+mn-ea"/>
                <a:cs typeface="+mn-cs"/>
              </a:rPr>
              <a:t>Nous ne faisons pas à la place de, mais AVEC.</a:t>
            </a:r>
          </a:p>
          <a:p>
            <a:endParaRPr lang="fr-FR" dirty="0"/>
          </a:p>
        </p:txBody>
      </p:sp>
      <p:sp>
        <p:nvSpPr>
          <p:cNvPr id="4" name="Espace réservé du numéro de diapositive 3"/>
          <p:cNvSpPr>
            <a:spLocks noGrp="1"/>
          </p:cNvSpPr>
          <p:nvPr>
            <p:ph type="sldNum" sz="quarter" idx="5"/>
          </p:nvPr>
        </p:nvSpPr>
        <p:spPr/>
        <p:txBody>
          <a:bodyPr/>
          <a:lstStyle/>
          <a:p>
            <a:fld id="{773B7D35-1D37-45B0-B2D5-4AF9E44C5AED}" type="slidenum">
              <a:rPr lang="fr-FR" smtClean="0"/>
              <a:t>6</a:t>
            </a:fld>
            <a:endParaRPr lang="fr-FR"/>
          </a:p>
        </p:txBody>
      </p:sp>
    </p:spTree>
    <p:extLst>
      <p:ext uri="{BB962C8B-B14F-4D97-AF65-F5344CB8AC3E}">
        <p14:creationId xmlns:p14="http://schemas.microsoft.com/office/powerpoint/2010/main" val="37762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PARTENARIAT AU CCFD –TERRE SOLIDAIRE</a:t>
            </a:r>
          </a:p>
          <a:p>
            <a:r>
              <a:rPr lang="fr-FR" sz="1200" kern="1200" dirty="0">
                <a:solidFill>
                  <a:schemeClr val="tx1"/>
                </a:solidFill>
                <a:effectLst/>
                <a:latin typeface="+mn-lt"/>
                <a:ea typeface="+mn-ea"/>
                <a:cs typeface="+mn-cs"/>
              </a:rPr>
              <a:t>Une association peut devenir partenaire du CCFD-Terre Solidaire en appartenant à la société civile et en soutenant des projets de développement en lien avec les 4 domaines d’action du CCFD-TS </a:t>
            </a:r>
          </a:p>
          <a:p>
            <a:r>
              <a:rPr lang="fr-FR" sz="1200" kern="1200" dirty="0">
                <a:solidFill>
                  <a:schemeClr val="tx1"/>
                </a:solidFill>
                <a:effectLst/>
                <a:latin typeface="+mn-lt"/>
                <a:ea typeface="+mn-ea"/>
                <a:cs typeface="+mn-cs"/>
              </a:rPr>
              <a:t>Grâce à cette relation de confiance, il soutient financièrement ses partenaires dans la durée, jusqu’à l’autonomie avec un accompagnement humain ( proximité, expertises, formations, réseaux…</a:t>
            </a:r>
          </a:p>
          <a:p>
            <a:endParaRPr lang="fr-FR" dirty="0"/>
          </a:p>
        </p:txBody>
      </p:sp>
      <p:sp>
        <p:nvSpPr>
          <p:cNvPr id="4" name="Espace réservé du numéro de diapositive 3"/>
          <p:cNvSpPr>
            <a:spLocks noGrp="1"/>
          </p:cNvSpPr>
          <p:nvPr>
            <p:ph type="sldNum" sz="quarter" idx="5"/>
          </p:nvPr>
        </p:nvSpPr>
        <p:spPr/>
        <p:txBody>
          <a:bodyPr/>
          <a:lstStyle/>
          <a:p>
            <a:fld id="{773B7D35-1D37-45B0-B2D5-4AF9E44C5AED}" type="slidenum">
              <a:rPr lang="fr-FR" smtClean="0"/>
              <a:t>7</a:t>
            </a:fld>
            <a:endParaRPr lang="fr-FR"/>
          </a:p>
        </p:txBody>
      </p:sp>
    </p:spTree>
    <p:extLst>
      <p:ext uri="{BB962C8B-B14F-4D97-AF65-F5344CB8AC3E}">
        <p14:creationId xmlns:p14="http://schemas.microsoft.com/office/powerpoint/2010/main" val="195450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5243C-6C7D-883E-3F09-200C5208F8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1DA4FB-0065-D08E-E739-1409BB6C7B4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C321C6E6-D733-FEB1-F24C-2CE8D2A0E5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200" dirty="0">
                <a:solidFill>
                  <a:schemeClr val="tx1"/>
                </a:solidFill>
                <a:effectLst/>
                <a:latin typeface="+mn-lt"/>
                <a:ea typeface="+mn-ea"/>
                <a:cs typeface="+mn-cs"/>
              </a:rPr>
              <a:t>Et </a:t>
            </a:r>
            <a:r>
              <a:rPr lang="fr-FR" sz="1200" b="1" kern="1200" dirty="0">
                <a:solidFill>
                  <a:schemeClr val="tx1"/>
                </a:solidFill>
                <a:effectLst/>
                <a:latin typeface="+mn-lt"/>
                <a:ea typeface="+mn-ea"/>
                <a:cs typeface="+mn-cs"/>
              </a:rPr>
              <a:t>pourquoi l’ACI-France, et en quoi l’ACI-France est-elle concernée ?</a:t>
            </a:r>
            <a:r>
              <a:rPr lang="fr-FR" sz="1200" b="1" i="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Depuis plusieurs décennies l’ACI-France appelle des membres à participer à des Commissions nationales du CCFD-Terre Solidaire, notamment à la Commission du Partenariat International chargée de discerner les projets à soutenir en fonction de leur cohérence avec les valeurs du CCFD-Terre Solidaire.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Des projets se développent dans des pays membres du MIAMSI sans que des contacts avec des partenaires du CCFD TS soient établis, pour le moment.</a:t>
            </a:r>
          </a:p>
          <a:p>
            <a:endParaRPr lang="fr-FR" dirty="0"/>
          </a:p>
        </p:txBody>
      </p:sp>
      <p:sp>
        <p:nvSpPr>
          <p:cNvPr id="4" name="Espace réservé du numéro de diapositive 3">
            <a:extLst>
              <a:ext uri="{FF2B5EF4-FFF2-40B4-BE49-F238E27FC236}">
                <a16:creationId xmlns:a16="http://schemas.microsoft.com/office/drawing/2014/main" id="{24B46908-3C02-5E23-C2F1-E7E44329858B}"/>
              </a:ext>
            </a:extLst>
          </p:cNvPr>
          <p:cNvSpPr>
            <a:spLocks noGrp="1"/>
          </p:cNvSpPr>
          <p:nvPr>
            <p:ph type="sldNum" sz="quarter" idx="5"/>
          </p:nvPr>
        </p:nvSpPr>
        <p:spPr/>
        <p:txBody>
          <a:bodyPr/>
          <a:lstStyle/>
          <a:p>
            <a:fld id="{3F9D9686-AD0B-5A46-9915-69421ECBA883}" type="slidenum">
              <a:rPr lang="fr-FR" smtClean="0"/>
              <a:t>8</a:t>
            </a:fld>
            <a:endParaRPr lang="fr-FR"/>
          </a:p>
        </p:txBody>
      </p:sp>
    </p:spTree>
    <p:extLst>
      <p:ext uri="{BB962C8B-B14F-4D97-AF65-F5344CB8AC3E}">
        <p14:creationId xmlns:p14="http://schemas.microsoft.com/office/powerpoint/2010/main" val="280996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Cette démarche pour créer des liens est-elle une nouveauté ? Est-ce qu’il y a déjà eu des liens entre ces trois organisations par le passé ? Le MIAMSI, le CCFD-Terre Solidaire, l’ACI-France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Oui, e</a:t>
            </a:r>
            <a:r>
              <a:rPr lang="fr-FR" sz="1200" kern="1200" dirty="0">
                <a:solidFill>
                  <a:schemeClr val="tx1"/>
                </a:solidFill>
                <a:effectLst/>
                <a:latin typeface="+mn-lt"/>
                <a:ea typeface="+mn-ea"/>
                <a:cs typeface="+mn-cs"/>
              </a:rPr>
              <a:t>n premier lieu à travers des personnes : les membres de l’ACI France, sont membres du CCFD TS , et en même temps membres du MIAMSI !</a:t>
            </a:r>
          </a:p>
          <a:p>
            <a:r>
              <a:rPr lang="fr-FR" sz="1200" kern="1200" dirty="0">
                <a:solidFill>
                  <a:schemeClr val="tx1"/>
                </a:solidFill>
                <a:effectLst/>
                <a:latin typeface="+mn-lt"/>
                <a:ea typeface="+mn-ea"/>
                <a:cs typeface="+mn-cs"/>
              </a:rPr>
              <a:t>Mais mettre en lien le MIAMSI, dans les pays où il existe, avec des partenaires du CCFD-Terre Solidaire est une volonté de longue date des membres de l’ACI -France engagés au CCFD-Terre Solidaire.</a:t>
            </a:r>
          </a:p>
          <a:p>
            <a:pPr lvl="0"/>
            <a:r>
              <a:rPr lang="fr-FR" sz="1200" kern="1200" dirty="0">
                <a:solidFill>
                  <a:schemeClr val="tx1"/>
                </a:solidFill>
                <a:effectLst/>
                <a:latin typeface="+mn-lt"/>
                <a:ea typeface="+mn-ea"/>
                <a:cs typeface="+mn-cs"/>
              </a:rPr>
              <a:t>En </a:t>
            </a:r>
            <a:r>
              <a:rPr lang="fr-FR" sz="1200" b="1" kern="1200" dirty="0">
                <a:solidFill>
                  <a:schemeClr val="tx1"/>
                </a:solidFill>
                <a:effectLst/>
                <a:latin typeface="+mn-lt"/>
                <a:ea typeface="+mn-ea"/>
                <a:cs typeface="+mn-cs"/>
              </a:rPr>
              <a:t>1983</a:t>
            </a:r>
            <a:r>
              <a:rPr lang="fr-FR" sz="1200" kern="1200" dirty="0">
                <a:solidFill>
                  <a:schemeClr val="tx1"/>
                </a:solidFill>
                <a:effectLst/>
                <a:latin typeface="+mn-lt"/>
                <a:ea typeface="+mn-ea"/>
                <a:cs typeface="+mn-cs"/>
              </a:rPr>
              <a:t> Gabriel Marc ancien Président de l’ACI puis, président du CCFD-Terre Solidaire, a créé la SIDI, organisme de finance solidaire. </a:t>
            </a:r>
          </a:p>
          <a:p>
            <a:pPr lvl="0"/>
            <a:r>
              <a:rPr lang="fr-FR" sz="1200" kern="1200" dirty="0">
                <a:solidFill>
                  <a:schemeClr val="tx1"/>
                </a:solidFill>
                <a:effectLst/>
                <a:latin typeface="+mn-lt"/>
                <a:ea typeface="+mn-ea"/>
                <a:cs typeface="+mn-cs"/>
              </a:rPr>
              <a:t>Daniel </a:t>
            </a:r>
            <a:r>
              <a:rPr lang="fr-FR" sz="1200" kern="1200" dirty="0" err="1">
                <a:solidFill>
                  <a:schemeClr val="tx1"/>
                </a:solidFill>
                <a:effectLst/>
                <a:latin typeface="+mn-lt"/>
                <a:ea typeface="+mn-ea"/>
                <a:cs typeface="+mn-cs"/>
              </a:rPr>
              <a:t>Guéry</a:t>
            </a:r>
            <a:r>
              <a:rPr lang="fr-FR" sz="1200" kern="1200" dirty="0">
                <a:solidFill>
                  <a:schemeClr val="tx1"/>
                </a:solidFill>
                <a:effectLst/>
                <a:latin typeface="+mn-lt"/>
                <a:ea typeface="+mn-ea"/>
                <a:cs typeface="+mn-cs"/>
              </a:rPr>
              <a:t> président de l’ACI de 1997 à 2000 , assura ensuite la présidence du MIAMSI de 2001 à 2008. Il développa les liens avec le CCFD-TS durant ses mandats jusqu’à l’Assemblée générale du MIAMSI à Malte.  </a:t>
            </a:r>
          </a:p>
          <a:p>
            <a:pPr lvl="0"/>
            <a:r>
              <a:rPr lang="fr-FR" sz="1200" kern="1200" dirty="0">
                <a:solidFill>
                  <a:schemeClr val="tx1"/>
                </a:solidFill>
                <a:effectLst/>
                <a:latin typeface="+mn-lt"/>
                <a:ea typeface="+mn-ea"/>
                <a:cs typeface="+mn-cs"/>
              </a:rPr>
              <a:t>Lors de cette AG </a:t>
            </a:r>
            <a:r>
              <a:rPr lang="fr-FR" sz="1200" b="1" kern="1200" dirty="0">
                <a:solidFill>
                  <a:schemeClr val="tx1"/>
                </a:solidFill>
                <a:effectLst/>
                <a:latin typeface="+mn-lt"/>
                <a:ea typeface="+mn-ea"/>
                <a:cs typeface="+mn-cs"/>
              </a:rPr>
              <a:t>dès 2008, </a:t>
            </a:r>
            <a:r>
              <a:rPr lang="fr-FR" sz="1200" kern="1200" dirty="0">
                <a:solidFill>
                  <a:schemeClr val="tx1"/>
                </a:solidFill>
                <a:effectLst/>
                <a:latin typeface="+mn-lt"/>
                <a:ea typeface="+mn-ea"/>
                <a:cs typeface="+mn-cs"/>
              </a:rPr>
              <a:t>Monsieur Assane Ba intervenait, en tant que chargé de mission du CCFD-Terre Solidaire. Elle avait déjà pour thème : </a:t>
            </a:r>
            <a:r>
              <a:rPr lang="fr-FR" sz="1200" i="1" kern="1200" dirty="0">
                <a:solidFill>
                  <a:schemeClr val="tx1"/>
                </a:solidFill>
                <a:effectLst/>
                <a:latin typeface="+mn-lt"/>
                <a:ea typeface="+mn-ea"/>
                <a:cs typeface="+mn-cs"/>
              </a:rPr>
              <a:t>Les Migrations : une chance pour construire des ponts.</a:t>
            </a: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Puis en 2012</a:t>
            </a:r>
            <a:r>
              <a:rPr lang="fr-FR" sz="1200" kern="1200" dirty="0">
                <a:solidFill>
                  <a:schemeClr val="tx1"/>
                </a:solidFill>
                <a:effectLst/>
                <a:latin typeface="+mn-lt"/>
                <a:ea typeface="+mn-ea"/>
                <a:cs typeface="+mn-cs"/>
              </a:rPr>
              <a:t> a eu lieu la 13ème AG du MIAMSI à Fortaleza au Brésil. Elle a été ouverte par l’intervention d’un partenaire brésilien du CCFD-Terre Solidaire.</a:t>
            </a:r>
          </a:p>
          <a:p>
            <a:pPr lvl="0"/>
            <a:r>
              <a:rPr lang="fr-FR" sz="1200" kern="1200" dirty="0">
                <a:solidFill>
                  <a:schemeClr val="tx1"/>
                </a:solidFill>
                <a:effectLst/>
                <a:latin typeface="+mn-lt"/>
                <a:ea typeface="+mn-ea"/>
                <a:cs typeface="+mn-cs"/>
              </a:rPr>
              <a:t>Dès lors, une meilleure connaissance réciproque était nécessaire. A la suite de </a:t>
            </a:r>
            <a:r>
              <a:rPr lang="fr-FR" sz="1200" b="1" kern="1200" dirty="0">
                <a:solidFill>
                  <a:schemeClr val="tx1"/>
                </a:solidFill>
                <a:effectLst/>
                <a:latin typeface="+mn-lt"/>
                <a:ea typeface="+mn-ea"/>
                <a:cs typeface="+mn-cs"/>
              </a:rPr>
              <a:t>l’AG du MIAMSI de Rome en 2022</a:t>
            </a:r>
            <a:r>
              <a:rPr lang="fr-FR" sz="1200" kern="1200" dirty="0">
                <a:solidFill>
                  <a:schemeClr val="tx1"/>
                </a:solidFill>
                <a:effectLst/>
                <a:latin typeface="+mn-lt"/>
                <a:ea typeface="+mn-ea"/>
                <a:cs typeface="+mn-cs"/>
              </a:rPr>
              <a:t>, les contacts pris à cette occasion, ont permis que les </a:t>
            </a:r>
            <a:r>
              <a:rPr lang="fr-FR" sz="1200" b="1" kern="1200" dirty="0">
                <a:solidFill>
                  <a:schemeClr val="tx1"/>
                </a:solidFill>
                <a:effectLst/>
                <a:latin typeface="+mn-lt"/>
                <a:ea typeface="+mn-ea"/>
                <a:cs typeface="+mn-cs"/>
              </a:rPr>
              <a:t>membres du Bureau du MIAMSI</a:t>
            </a:r>
            <a:r>
              <a:rPr lang="fr-FR" sz="1200" kern="1200" dirty="0">
                <a:solidFill>
                  <a:schemeClr val="tx1"/>
                </a:solidFill>
                <a:effectLst/>
                <a:latin typeface="+mn-lt"/>
                <a:ea typeface="+mn-ea"/>
                <a:cs typeface="+mn-cs"/>
              </a:rPr>
              <a:t>, et les membres de l’ACI- France mandatés au sein</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 la Commission du Partenariat international travaillent ensemble en vue mettre en liens les partenaires du CCFD-Terre Solidaire et le MIAMSI.</a:t>
            </a:r>
          </a:p>
          <a:p>
            <a:pPr lvl="0"/>
            <a:r>
              <a:rPr lang="fr-FR" sz="1200" kern="1200" dirty="0">
                <a:solidFill>
                  <a:schemeClr val="tx1"/>
                </a:solidFill>
                <a:effectLst/>
                <a:latin typeface="+mn-lt"/>
                <a:ea typeface="+mn-ea"/>
                <a:cs typeface="+mn-cs"/>
              </a:rPr>
              <a:t>Isabelle Hector Butz, membre du Bureau du CCFD-Terre Solidaire </a:t>
            </a:r>
            <a:r>
              <a:rPr lang="fr-FR" sz="1200" b="1" kern="1200" dirty="0">
                <a:solidFill>
                  <a:schemeClr val="tx1"/>
                </a:solidFill>
                <a:effectLst/>
                <a:latin typeface="+mn-lt"/>
                <a:ea typeface="+mn-ea"/>
                <a:cs typeface="+mn-cs"/>
              </a:rPr>
              <a:t>chargée des Relations avec les mouvements de la Collégialité,</a:t>
            </a:r>
            <a:r>
              <a:rPr lang="fr-FR" sz="1200" kern="1200" dirty="0">
                <a:solidFill>
                  <a:schemeClr val="tx1"/>
                </a:solidFill>
                <a:effectLst/>
                <a:latin typeface="+mn-lt"/>
                <a:ea typeface="+mn-ea"/>
                <a:cs typeface="+mn-cs"/>
              </a:rPr>
              <a:t> a rejoint le groupe. </a:t>
            </a:r>
          </a:p>
          <a:p>
            <a:pPr lvl="0"/>
            <a:r>
              <a:rPr lang="fr-FR" sz="1200" kern="1200" dirty="0">
                <a:solidFill>
                  <a:schemeClr val="tx1"/>
                </a:solidFill>
                <a:effectLst/>
                <a:latin typeface="+mn-lt"/>
                <a:ea typeface="+mn-ea"/>
                <a:cs typeface="+mn-cs"/>
              </a:rPr>
              <a:t>Enfin </a:t>
            </a:r>
            <a:r>
              <a:rPr lang="fr-FR" sz="1200" b="1" kern="1200" dirty="0">
                <a:solidFill>
                  <a:schemeClr val="tx1"/>
                </a:solidFill>
                <a:effectLst/>
                <a:latin typeface="+mn-lt"/>
                <a:ea typeface="+mn-ea"/>
                <a:cs typeface="+mn-cs"/>
              </a:rPr>
              <a:t>en juin 2023, puis mai 2024 et juin 2025</a:t>
            </a:r>
            <a:r>
              <a:rPr lang="fr-FR" sz="1200" kern="1200" dirty="0">
                <a:solidFill>
                  <a:schemeClr val="tx1"/>
                </a:solidFill>
                <a:effectLst/>
                <a:latin typeface="+mn-lt"/>
                <a:ea typeface="+mn-ea"/>
                <a:cs typeface="+mn-cs"/>
              </a:rPr>
              <a:t> , trois </a:t>
            </a:r>
            <a:r>
              <a:rPr lang="fr-FR" sz="1200" kern="1200" dirty="0" err="1">
                <a:solidFill>
                  <a:schemeClr val="tx1"/>
                </a:solidFill>
                <a:effectLst/>
                <a:latin typeface="+mn-lt"/>
                <a:ea typeface="+mn-ea"/>
                <a:cs typeface="+mn-cs"/>
              </a:rPr>
              <a:t>visios</a:t>
            </a:r>
            <a:r>
              <a:rPr lang="fr-FR" sz="1200" kern="1200" dirty="0">
                <a:solidFill>
                  <a:schemeClr val="tx1"/>
                </a:solidFill>
                <a:effectLst/>
                <a:latin typeface="+mn-lt"/>
                <a:ea typeface="+mn-ea"/>
                <a:cs typeface="+mn-cs"/>
              </a:rPr>
              <a:t> intercontinentales ont été organisées. Elles ont permis une découverte réciproque. Une brochure de présentation des partenaires a été réalisée traduite en 3 langues. </a:t>
            </a:r>
          </a:p>
          <a:p>
            <a:endParaRPr lang="fr-FR" dirty="0"/>
          </a:p>
          <a:p>
            <a:r>
              <a:rPr lang="fr-FR" sz="1200" b="1" kern="1200" dirty="0">
                <a:solidFill>
                  <a:schemeClr val="tx1"/>
                </a:solidFill>
                <a:effectLst/>
                <a:latin typeface="+mn-lt"/>
                <a:ea typeface="+mn-ea"/>
                <a:cs typeface="+mn-cs"/>
              </a:rPr>
              <a:t>Qu’est-ce que la SIDI ?</a:t>
            </a:r>
          </a:p>
          <a:p>
            <a:r>
              <a:rPr lang="fr-FR" sz="1200" kern="1200" dirty="0">
                <a:solidFill>
                  <a:schemeClr val="tx1"/>
                </a:solidFill>
                <a:effectLst/>
                <a:latin typeface="+mn-lt"/>
                <a:ea typeface="+mn-ea"/>
                <a:cs typeface="+mn-cs"/>
              </a:rPr>
              <a:t>Ça signifie </a:t>
            </a:r>
            <a:r>
              <a:rPr lang="fr-FR" sz="1200" b="1" kern="1200" dirty="0">
                <a:solidFill>
                  <a:schemeClr val="tx1"/>
                </a:solidFill>
                <a:effectLst/>
                <a:latin typeface="+mn-lt"/>
                <a:ea typeface="+mn-ea"/>
                <a:cs typeface="+mn-cs"/>
              </a:rPr>
              <a:t>Solidarité Internationale pour le Développement et l’Investissement</a:t>
            </a:r>
            <a:r>
              <a:rPr lang="fr-FR" sz="1200" kern="1200" dirty="0">
                <a:solidFill>
                  <a:schemeClr val="tx1"/>
                </a:solidFill>
                <a:effectLst/>
                <a:latin typeface="+mn-lt"/>
                <a:ea typeface="+mn-ea"/>
                <a:cs typeface="+mn-cs"/>
              </a:rPr>
              <a:t>. C’est une société pionnière de la finance solidaire</a:t>
            </a:r>
          </a:p>
          <a:p>
            <a:r>
              <a:rPr lang="fr-FR" sz="1200" kern="1200" dirty="0">
                <a:solidFill>
                  <a:schemeClr val="tx1"/>
                </a:solidFill>
                <a:effectLst/>
                <a:latin typeface="+mn-lt"/>
                <a:ea typeface="+mn-ea"/>
                <a:cs typeface="+mn-cs"/>
              </a:rPr>
              <a:t>	Nous en parlons ici car elle est complémentaire du CCFD-Terre Solidaire. Elle a été créée il y a plus de 40 ans par Gabriel Marc, alors président du CCFD-Terre Solidaire et ancien président de l’ACI France.</a:t>
            </a:r>
          </a:p>
          <a:p>
            <a:r>
              <a:rPr lang="fr-FR" sz="1200" kern="1200" dirty="0">
                <a:solidFill>
                  <a:schemeClr val="tx1"/>
                </a:solidFill>
                <a:effectLst/>
                <a:latin typeface="+mn-lt"/>
                <a:ea typeface="+mn-ea"/>
                <a:cs typeface="+mn-cs"/>
              </a:rPr>
              <a:t>	A la SIDI des actionnaires, comme vous et moi, apportent du capital qui permet à la SIDI de financer et accompagner des acteurs économiques dans les pays du Sud. Les dividendes ne sont pas financiers mais d’ordre social et environnemental. En ce sens la SIDI est un investisseur solidaire. Son objectif est d’améliorer les conditions de vie des populations vulnérables et le plus souvent exclues des circuits financiers classiques, grâce notamment aux micro-crédits. </a:t>
            </a:r>
          </a:p>
          <a:p>
            <a:r>
              <a:rPr lang="fr-FR" sz="1200" kern="1200" dirty="0">
                <a:solidFill>
                  <a:schemeClr val="tx1"/>
                </a:solidFill>
                <a:effectLst/>
                <a:latin typeface="+mn-lt"/>
                <a:ea typeface="+mn-ea"/>
                <a:cs typeface="+mn-cs"/>
              </a:rPr>
              <a:t>En cohérence avec le CCFD-Terre Solidaire, c’est une autre manière de contribuer à la solidarité internationale avec pour objectif que les personnes soient responsables financièrement de leur projet. </a:t>
            </a:r>
          </a:p>
          <a:p>
            <a:endParaRPr lang="fr-FR" dirty="0"/>
          </a:p>
        </p:txBody>
      </p:sp>
      <p:sp>
        <p:nvSpPr>
          <p:cNvPr id="4" name="Espace réservé du numéro de diapositive 3"/>
          <p:cNvSpPr>
            <a:spLocks noGrp="1"/>
          </p:cNvSpPr>
          <p:nvPr>
            <p:ph type="sldNum" sz="quarter" idx="5"/>
          </p:nvPr>
        </p:nvSpPr>
        <p:spPr/>
        <p:txBody>
          <a:bodyPr/>
          <a:lstStyle/>
          <a:p>
            <a:fld id="{38592FA1-A8F9-4D09-BBB7-B8E3D8559CEE}" type="slidenum">
              <a:rPr lang="fr-FR" smtClean="0"/>
              <a:t>9</a:t>
            </a:fld>
            <a:endParaRPr lang="fr-FR"/>
          </a:p>
        </p:txBody>
      </p:sp>
    </p:spTree>
    <p:extLst>
      <p:ext uri="{BB962C8B-B14F-4D97-AF65-F5344CB8AC3E}">
        <p14:creationId xmlns:p14="http://schemas.microsoft.com/office/powerpoint/2010/main" val="12025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2076-C3E2-CA91-086E-8686934451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AA6EC6-A508-8F84-AC26-3097338AC98C}"/>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FCC8424-08F0-9227-CE9C-635B036D88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Nous pouvons regarder à nouveau la carte présentant la répartition des partenaires du CCFD-Terre Solidaire dans les pays du MIAMSI  ( en orange).</a:t>
            </a:r>
          </a:p>
          <a:p>
            <a:endParaRPr lang="fr-FR" dirty="0"/>
          </a:p>
        </p:txBody>
      </p:sp>
      <p:sp>
        <p:nvSpPr>
          <p:cNvPr id="4" name="Espace réservé du numéro de diapositive 3">
            <a:extLst>
              <a:ext uri="{FF2B5EF4-FFF2-40B4-BE49-F238E27FC236}">
                <a16:creationId xmlns:a16="http://schemas.microsoft.com/office/drawing/2014/main" id="{30DF672A-4629-DAD4-C7BF-C867F0862A36}"/>
              </a:ext>
            </a:extLst>
          </p:cNvPr>
          <p:cNvSpPr>
            <a:spLocks noGrp="1"/>
          </p:cNvSpPr>
          <p:nvPr>
            <p:ph type="sldNum" sz="quarter" idx="5"/>
          </p:nvPr>
        </p:nvSpPr>
        <p:spPr/>
        <p:txBody>
          <a:bodyPr/>
          <a:lstStyle/>
          <a:p>
            <a:fld id="{3F9D9686-AD0B-5A46-9915-69421ECBA883}" type="slidenum">
              <a:rPr lang="fr-FR" smtClean="0"/>
              <a:t>10</a:t>
            </a:fld>
            <a:endParaRPr lang="fr-FR"/>
          </a:p>
        </p:txBody>
      </p:sp>
    </p:spTree>
    <p:extLst>
      <p:ext uri="{BB962C8B-B14F-4D97-AF65-F5344CB8AC3E}">
        <p14:creationId xmlns:p14="http://schemas.microsoft.com/office/powerpoint/2010/main" val="130745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8F546-EB00-E290-2C0F-047A86D4C1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D143D92-F2B8-3164-88A4-4DB108303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6A94071-94ED-68FF-0FFA-1F9A4832D6FF}"/>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04C3DF58-1F20-9D81-32D2-3ECFF892B2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C20078-042A-72FE-6CBD-805015E87626}"/>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396433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81E5E3-24C9-8326-18EF-29D72B9B413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C2C9581-2208-48EC-B30B-B3E8EEDEA53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EDB4-ECB6-BF73-CAE6-26C0CEFE104B}"/>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4CF692A5-9CFD-1EC5-C1E1-88C1ED7768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AEF189-CEC7-EB7D-4F36-2D5D2FB23D64}"/>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37238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856FB4-CD58-7A4C-6FB4-1876C39078A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42F08BC-BC3A-F4E4-53E9-7554298670C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B34ED7-5CF6-3FD7-494B-6A2824E3FA13}"/>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2431CA6F-D9F1-4BA7-F3E7-14FAE732A5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F119EF-80A7-F4AC-B9AF-81F1AB35D81D}"/>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184873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1">
                <a:solidFill>
                  <a:srgbClr val="145F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940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0614F-A2C4-0576-FCFB-DEC9E80C2D9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2427B3-BA1D-887C-C16B-052EF96A859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807240-28FC-00EE-8258-DE37EDF53581}"/>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7523647A-E459-0FA0-328A-D3D3D55F939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2B395C-BC89-5B1D-5000-8E6F12A3423D}"/>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150587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DF038D-5606-D348-0010-F26E5167FF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244070-3091-D113-E7B9-2CE462BF56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78373CE-B6AE-D3C4-DF13-B2A26E99C247}"/>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618BB531-CE22-9AC4-60B8-9CAEC97DFD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E5EB10-2AFC-3052-FEFA-DF6F85028C0B}"/>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254350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CB3FE-832A-5F1F-F331-DCE38792D8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F4A226-AD93-FCFE-69B4-E806F091E8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C6C11D8-7628-78A8-77A7-83720D511A8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A4A774-BCEE-6291-2BAC-B2C560D8095A}"/>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6" name="Espace réservé du pied de page 5">
            <a:extLst>
              <a:ext uri="{FF2B5EF4-FFF2-40B4-BE49-F238E27FC236}">
                <a16:creationId xmlns:a16="http://schemas.microsoft.com/office/drawing/2014/main" id="{36650118-3762-71E4-F41C-567F83FD71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385701-DDEA-CF4B-729A-FC5E96A795A6}"/>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36571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3F8E0-4244-FE77-58BC-B6BCE991104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E47E943-8632-5E90-CC0C-79DE3CE63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4F9F703-A7FE-2428-D606-8890EC2B8C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277A1D0-1D4F-6450-BDFF-33DE04FD7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92FD8D5-76E0-B99B-2E2D-A8E4A343767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DB14A08-3DFF-54E8-5822-EE81B3C52ED2}"/>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8" name="Espace réservé du pied de page 7">
            <a:extLst>
              <a:ext uri="{FF2B5EF4-FFF2-40B4-BE49-F238E27FC236}">
                <a16:creationId xmlns:a16="http://schemas.microsoft.com/office/drawing/2014/main" id="{A223A213-DA41-BF97-7C3F-354E7BDE9B4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1EF1949-5278-CDE5-7EAC-51C27754B369}"/>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98246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0E2413-12CF-5264-DC58-28AA1880CDB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6AEEC52-2065-F16F-D754-5F03ADF10A66}"/>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4" name="Espace réservé du pied de page 3">
            <a:extLst>
              <a:ext uri="{FF2B5EF4-FFF2-40B4-BE49-F238E27FC236}">
                <a16:creationId xmlns:a16="http://schemas.microsoft.com/office/drawing/2014/main" id="{77426159-84B1-365E-7E3E-9FA6712D993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1E851E7-609D-635F-2FF7-93CC66D7E935}"/>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161626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5E99DD-7F1D-4936-B4DF-0880F2E16836}"/>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3" name="Espace réservé du pied de page 2">
            <a:extLst>
              <a:ext uri="{FF2B5EF4-FFF2-40B4-BE49-F238E27FC236}">
                <a16:creationId xmlns:a16="http://schemas.microsoft.com/office/drawing/2014/main" id="{A34D983F-2076-037F-10C3-0F55764C46F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128E1D9-A0EC-C540-4B65-793E183730B5}"/>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2743933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2A21A-6AFD-627B-3FFE-C2B5922144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2872BD-F1E1-8E18-B2F5-3503F96EB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CF9A5B-7EC3-7C6A-9089-A4A3755CF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0F449BD-2562-C003-A3B1-824D497ECFD4}"/>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6" name="Espace réservé du pied de page 5">
            <a:extLst>
              <a:ext uri="{FF2B5EF4-FFF2-40B4-BE49-F238E27FC236}">
                <a16:creationId xmlns:a16="http://schemas.microsoft.com/office/drawing/2014/main" id="{B28AD390-66AE-D6BD-306E-36B30E834E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164B800-C532-C55B-4BF3-13C8C6BE0FF0}"/>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314882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4B819-701F-6937-8782-51CC67947C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44752B3-5608-BE28-5CA7-B35E1CA8E6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6988F64-FFD0-27B9-227B-C2A7D3345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501E1D-728B-D11B-87FE-EFEB0CF60686}"/>
              </a:ext>
            </a:extLst>
          </p:cNvPr>
          <p:cNvSpPr>
            <a:spLocks noGrp="1"/>
          </p:cNvSpPr>
          <p:nvPr>
            <p:ph type="dt" sz="half" idx="10"/>
          </p:nvPr>
        </p:nvSpPr>
        <p:spPr/>
        <p:txBody>
          <a:bodyPr/>
          <a:lstStyle/>
          <a:p>
            <a:fld id="{6A48BF5E-3B4B-4EBC-B6EF-4447113650FA}" type="datetimeFigureOut">
              <a:rPr lang="fr-FR" smtClean="0"/>
              <a:t>09/02/2026</a:t>
            </a:fld>
            <a:endParaRPr lang="fr-FR"/>
          </a:p>
        </p:txBody>
      </p:sp>
      <p:sp>
        <p:nvSpPr>
          <p:cNvPr id="6" name="Espace réservé du pied de page 5">
            <a:extLst>
              <a:ext uri="{FF2B5EF4-FFF2-40B4-BE49-F238E27FC236}">
                <a16:creationId xmlns:a16="http://schemas.microsoft.com/office/drawing/2014/main" id="{0160A00D-283F-2100-1488-32A4679005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9CF4BD-C6DE-DCE0-BAFF-21E0C2BD471D}"/>
              </a:ext>
            </a:extLst>
          </p:cNvPr>
          <p:cNvSpPr>
            <a:spLocks noGrp="1"/>
          </p:cNvSpPr>
          <p:nvPr>
            <p:ph type="sldNum" sz="quarter" idx="12"/>
          </p:nvPr>
        </p:nvSpPr>
        <p:spPr/>
        <p:txBody>
          <a:bodyPr/>
          <a:lstStyle/>
          <a:p>
            <a:fld id="{BDDAD49E-0948-49F8-B109-3A8F944AAEF4}" type="slidenum">
              <a:rPr lang="fr-FR" smtClean="0"/>
              <a:t>‹N°›</a:t>
            </a:fld>
            <a:endParaRPr lang="fr-FR"/>
          </a:p>
        </p:txBody>
      </p:sp>
    </p:spTree>
    <p:extLst>
      <p:ext uri="{BB962C8B-B14F-4D97-AF65-F5344CB8AC3E}">
        <p14:creationId xmlns:p14="http://schemas.microsoft.com/office/powerpoint/2010/main" val="215864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16C8528-48CD-384F-09F9-65D3A0CBC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0DFEEF9-CB23-082A-48BA-1C5F03687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03AE8D-D93F-05B5-6C03-CEA5AC6DF7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48BF5E-3B4B-4EBC-B6EF-4447113650FA}" type="datetimeFigureOut">
              <a:rPr lang="fr-FR" smtClean="0"/>
              <a:t>09/02/2026</a:t>
            </a:fld>
            <a:endParaRPr lang="fr-FR"/>
          </a:p>
        </p:txBody>
      </p:sp>
      <p:sp>
        <p:nvSpPr>
          <p:cNvPr id="5" name="Espace réservé du pied de page 4">
            <a:extLst>
              <a:ext uri="{FF2B5EF4-FFF2-40B4-BE49-F238E27FC236}">
                <a16:creationId xmlns:a16="http://schemas.microsoft.com/office/drawing/2014/main" id="{2F5FC637-A0A9-A875-46AC-EB89948CA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5779190-FB8D-66BE-D614-BD1184110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DAD49E-0948-49F8-B109-3A8F944AAEF4}" type="slidenum">
              <a:rPr lang="fr-FR" smtClean="0"/>
              <a:t>‹N°›</a:t>
            </a:fld>
            <a:endParaRPr lang="fr-FR"/>
          </a:p>
        </p:txBody>
      </p:sp>
    </p:spTree>
    <p:extLst>
      <p:ext uri="{BB962C8B-B14F-4D97-AF65-F5344CB8AC3E}">
        <p14:creationId xmlns:p14="http://schemas.microsoft.com/office/powerpoint/2010/main" val="3031962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jpe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jpg"/><Relationship Id="rId3" Type="http://schemas.openxmlformats.org/officeDocument/2006/relationships/image" Target="../media/image6.jp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0.png"/><Relationship Id="rId25" Type="http://schemas.openxmlformats.org/officeDocument/2006/relationships/image" Target="../media/image28.jp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jpg"/><Relationship Id="rId1" Type="http://schemas.openxmlformats.org/officeDocument/2006/relationships/slideLayout" Target="../slideLayouts/slideLayout12.xml"/><Relationship Id="rId6" Type="http://schemas.openxmlformats.org/officeDocument/2006/relationships/image" Target="../media/image9.jpg"/><Relationship Id="rId11" Type="http://schemas.openxmlformats.org/officeDocument/2006/relationships/image" Target="../media/image14.png"/><Relationship Id="rId24" Type="http://schemas.openxmlformats.org/officeDocument/2006/relationships/image" Target="../media/image27.jpg"/><Relationship Id="rId5" Type="http://schemas.openxmlformats.org/officeDocument/2006/relationships/image" Target="../media/image8.png"/><Relationship Id="rId15" Type="http://schemas.openxmlformats.org/officeDocument/2006/relationships/image" Target="../media/image18.jpg"/><Relationship Id="rId23" Type="http://schemas.openxmlformats.org/officeDocument/2006/relationships/image" Target="../media/image26.png"/><Relationship Id="rId28" Type="http://schemas.openxmlformats.org/officeDocument/2006/relationships/image" Target="../media/image31.jpg"/><Relationship Id="rId10" Type="http://schemas.openxmlformats.org/officeDocument/2006/relationships/image" Target="../media/image13.png"/><Relationship Id="rId19" Type="http://schemas.openxmlformats.org/officeDocument/2006/relationships/image" Target="../media/image22.jpg"/><Relationship Id="rId31" Type="http://schemas.openxmlformats.org/officeDocument/2006/relationships/image" Target="../media/image4.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jpe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DA8C0E-6946-F845-6884-B6DED8E99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70" y="458911"/>
            <a:ext cx="1995522" cy="3096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4F7F2B69-93BA-ADCA-FF8B-CD33F5DBEEE1}"/>
              </a:ext>
            </a:extLst>
          </p:cNvPr>
          <p:cNvPicPr>
            <a:picLocks noChangeAspect="1"/>
          </p:cNvPicPr>
          <p:nvPr/>
        </p:nvPicPr>
        <p:blipFill>
          <a:blip r:embed="rId4"/>
          <a:stretch>
            <a:fillRect/>
          </a:stretch>
        </p:blipFill>
        <p:spPr>
          <a:xfrm>
            <a:off x="6284548" y="1310038"/>
            <a:ext cx="4478784" cy="1481325"/>
          </a:xfrm>
          <a:prstGeom prst="rect">
            <a:avLst/>
          </a:prstGeom>
        </p:spPr>
      </p:pic>
      <p:cxnSp>
        <p:nvCxnSpPr>
          <p:cNvPr id="5" name="Connecteur droit avec flèche 4">
            <a:extLst>
              <a:ext uri="{FF2B5EF4-FFF2-40B4-BE49-F238E27FC236}">
                <a16:creationId xmlns:a16="http://schemas.microsoft.com/office/drawing/2014/main" id="{B0288DFA-BAC3-7DAC-993A-08C9BC481F00}"/>
              </a:ext>
            </a:extLst>
          </p:cNvPr>
          <p:cNvCxnSpPr>
            <a:cxnSpLocks/>
          </p:cNvCxnSpPr>
          <p:nvPr/>
        </p:nvCxnSpPr>
        <p:spPr>
          <a:xfrm flipV="1">
            <a:off x="2462211" y="2031006"/>
            <a:ext cx="3651517" cy="255969"/>
          </a:xfrm>
          <a:prstGeom prst="straightConnector1">
            <a:avLst/>
          </a:prstGeom>
          <a:ln w="76200">
            <a:solidFill>
              <a:schemeClr val="accent3">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36DC5A75-BE71-712A-D0C9-B8AEA493DA90}"/>
              </a:ext>
            </a:extLst>
          </p:cNvPr>
          <p:cNvSpPr txBox="1"/>
          <p:nvPr/>
        </p:nvSpPr>
        <p:spPr>
          <a:xfrm>
            <a:off x="3558746" y="1105512"/>
            <a:ext cx="1223319" cy="584775"/>
          </a:xfrm>
          <a:prstGeom prst="rect">
            <a:avLst/>
          </a:prstGeom>
          <a:noFill/>
        </p:spPr>
        <p:txBody>
          <a:bodyPr wrap="square" rtlCol="0">
            <a:spAutoFit/>
          </a:bodyPr>
          <a:lstStyle/>
          <a:p>
            <a:r>
              <a:rPr lang="fr-FR" sz="3200" b="1">
                <a:solidFill>
                  <a:schemeClr val="accent3">
                    <a:lumMod val="60000"/>
                    <a:lumOff val="40000"/>
                  </a:schemeClr>
                </a:solidFill>
              </a:rPr>
              <a:t>2025</a:t>
            </a:r>
          </a:p>
        </p:txBody>
      </p:sp>
      <p:cxnSp>
        <p:nvCxnSpPr>
          <p:cNvPr id="10" name="Connecteur droit avec flèche 9">
            <a:extLst>
              <a:ext uri="{FF2B5EF4-FFF2-40B4-BE49-F238E27FC236}">
                <a16:creationId xmlns:a16="http://schemas.microsoft.com/office/drawing/2014/main" id="{C0BB938C-BCEF-0820-9CDB-9CD007A76637}"/>
              </a:ext>
            </a:extLst>
          </p:cNvPr>
          <p:cNvCxnSpPr>
            <a:cxnSpLocks/>
          </p:cNvCxnSpPr>
          <p:nvPr/>
        </p:nvCxnSpPr>
        <p:spPr>
          <a:xfrm flipH="1">
            <a:off x="5451943" y="2725781"/>
            <a:ext cx="1317582" cy="238200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14" name="ZoneTexte 13">
            <a:extLst>
              <a:ext uri="{FF2B5EF4-FFF2-40B4-BE49-F238E27FC236}">
                <a16:creationId xmlns:a16="http://schemas.microsoft.com/office/drawing/2014/main" id="{649DAD0E-2E8C-6C2C-EAE9-0DC30FD09344}"/>
              </a:ext>
            </a:extLst>
          </p:cNvPr>
          <p:cNvSpPr txBox="1"/>
          <p:nvPr/>
        </p:nvSpPr>
        <p:spPr>
          <a:xfrm>
            <a:off x="5910807" y="4025352"/>
            <a:ext cx="1204784" cy="584775"/>
          </a:xfrm>
          <a:prstGeom prst="rect">
            <a:avLst/>
          </a:prstGeom>
          <a:noFill/>
        </p:spPr>
        <p:txBody>
          <a:bodyPr wrap="square" rtlCol="0">
            <a:spAutoFit/>
          </a:bodyPr>
          <a:lstStyle/>
          <a:p>
            <a:r>
              <a:rPr lang="fr-FR" sz="3200" b="1">
                <a:solidFill>
                  <a:schemeClr val="accent2"/>
                </a:solidFill>
              </a:rPr>
              <a:t>1961</a:t>
            </a:r>
          </a:p>
        </p:txBody>
      </p:sp>
      <p:cxnSp>
        <p:nvCxnSpPr>
          <p:cNvPr id="15" name="Connecteur droit avec flèche 14">
            <a:extLst>
              <a:ext uri="{FF2B5EF4-FFF2-40B4-BE49-F238E27FC236}">
                <a16:creationId xmlns:a16="http://schemas.microsoft.com/office/drawing/2014/main" id="{D3D1E880-8ACC-8424-6F6E-C328A356315D}"/>
              </a:ext>
            </a:extLst>
          </p:cNvPr>
          <p:cNvCxnSpPr>
            <a:cxnSpLocks/>
          </p:cNvCxnSpPr>
          <p:nvPr/>
        </p:nvCxnSpPr>
        <p:spPr>
          <a:xfrm>
            <a:off x="2062389" y="3393504"/>
            <a:ext cx="2024062" cy="1714277"/>
          </a:xfrm>
          <a:prstGeom prst="straightConnector1">
            <a:avLst/>
          </a:prstGeom>
          <a:ln w="444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B29960DB-0019-B7BE-7774-937318CEB45C}"/>
              </a:ext>
            </a:extLst>
          </p:cNvPr>
          <p:cNvSpPr txBox="1"/>
          <p:nvPr/>
        </p:nvSpPr>
        <p:spPr>
          <a:xfrm>
            <a:off x="1798046" y="3958256"/>
            <a:ext cx="1680519" cy="584775"/>
          </a:xfrm>
          <a:prstGeom prst="rect">
            <a:avLst/>
          </a:prstGeom>
          <a:noFill/>
        </p:spPr>
        <p:txBody>
          <a:bodyPr wrap="square" rtlCol="0">
            <a:spAutoFit/>
          </a:bodyPr>
          <a:lstStyle/>
          <a:p>
            <a:r>
              <a:rPr lang="fr-FR" sz="3200" b="1">
                <a:solidFill>
                  <a:srgbClr val="0070C0"/>
                </a:solidFill>
              </a:rPr>
              <a:t>1963</a:t>
            </a:r>
          </a:p>
        </p:txBody>
      </p:sp>
      <p:sp>
        <p:nvSpPr>
          <p:cNvPr id="24" name="ZoneTexte 23">
            <a:extLst>
              <a:ext uri="{FF2B5EF4-FFF2-40B4-BE49-F238E27FC236}">
                <a16:creationId xmlns:a16="http://schemas.microsoft.com/office/drawing/2014/main" id="{2A6827F8-39A9-9DE1-B0E8-C4E8CAC6B498}"/>
              </a:ext>
            </a:extLst>
          </p:cNvPr>
          <p:cNvSpPr txBox="1"/>
          <p:nvPr/>
        </p:nvSpPr>
        <p:spPr>
          <a:xfrm>
            <a:off x="138533" y="3527369"/>
            <a:ext cx="1639386" cy="861774"/>
          </a:xfrm>
          <a:prstGeom prst="rect">
            <a:avLst/>
          </a:prstGeom>
          <a:noFill/>
        </p:spPr>
        <p:txBody>
          <a:bodyPr wrap="square" rtlCol="0">
            <a:spAutoFit/>
          </a:bodyPr>
          <a:lstStyle/>
          <a:p>
            <a:r>
              <a:rPr lang="fr-FR" sz="3200" b="1">
                <a:solidFill>
                  <a:schemeClr val="tx2">
                    <a:lumMod val="75000"/>
                    <a:lumOff val="25000"/>
                  </a:schemeClr>
                </a:solidFill>
              </a:rPr>
              <a:t>MIAMSI</a:t>
            </a:r>
          </a:p>
          <a:p>
            <a:endParaRPr lang="fr-FR"/>
          </a:p>
        </p:txBody>
      </p:sp>
      <p:pic>
        <p:nvPicPr>
          <p:cNvPr id="7" name="Image 6" descr="Une image contenant croquis, dessin, Dessin d’enfant, art&#10;&#10;Le contenu généré par l’IA peut être incorrect.">
            <a:extLst>
              <a:ext uri="{FF2B5EF4-FFF2-40B4-BE49-F238E27FC236}">
                <a16:creationId xmlns:a16="http://schemas.microsoft.com/office/drawing/2014/main" id="{B9B78E8B-9734-F262-0E6D-08A43DFCADD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561812" y="2482308"/>
            <a:ext cx="1732555" cy="1732555"/>
          </a:xfrm>
          <a:prstGeom prst="rect">
            <a:avLst/>
          </a:prstGeom>
        </p:spPr>
      </p:pic>
      <p:sp>
        <p:nvSpPr>
          <p:cNvPr id="11" name="ZoneTexte 10">
            <a:extLst>
              <a:ext uri="{FF2B5EF4-FFF2-40B4-BE49-F238E27FC236}">
                <a16:creationId xmlns:a16="http://schemas.microsoft.com/office/drawing/2014/main" id="{60C7195C-AF5A-033B-CCF7-C8D73FDF962F}"/>
              </a:ext>
            </a:extLst>
          </p:cNvPr>
          <p:cNvSpPr txBox="1"/>
          <p:nvPr/>
        </p:nvSpPr>
        <p:spPr>
          <a:xfrm>
            <a:off x="3647609" y="271322"/>
            <a:ext cx="8066219" cy="584775"/>
          </a:xfrm>
          <a:prstGeom prst="rect">
            <a:avLst/>
          </a:prstGeom>
          <a:noFill/>
        </p:spPr>
        <p:txBody>
          <a:bodyPr wrap="square" rtlCol="0">
            <a:spAutoFit/>
          </a:bodyPr>
          <a:lstStyle/>
          <a:p>
            <a:pPr algn="ctr"/>
            <a:r>
              <a:rPr lang="fr-FR" sz="3200" b="1" i="1"/>
              <a:t>Liens ACI- </a:t>
            </a:r>
            <a:r>
              <a:rPr lang="fr-FR" sz="3200" b="1" i="1">
                <a:solidFill>
                  <a:schemeClr val="tx2">
                    <a:lumMod val="75000"/>
                    <a:lumOff val="25000"/>
                  </a:schemeClr>
                </a:solidFill>
              </a:rPr>
              <a:t>MIAMSI</a:t>
            </a:r>
            <a:r>
              <a:rPr lang="fr-FR" sz="3200" b="1" i="1"/>
              <a:t> – </a:t>
            </a:r>
            <a:r>
              <a:rPr lang="fr-FR" sz="3200" b="1" i="1">
                <a:solidFill>
                  <a:schemeClr val="accent2"/>
                </a:solidFill>
              </a:rPr>
              <a:t>CCFD-Terre Solidaire</a:t>
            </a:r>
          </a:p>
        </p:txBody>
      </p:sp>
      <p:sp>
        <p:nvSpPr>
          <p:cNvPr id="6" name="ZoneTexte 5">
            <a:extLst>
              <a:ext uri="{FF2B5EF4-FFF2-40B4-BE49-F238E27FC236}">
                <a16:creationId xmlns:a16="http://schemas.microsoft.com/office/drawing/2014/main" id="{DA03B27C-CC7C-EDC8-1834-51B81C9A4322}"/>
              </a:ext>
            </a:extLst>
          </p:cNvPr>
          <p:cNvSpPr txBox="1"/>
          <p:nvPr/>
        </p:nvSpPr>
        <p:spPr>
          <a:xfrm>
            <a:off x="7679539" y="2725781"/>
            <a:ext cx="4216591" cy="3970318"/>
          </a:xfrm>
          <a:prstGeom prst="rect">
            <a:avLst/>
          </a:prstGeom>
          <a:noFill/>
        </p:spPr>
        <p:txBody>
          <a:bodyPr wrap="square" rtlCol="0">
            <a:spAutoFit/>
          </a:bodyPr>
          <a:lstStyle/>
          <a:p>
            <a:pPr algn="ctr"/>
            <a:endParaRPr lang="pt-PT" b="1">
              <a:solidFill>
                <a:schemeClr val="accent2"/>
              </a:solidFill>
            </a:endParaRPr>
          </a:p>
          <a:p>
            <a:pPr algn="ctr"/>
            <a:r>
              <a:rPr lang="pt-PT" b="1">
                <a:solidFill>
                  <a:schemeClr val="accent2"/>
                </a:solidFill>
              </a:rPr>
              <a:t>Comité Catholique contre la Fain et pour le Developpement-Terre solidaire</a:t>
            </a:r>
          </a:p>
          <a:p>
            <a:pPr algn="ctr"/>
            <a:endParaRPr lang="pt-PT" b="1">
              <a:solidFill>
                <a:schemeClr val="accent2"/>
              </a:solidFill>
            </a:endParaRPr>
          </a:p>
          <a:p>
            <a:pPr algn="ctr"/>
            <a:r>
              <a:rPr lang="pt-PT" b="1">
                <a:solidFill>
                  <a:srgbClr val="7030A0"/>
                </a:solidFill>
              </a:rPr>
              <a:t>Comitê Católico contra a Fome e para o Desenvolvimento </a:t>
            </a:r>
          </a:p>
          <a:p>
            <a:pPr algn="ctr"/>
            <a:endParaRPr lang="pt-PT" b="1">
              <a:solidFill>
                <a:schemeClr val="accent2"/>
              </a:solidFill>
            </a:endParaRPr>
          </a:p>
          <a:p>
            <a:pPr algn="ctr"/>
            <a:r>
              <a:rPr lang="en-GB" b="1"/>
              <a:t> </a:t>
            </a:r>
            <a:r>
              <a:rPr lang="en-GB" b="1">
                <a:solidFill>
                  <a:schemeClr val="tx2">
                    <a:lumMod val="75000"/>
                    <a:lumOff val="25000"/>
                  </a:schemeClr>
                </a:solidFill>
              </a:rPr>
              <a:t>Catholic Committee against Hunger and for Development-Solidarity Land</a:t>
            </a:r>
          </a:p>
          <a:p>
            <a:pPr algn="ctr"/>
            <a:endParaRPr lang="pt-PT" b="1"/>
          </a:p>
          <a:p>
            <a:pPr algn="ctr"/>
            <a:r>
              <a:rPr lang="pt-PT" b="1">
                <a:solidFill>
                  <a:schemeClr val="accent6">
                    <a:lumMod val="75000"/>
                  </a:schemeClr>
                </a:solidFill>
              </a:rPr>
              <a:t>Comité Catolico contra el Hambre y</a:t>
            </a:r>
          </a:p>
          <a:p>
            <a:pPr algn="ctr"/>
            <a:r>
              <a:rPr lang="pt-PT" b="1">
                <a:solidFill>
                  <a:schemeClr val="accent6">
                    <a:lumMod val="75000"/>
                  </a:schemeClr>
                </a:solidFill>
              </a:rPr>
              <a:t> por el Desarrollo-Tierra Solidaria</a:t>
            </a:r>
            <a:endParaRPr lang="fr-FR">
              <a:solidFill>
                <a:schemeClr val="accent6">
                  <a:lumMod val="75000"/>
                </a:schemeClr>
              </a:solidFill>
            </a:endParaRPr>
          </a:p>
          <a:p>
            <a:pPr algn="ctr"/>
            <a:endParaRPr lang="fr-FR">
              <a:solidFill>
                <a:schemeClr val="tx2">
                  <a:lumMod val="75000"/>
                  <a:lumOff val="25000"/>
                </a:schemeClr>
              </a:solidFill>
            </a:endParaRPr>
          </a:p>
          <a:p>
            <a:pPr algn="ctr"/>
            <a:endParaRPr lang="fr-FR">
              <a:solidFill>
                <a:schemeClr val="accent2"/>
              </a:solidFill>
            </a:endParaRPr>
          </a:p>
        </p:txBody>
      </p:sp>
      <p:pic>
        <p:nvPicPr>
          <p:cNvPr id="25" name="Image 24">
            <a:extLst>
              <a:ext uri="{FF2B5EF4-FFF2-40B4-BE49-F238E27FC236}">
                <a16:creationId xmlns:a16="http://schemas.microsoft.com/office/drawing/2014/main" id="{BF853492-4BEF-AED1-E03F-1A4EFC2F7056}"/>
              </a:ext>
            </a:extLst>
          </p:cNvPr>
          <p:cNvPicPr>
            <a:picLocks noChangeAspect="1"/>
          </p:cNvPicPr>
          <p:nvPr/>
        </p:nvPicPr>
        <p:blipFill>
          <a:blip r:embed="rId7"/>
          <a:stretch>
            <a:fillRect/>
          </a:stretch>
        </p:blipFill>
        <p:spPr>
          <a:xfrm>
            <a:off x="3320513" y="5193674"/>
            <a:ext cx="2796103" cy="1513642"/>
          </a:xfrm>
          <a:prstGeom prst="rect">
            <a:avLst/>
          </a:prstGeom>
        </p:spPr>
      </p:pic>
    </p:spTree>
    <p:extLst>
      <p:ext uri="{BB962C8B-B14F-4D97-AF65-F5344CB8AC3E}">
        <p14:creationId xmlns:p14="http://schemas.microsoft.com/office/powerpoint/2010/main" val="30160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2A2D-8569-C737-B120-C63B1DD8C7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BAA82C-E7E2-8FF0-0DB2-C48EE79524EB}"/>
              </a:ext>
            </a:extLst>
          </p:cNvPr>
          <p:cNvSpPr/>
          <p:nvPr/>
        </p:nvSpPr>
        <p:spPr>
          <a:xfrm>
            <a:off x="3896016" y="-155146"/>
            <a:ext cx="4429801" cy="6725634"/>
          </a:xfrm>
          <a:prstGeom prst="rect">
            <a:avLst/>
          </a:prstGeom>
          <a:noFill/>
          <a:ln>
            <a:solidFill>
              <a:srgbClr val="F5750C">
                <a:alpha val="1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77"/>
          </a:p>
        </p:txBody>
      </p:sp>
      <p:pic>
        <p:nvPicPr>
          <p:cNvPr id="5" name="Picture 10">
            <a:extLst>
              <a:ext uri="{FF2B5EF4-FFF2-40B4-BE49-F238E27FC236}">
                <a16:creationId xmlns:a16="http://schemas.microsoft.com/office/drawing/2014/main" id="{DA8420D7-6A52-AF50-F683-A2E4E2D6BC57}"/>
              </a:ext>
            </a:extLst>
          </p:cNvPr>
          <p:cNvPicPr>
            <a:picLocks noChangeAspect="1"/>
          </p:cNvPicPr>
          <p:nvPr/>
        </p:nvPicPr>
        <p:blipFill>
          <a:blip r:embed="rId3"/>
          <a:stretch>
            <a:fillRect/>
          </a:stretch>
        </p:blipFill>
        <p:spPr>
          <a:xfrm>
            <a:off x="8780309" y="6035762"/>
            <a:ext cx="1520845" cy="503008"/>
          </a:xfrm>
          <a:prstGeom prst="rect">
            <a:avLst/>
          </a:prstGeom>
        </p:spPr>
      </p:pic>
      <p:pic>
        <p:nvPicPr>
          <p:cNvPr id="6" name="Image 5" descr="Une image contenant Monde, Terre, carte&#10;&#10;Le contenu généré par l’IA peut être incorrect.">
            <a:extLst>
              <a:ext uri="{FF2B5EF4-FFF2-40B4-BE49-F238E27FC236}">
                <a16:creationId xmlns:a16="http://schemas.microsoft.com/office/drawing/2014/main" id="{F497C499-93C0-61E2-E161-15A73F61080B}"/>
              </a:ext>
            </a:extLst>
          </p:cNvPr>
          <p:cNvPicPr>
            <a:picLocks noChangeAspect="1"/>
          </p:cNvPicPr>
          <p:nvPr/>
        </p:nvPicPr>
        <p:blipFill>
          <a:blip r:embed="rId4">
            <a:alphaModFix amt="75000"/>
            <a:extLst>
              <a:ext uri="{BEBA8EAE-BF5A-486C-A8C5-ECC9F3942E4B}">
                <a14:imgProps xmlns:a14="http://schemas.microsoft.com/office/drawing/2010/main">
                  <a14:imgLayer r:embed="rId5">
                    <a14:imgEffect>
                      <a14:colorTemperature colorTemp="4957"/>
                    </a14:imgEffect>
                    <a14:imgEffect>
                      <a14:saturation sat="47000"/>
                    </a14:imgEffect>
                  </a14:imgLayer>
                </a14:imgProps>
              </a:ext>
            </a:extLst>
          </a:blip>
          <a:stretch>
            <a:fillRect/>
          </a:stretch>
        </p:blipFill>
        <p:spPr>
          <a:xfrm>
            <a:off x="3887817" y="387103"/>
            <a:ext cx="8273055" cy="5666070"/>
          </a:xfrm>
          <a:prstGeom prst="rect">
            <a:avLst/>
          </a:prstGeom>
        </p:spPr>
      </p:pic>
      <p:sp>
        <p:nvSpPr>
          <p:cNvPr id="13" name="AutoShape 2">
            <a:extLst>
              <a:ext uri="{FF2B5EF4-FFF2-40B4-BE49-F238E27FC236}">
                <a16:creationId xmlns:a16="http://schemas.microsoft.com/office/drawing/2014/main" id="{22A21A00-98E9-DBD7-C1F6-1C8B6A7D4939}"/>
              </a:ext>
            </a:extLst>
          </p:cNvPr>
          <p:cNvSpPr>
            <a:spLocks noChangeAspect="1" noChangeArrowheads="1"/>
          </p:cNvSpPr>
          <p:nvPr/>
        </p:nvSpPr>
        <p:spPr bwMode="auto">
          <a:xfrm>
            <a:off x="5940931" y="3064569"/>
            <a:ext cx="97752" cy="977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9326" tIns="14663" rIns="29326" bIns="14663" numCol="1" anchor="t" anchorCtr="0" compatLnSpc="1">
            <a:prstTxWarp prst="textNoShape">
              <a:avLst/>
            </a:prstTxWarp>
          </a:bodyPr>
          <a:lstStyle/>
          <a:p>
            <a:endParaRPr lang="fr-FR" sz="577"/>
          </a:p>
        </p:txBody>
      </p:sp>
      <p:sp>
        <p:nvSpPr>
          <p:cNvPr id="15" name="ZoneTexte 14">
            <a:extLst>
              <a:ext uri="{FF2B5EF4-FFF2-40B4-BE49-F238E27FC236}">
                <a16:creationId xmlns:a16="http://schemas.microsoft.com/office/drawing/2014/main" id="{0215CFC7-0779-7459-A091-FEBE1F9FE3CA}"/>
              </a:ext>
            </a:extLst>
          </p:cNvPr>
          <p:cNvSpPr txBox="1"/>
          <p:nvPr/>
        </p:nvSpPr>
        <p:spPr>
          <a:xfrm>
            <a:off x="1762674" y="329580"/>
            <a:ext cx="2541193" cy="1158522"/>
          </a:xfrm>
          <a:prstGeom prst="rect">
            <a:avLst/>
          </a:prstGeom>
          <a:noFill/>
        </p:spPr>
        <p:txBody>
          <a:bodyPr wrap="square" rtlCol="0">
            <a:spAutoFit/>
          </a:bodyPr>
          <a:lstStyle/>
          <a:p>
            <a:pPr algn="ctr"/>
            <a:r>
              <a:rPr lang="fr-FR" sz="1732">
                <a:solidFill>
                  <a:schemeClr val="accent1">
                    <a:lumMod val="75000"/>
                  </a:schemeClr>
                </a:solidFill>
                <a:latin typeface="Franklin Gothic Medium" panose="020B0603020102020204" pitchFamily="34" charset="0"/>
              </a:rPr>
              <a:t>Mouvement International</a:t>
            </a:r>
          </a:p>
          <a:p>
            <a:pPr algn="ctr"/>
            <a:r>
              <a:rPr lang="fr-FR" sz="1732">
                <a:solidFill>
                  <a:schemeClr val="accent1">
                    <a:lumMod val="75000"/>
                  </a:schemeClr>
                </a:solidFill>
                <a:latin typeface="Franklin Gothic Medium" panose="020B0603020102020204" pitchFamily="34" charset="0"/>
              </a:rPr>
              <a:t>d’Apostolat des Milieux Sociaux Indépendants</a:t>
            </a:r>
          </a:p>
        </p:txBody>
      </p:sp>
      <p:sp>
        <p:nvSpPr>
          <p:cNvPr id="17" name="ZoneTexte 16">
            <a:extLst>
              <a:ext uri="{FF2B5EF4-FFF2-40B4-BE49-F238E27FC236}">
                <a16:creationId xmlns:a16="http://schemas.microsoft.com/office/drawing/2014/main" id="{DBC05C9D-5AC3-888D-BE9D-CA7564378505}"/>
              </a:ext>
            </a:extLst>
          </p:cNvPr>
          <p:cNvSpPr txBox="1"/>
          <p:nvPr/>
        </p:nvSpPr>
        <p:spPr>
          <a:xfrm>
            <a:off x="98854" y="2591018"/>
            <a:ext cx="3413171" cy="2088264"/>
          </a:xfrm>
          <a:prstGeom prst="rect">
            <a:avLst/>
          </a:prstGeom>
          <a:noFill/>
        </p:spPr>
        <p:txBody>
          <a:bodyPr wrap="square" rtlCol="0">
            <a:spAutoFit/>
          </a:bodyPr>
          <a:lstStyle/>
          <a:p>
            <a:pPr algn="ctr">
              <a:buNone/>
            </a:pPr>
            <a:r>
              <a:rPr lang="fr-FR" b="1" i="1">
                <a:solidFill>
                  <a:schemeClr val="accent1"/>
                </a:solidFill>
                <a:latin typeface="arial" panose="020B0604020202020204" pitchFamily="34" charset="0"/>
              </a:rPr>
              <a:t>« Notre responsabilité dans un monde fracturé. Comment faire émerger une société plus équitable et plus inclusive ? »</a:t>
            </a:r>
          </a:p>
          <a:p>
            <a:pPr algn="ctr"/>
            <a:r>
              <a:rPr lang="fr-FR" sz="1600" b="1">
                <a:solidFill>
                  <a:schemeClr val="accent6">
                    <a:lumMod val="75000"/>
                  </a:schemeClr>
                </a:solidFill>
                <a:latin typeface="arial" panose="020B0604020202020204" pitchFamily="34" charset="0"/>
              </a:rPr>
              <a:t>AG quadri annuelle</a:t>
            </a:r>
            <a:r>
              <a:rPr lang="fr-FR" sz="1600">
                <a:solidFill>
                  <a:schemeClr val="accent6">
                    <a:lumMod val="75000"/>
                  </a:schemeClr>
                </a:solidFill>
                <a:latin typeface="arial" panose="020B0604020202020204" pitchFamily="34" charset="0"/>
              </a:rPr>
              <a:t> : </a:t>
            </a:r>
            <a:r>
              <a:rPr lang="fr-FR" sz="1600" b="1">
                <a:solidFill>
                  <a:schemeClr val="accent6">
                    <a:lumMod val="75000"/>
                  </a:schemeClr>
                </a:solidFill>
                <a:latin typeface="arial" panose="020B0604020202020204" pitchFamily="34" charset="0"/>
              </a:rPr>
              <a:t>Fatima du 18 au 20 novembre 2025</a:t>
            </a:r>
          </a:p>
          <a:p>
            <a:pPr algn="l">
              <a:buNone/>
            </a:pPr>
            <a:endParaRPr lang="fr-FR" sz="770">
              <a:solidFill>
                <a:schemeClr val="accent1"/>
              </a:solidFill>
              <a:latin typeface="arial" panose="020B0604020202020204" pitchFamily="34" charset="0"/>
            </a:endParaRPr>
          </a:p>
        </p:txBody>
      </p:sp>
      <p:sp>
        <p:nvSpPr>
          <p:cNvPr id="22" name="Terminaison 25">
            <a:extLst>
              <a:ext uri="{FF2B5EF4-FFF2-40B4-BE49-F238E27FC236}">
                <a16:creationId xmlns:a16="http://schemas.microsoft.com/office/drawing/2014/main" id="{DD1E5F47-31D9-52B4-43A4-DBCB693DBB2E}"/>
              </a:ext>
            </a:extLst>
          </p:cNvPr>
          <p:cNvSpPr/>
          <p:nvPr/>
        </p:nvSpPr>
        <p:spPr>
          <a:xfrm>
            <a:off x="3887817" y="2078863"/>
            <a:ext cx="1631057" cy="427442"/>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3" name="Terminaison 26">
            <a:extLst>
              <a:ext uri="{FF2B5EF4-FFF2-40B4-BE49-F238E27FC236}">
                <a16:creationId xmlns:a16="http://schemas.microsoft.com/office/drawing/2014/main" id="{DE2E6031-36A6-E7FF-C443-94FCA057B0A1}"/>
              </a:ext>
            </a:extLst>
          </p:cNvPr>
          <p:cNvSpPr/>
          <p:nvPr/>
        </p:nvSpPr>
        <p:spPr>
          <a:xfrm rot="263771">
            <a:off x="5857800" y="2156660"/>
            <a:ext cx="1304254"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4" name="Terminaison 23">
            <a:extLst>
              <a:ext uri="{FF2B5EF4-FFF2-40B4-BE49-F238E27FC236}">
                <a16:creationId xmlns:a16="http://schemas.microsoft.com/office/drawing/2014/main" id="{D675117E-C634-D506-1723-C72A871DAB29}"/>
              </a:ext>
            </a:extLst>
          </p:cNvPr>
          <p:cNvSpPr/>
          <p:nvPr/>
        </p:nvSpPr>
        <p:spPr>
          <a:xfrm rot="20440220">
            <a:off x="3833131" y="2908841"/>
            <a:ext cx="993092" cy="24791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7" name="ZoneTexte 26">
            <a:extLst>
              <a:ext uri="{FF2B5EF4-FFF2-40B4-BE49-F238E27FC236}">
                <a16:creationId xmlns:a16="http://schemas.microsoft.com/office/drawing/2014/main" id="{59788C93-8291-9395-B0B2-DC5FF9F8B700}"/>
              </a:ext>
            </a:extLst>
          </p:cNvPr>
          <p:cNvSpPr txBox="1"/>
          <p:nvPr/>
        </p:nvSpPr>
        <p:spPr>
          <a:xfrm>
            <a:off x="6972604" y="2156227"/>
            <a:ext cx="1502247" cy="1200329"/>
          </a:xfrm>
          <a:prstGeom prst="rect">
            <a:avLst/>
          </a:prstGeom>
          <a:noFill/>
        </p:spPr>
        <p:txBody>
          <a:bodyPr wrap="square" rtlCol="0">
            <a:spAutoFit/>
          </a:bodyPr>
          <a:lstStyle/>
          <a:p>
            <a:r>
              <a:rPr lang="fr-FR" sz="1200" b="1">
                <a:solidFill>
                  <a:schemeClr val="accent2"/>
                </a:solidFill>
              </a:rPr>
              <a:t>Bénin, Burkina Faso, Burundi, Cameroun, RDC, Côte d’Ivoire, Mali, Maroc, Niger, Sénégal, Togo</a:t>
            </a:r>
          </a:p>
        </p:txBody>
      </p:sp>
      <p:sp>
        <p:nvSpPr>
          <p:cNvPr id="28" name="ZoneTexte 27">
            <a:extLst>
              <a:ext uri="{FF2B5EF4-FFF2-40B4-BE49-F238E27FC236}">
                <a16:creationId xmlns:a16="http://schemas.microsoft.com/office/drawing/2014/main" id="{CA4D7190-ECE9-77B8-8FF0-DA4EFDB491A6}"/>
              </a:ext>
            </a:extLst>
          </p:cNvPr>
          <p:cNvSpPr txBox="1"/>
          <p:nvPr/>
        </p:nvSpPr>
        <p:spPr>
          <a:xfrm>
            <a:off x="8321131" y="3872222"/>
            <a:ext cx="2051638" cy="461665"/>
          </a:xfrm>
          <a:prstGeom prst="rect">
            <a:avLst/>
          </a:prstGeom>
          <a:noFill/>
        </p:spPr>
        <p:txBody>
          <a:bodyPr wrap="square" rtlCol="0">
            <a:spAutoFit/>
          </a:bodyPr>
          <a:lstStyle/>
          <a:p>
            <a:r>
              <a:rPr lang="fr-FR" sz="2400" b="1">
                <a:solidFill>
                  <a:schemeClr val="accent2"/>
                </a:solidFill>
                <a:highlight>
                  <a:srgbClr val="FFFF00"/>
                </a:highlight>
              </a:rPr>
              <a:t>Madagascar</a:t>
            </a:r>
          </a:p>
        </p:txBody>
      </p:sp>
      <p:sp>
        <p:nvSpPr>
          <p:cNvPr id="29" name="ZoneTexte 28">
            <a:extLst>
              <a:ext uri="{FF2B5EF4-FFF2-40B4-BE49-F238E27FC236}">
                <a16:creationId xmlns:a16="http://schemas.microsoft.com/office/drawing/2014/main" id="{28C65130-F3DB-48DB-E91D-CA328D4E9520}"/>
              </a:ext>
            </a:extLst>
          </p:cNvPr>
          <p:cNvSpPr txBox="1"/>
          <p:nvPr/>
        </p:nvSpPr>
        <p:spPr>
          <a:xfrm>
            <a:off x="5272765" y="2775599"/>
            <a:ext cx="1381551" cy="954107"/>
          </a:xfrm>
          <a:prstGeom prst="rect">
            <a:avLst/>
          </a:prstGeom>
          <a:noFill/>
        </p:spPr>
        <p:txBody>
          <a:bodyPr wrap="square" rtlCol="0">
            <a:spAutoFit/>
          </a:bodyPr>
          <a:lstStyle/>
          <a:p>
            <a:r>
              <a:rPr lang="fr-FR" sz="1400" b="1">
                <a:solidFill>
                  <a:schemeClr val="accent2"/>
                </a:solidFill>
              </a:rPr>
              <a:t>Argentine, Bolivie, Brésil, Paraguay, Pérou</a:t>
            </a:r>
          </a:p>
        </p:txBody>
      </p:sp>
      <p:sp>
        <p:nvSpPr>
          <p:cNvPr id="30" name="ZoneTexte 29">
            <a:extLst>
              <a:ext uri="{FF2B5EF4-FFF2-40B4-BE49-F238E27FC236}">
                <a16:creationId xmlns:a16="http://schemas.microsoft.com/office/drawing/2014/main" id="{6D4F7D8A-60B6-06D3-C1D5-8804C44C2271}"/>
              </a:ext>
            </a:extLst>
          </p:cNvPr>
          <p:cNvSpPr txBox="1"/>
          <p:nvPr/>
        </p:nvSpPr>
        <p:spPr>
          <a:xfrm>
            <a:off x="8118770" y="1885823"/>
            <a:ext cx="768525" cy="523220"/>
          </a:xfrm>
          <a:prstGeom prst="rect">
            <a:avLst/>
          </a:prstGeom>
          <a:noFill/>
          <a:ln>
            <a:noFill/>
          </a:ln>
        </p:spPr>
        <p:txBody>
          <a:bodyPr wrap="square" rtlCol="0">
            <a:spAutoFit/>
          </a:bodyPr>
          <a:lstStyle/>
          <a:p>
            <a:r>
              <a:rPr lang="fr-FR" sz="1400" b="1">
                <a:solidFill>
                  <a:schemeClr val="accent2"/>
                </a:solidFill>
              </a:rPr>
              <a:t>Liban, Syrie</a:t>
            </a:r>
          </a:p>
        </p:txBody>
      </p:sp>
      <p:sp>
        <p:nvSpPr>
          <p:cNvPr id="32" name="ZoneTexte 31">
            <a:extLst>
              <a:ext uri="{FF2B5EF4-FFF2-40B4-BE49-F238E27FC236}">
                <a16:creationId xmlns:a16="http://schemas.microsoft.com/office/drawing/2014/main" id="{38103074-E6A0-9907-DE1B-C86CCA6FB561}"/>
              </a:ext>
            </a:extLst>
          </p:cNvPr>
          <p:cNvSpPr txBox="1"/>
          <p:nvPr/>
        </p:nvSpPr>
        <p:spPr>
          <a:xfrm>
            <a:off x="6702945" y="1268850"/>
            <a:ext cx="1426097" cy="738664"/>
          </a:xfrm>
          <a:prstGeom prst="rect">
            <a:avLst/>
          </a:prstGeom>
          <a:noFill/>
        </p:spPr>
        <p:txBody>
          <a:bodyPr wrap="square" rtlCol="0">
            <a:spAutoFit/>
          </a:bodyPr>
          <a:lstStyle/>
          <a:p>
            <a:r>
              <a:rPr lang="fr-FR" sz="1400" b="1">
                <a:solidFill>
                  <a:schemeClr val="accent1"/>
                </a:solidFill>
              </a:rPr>
              <a:t>France, Belgique, Italie, Portugal</a:t>
            </a:r>
          </a:p>
        </p:txBody>
      </p:sp>
      <p:sp>
        <p:nvSpPr>
          <p:cNvPr id="33" name="ZoneTexte 32">
            <a:extLst>
              <a:ext uri="{FF2B5EF4-FFF2-40B4-BE49-F238E27FC236}">
                <a16:creationId xmlns:a16="http://schemas.microsoft.com/office/drawing/2014/main" id="{B8F8049C-D3E0-F5DD-7306-6FA2F6FED975}"/>
              </a:ext>
            </a:extLst>
          </p:cNvPr>
          <p:cNvSpPr txBox="1"/>
          <p:nvPr/>
        </p:nvSpPr>
        <p:spPr>
          <a:xfrm>
            <a:off x="6038683" y="3585286"/>
            <a:ext cx="1139458" cy="738664"/>
          </a:xfrm>
          <a:prstGeom prst="rect">
            <a:avLst/>
          </a:prstGeom>
          <a:noFill/>
        </p:spPr>
        <p:txBody>
          <a:bodyPr wrap="square" rtlCol="0">
            <a:spAutoFit/>
          </a:bodyPr>
          <a:lstStyle/>
          <a:p>
            <a:r>
              <a:rPr lang="fr-FR" sz="1400" b="1">
                <a:solidFill>
                  <a:schemeClr val="accent1"/>
                </a:solidFill>
              </a:rPr>
              <a:t>Chili, Equateur, Uruguay</a:t>
            </a:r>
          </a:p>
        </p:txBody>
      </p:sp>
      <p:sp>
        <p:nvSpPr>
          <p:cNvPr id="34" name="ZoneTexte 33">
            <a:extLst>
              <a:ext uri="{FF2B5EF4-FFF2-40B4-BE49-F238E27FC236}">
                <a16:creationId xmlns:a16="http://schemas.microsoft.com/office/drawing/2014/main" id="{042A08CB-CECC-2093-826C-3726E0C0338F}"/>
              </a:ext>
            </a:extLst>
          </p:cNvPr>
          <p:cNvSpPr txBox="1"/>
          <p:nvPr/>
        </p:nvSpPr>
        <p:spPr>
          <a:xfrm>
            <a:off x="9517572" y="2685866"/>
            <a:ext cx="1014696" cy="307777"/>
          </a:xfrm>
          <a:prstGeom prst="rect">
            <a:avLst/>
          </a:prstGeom>
          <a:noFill/>
        </p:spPr>
        <p:txBody>
          <a:bodyPr wrap="square" rtlCol="0">
            <a:spAutoFit/>
          </a:bodyPr>
          <a:lstStyle/>
          <a:p>
            <a:r>
              <a:rPr lang="fr-FR" sz="1400" b="1">
                <a:solidFill>
                  <a:schemeClr val="accent1"/>
                </a:solidFill>
              </a:rPr>
              <a:t>Malaisie</a:t>
            </a:r>
          </a:p>
        </p:txBody>
      </p:sp>
      <p:sp>
        <p:nvSpPr>
          <p:cNvPr id="35" name="ZoneTexte 34">
            <a:extLst>
              <a:ext uri="{FF2B5EF4-FFF2-40B4-BE49-F238E27FC236}">
                <a16:creationId xmlns:a16="http://schemas.microsoft.com/office/drawing/2014/main" id="{CB04F636-83BF-5EDD-0212-AB4CCC1F4F64}"/>
              </a:ext>
            </a:extLst>
          </p:cNvPr>
          <p:cNvSpPr txBox="1"/>
          <p:nvPr/>
        </p:nvSpPr>
        <p:spPr>
          <a:xfrm>
            <a:off x="8759319" y="2924709"/>
            <a:ext cx="1112814" cy="738664"/>
          </a:xfrm>
          <a:prstGeom prst="rect">
            <a:avLst/>
          </a:prstGeom>
          <a:noFill/>
        </p:spPr>
        <p:txBody>
          <a:bodyPr wrap="square" rtlCol="0">
            <a:spAutoFit/>
          </a:bodyPr>
          <a:lstStyle/>
          <a:p>
            <a:r>
              <a:rPr lang="fr-FR" sz="1400" b="1">
                <a:solidFill>
                  <a:schemeClr val="accent1"/>
                </a:solidFill>
              </a:rPr>
              <a:t>Maurice, Réunion, Seychelles</a:t>
            </a:r>
          </a:p>
        </p:txBody>
      </p:sp>
      <p:sp>
        <p:nvSpPr>
          <p:cNvPr id="2" name="ZoneTexte 1">
            <a:extLst>
              <a:ext uri="{FF2B5EF4-FFF2-40B4-BE49-F238E27FC236}">
                <a16:creationId xmlns:a16="http://schemas.microsoft.com/office/drawing/2014/main" id="{743CE680-80D3-0BA8-9793-8767F96D501F}"/>
              </a:ext>
            </a:extLst>
          </p:cNvPr>
          <p:cNvSpPr txBox="1"/>
          <p:nvPr/>
        </p:nvSpPr>
        <p:spPr>
          <a:xfrm>
            <a:off x="9312309" y="2344452"/>
            <a:ext cx="683388" cy="307777"/>
          </a:xfrm>
          <a:prstGeom prst="rect">
            <a:avLst/>
          </a:prstGeom>
          <a:noFill/>
        </p:spPr>
        <p:txBody>
          <a:bodyPr wrap="square" rtlCol="0">
            <a:spAutoFit/>
          </a:bodyPr>
          <a:lstStyle/>
          <a:p>
            <a:r>
              <a:rPr lang="fr-FR" sz="1400" b="1">
                <a:solidFill>
                  <a:schemeClr val="accent2"/>
                </a:solidFill>
              </a:rPr>
              <a:t>Inde</a:t>
            </a:r>
          </a:p>
        </p:txBody>
      </p:sp>
      <p:sp>
        <p:nvSpPr>
          <p:cNvPr id="7" name="Terminaison 26">
            <a:extLst>
              <a:ext uri="{FF2B5EF4-FFF2-40B4-BE49-F238E27FC236}">
                <a16:creationId xmlns:a16="http://schemas.microsoft.com/office/drawing/2014/main" id="{B38A2F60-5E11-5FED-FE6A-24CB152803FC}"/>
              </a:ext>
            </a:extLst>
          </p:cNvPr>
          <p:cNvSpPr/>
          <p:nvPr/>
        </p:nvSpPr>
        <p:spPr>
          <a:xfrm rot="194238">
            <a:off x="5120007" y="2543576"/>
            <a:ext cx="1120575"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9" name="Terminaison 26">
            <a:extLst>
              <a:ext uri="{FF2B5EF4-FFF2-40B4-BE49-F238E27FC236}">
                <a16:creationId xmlns:a16="http://schemas.microsoft.com/office/drawing/2014/main" id="{53BF65D0-3D5D-06C0-BC27-BBDBA851A16B}"/>
              </a:ext>
            </a:extLst>
          </p:cNvPr>
          <p:cNvSpPr/>
          <p:nvPr/>
        </p:nvSpPr>
        <p:spPr>
          <a:xfrm rot="1770683">
            <a:off x="7039675" y="2722298"/>
            <a:ext cx="1304254"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11" name="ZoneTexte 10">
            <a:extLst>
              <a:ext uri="{FF2B5EF4-FFF2-40B4-BE49-F238E27FC236}">
                <a16:creationId xmlns:a16="http://schemas.microsoft.com/office/drawing/2014/main" id="{64FD2CA9-19B5-B989-45BC-C3E54F7B9967}"/>
              </a:ext>
            </a:extLst>
          </p:cNvPr>
          <p:cNvSpPr txBox="1"/>
          <p:nvPr/>
        </p:nvSpPr>
        <p:spPr>
          <a:xfrm>
            <a:off x="7480301" y="6142083"/>
            <a:ext cx="1374248" cy="307777"/>
          </a:xfrm>
          <a:prstGeom prst="rect">
            <a:avLst/>
          </a:prstGeom>
          <a:noFill/>
        </p:spPr>
        <p:txBody>
          <a:bodyPr wrap="square" rtlCol="0">
            <a:spAutoFit/>
          </a:bodyPr>
          <a:lstStyle/>
          <a:p>
            <a:r>
              <a:rPr lang="fr-FR" sz="1400" b="1">
                <a:solidFill>
                  <a:schemeClr val="accent2"/>
                </a:solidFill>
              </a:rPr>
              <a:t>et partenaires </a:t>
            </a:r>
          </a:p>
        </p:txBody>
      </p:sp>
      <p:pic>
        <p:nvPicPr>
          <p:cNvPr id="12" name="Picture 2">
            <a:extLst>
              <a:ext uri="{FF2B5EF4-FFF2-40B4-BE49-F238E27FC236}">
                <a16:creationId xmlns:a16="http://schemas.microsoft.com/office/drawing/2014/main" id="{25AECECD-7200-CCE5-C06C-CD2F92591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614" y="5879736"/>
            <a:ext cx="391604" cy="618379"/>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A02A4F2-FB13-78F3-A507-7E598676C671}"/>
              </a:ext>
            </a:extLst>
          </p:cNvPr>
          <p:cNvSpPr txBox="1"/>
          <p:nvPr/>
        </p:nvSpPr>
        <p:spPr>
          <a:xfrm>
            <a:off x="5975887" y="6133378"/>
            <a:ext cx="940194" cy="307777"/>
          </a:xfrm>
          <a:prstGeom prst="rect">
            <a:avLst/>
          </a:prstGeom>
          <a:noFill/>
        </p:spPr>
        <p:txBody>
          <a:bodyPr wrap="square" rtlCol="0">
            <a:spAutoFit/>
          </a:bodyPr>
          <a:lstStyle/>
          <a:p>
            <a:r>
              <a:rPr lang="fr-FR" sz="1400" b="1">
                <a:solidFill>
                  <a:schemeClr val="accent2"/>
                </a:solidFill>
              </a:rPr>
              <a:t>Présence</a:t>
            </a:r>
          </a:p>
        </p:txBody>
      </p:sp>
      <p:sp>
        <p:nvSpPr>
          <p:cNvPr id="21" name="ZoneTexte 20">
            <a:extLst>
              <a:ext uri="{FF2B5EF4-FFF2-40B4-BE49-F238E27FC236}">
                <a16:creationId xmlns:a16="http://schemas.microsoft.com/office/drawing/2014/main" id="{500F5408-F02D-EF76-E03C-8258E9DEE994}"/>
              </a:ext>
            </a:extLst>
          </p:cNvPr>
          <p:cNvSpPr txBox="1"/>
          <p:nvPr/>
        </p:nvSpPr>
        <p:spPr>
          <a:xfrm>
            <a:off x="725616" y="1863065"/>
            <a:ext cx="1321905" cy="339195"/>
          </a:xfrm>
          <a:prstGeom prst="rect">
            <a:avLst/>
          </a:prstGeom>
          <a:noFill/>
        </p:spPr>
        <p:txBody>
          <a:bodyPr wrap="square" rtlCol="0">
            <a:spAutoFit/>
          </a:bodyPr>
          <a:lstStyle/>
          <a:p>
            <a:r>
              <a:rPr lang="fr-FR" sz="1604" b="1">
                <a:solidFill>
                  <a:schemeClr val="accent1">
                    <a:lumMod val="75000"/>
                  </a:schemeClr>
                </a:solidFill>
                <a:latin typeface="Mongolian Baiti" panose="03000500000000000000" pitchFamily="66" charset="0"/>
                <a:cs typeface="Mongolian Baiti" panose="03000500000000000000" pitchFamily="66" charset="0"/>
              </a:rPr>
              <a:t>MIAMSI</a:t>
            </a:r>
            <a:endParaRPr lang="fr-FR" sz="1604" b="1">
              <a:solidFill>
                <a:schemeClr val="accent1">
                  <a:lumMod val="75000"/>
                </a:schemeClr>
              </a:solidFill>
            </a:endParaRPr>
          </a:p>
        </p:txBody>
      </p:sp>
      <p:pic>
        <p:nvPicPr>
          <p:cNvPr id="25" name="Picture 2">
            <a:extLst>
              <a:ext uri="{FF2B5EF4-FFF2-40B4-BE49-F238E27FC236}">
                <a16:creationId xmlns:a16="http://schemas.microsoft.com/office/drawing/2014/main" id="{5A2DF927-C7A3-9C5B-6BF1-F708F20F3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695" y="227057"/>
            <a:ext cx="1147608" cy="165584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FE311CF2-4D01-E9EB-F2E6-CE31F417BA7B}"/>
              </a:ext>
            </a:extLst>
          </p:cNvPr>
          <p:cNvSpPr txBox="1"/>
          <p:nvPr/>
        </p:nvSpPr>
        <p:spPr>
          <a:xfrm>
            <a:off x="5026751" y="-25566"/>
            <a:ext cx="5773055" cy="646331"/>
          </a:xfrm>
          <a:prstGeom prst="rect">
            <a:avLst/>
          </a:prstGeom>
          <a:noFill/>
        </p:spPr>
        <p:txBody>
          <a:bodyPr wrap="none" rtlCol="0">
            <a:spAutoFit/>
          </a:bodyPr>
          <a:lstStyle/>
          <a:p>
            <a:pPr algn="ctr"/>
            <a:r>
              <a:rPr lang="fr-FR" sz="1283" b="1"/>
              <a:t>… </a:t>
            </a:r>
            <a:r>
              <a:rPr lang="fr-FR" b="1"/>
              <a:t>des liens </a:t>
            </a:r>
            <a:r>
              <a:rPr lang="fr-FR" b="1">
                <a:solidFill>
                  <a:schemeClr val="accent1">
                    <a:lumMod val="75000"/>
                  </a:schemeClr>
                </a:solidFill>
              </a:rPr>
              <a:t>MIAMSI</a:t>
            </a:r>
            <a:r>
              <a:rPr lang="fr-FR" b="1"/>
              <a:t> – </a:t>
            </a:r>
            <a:r>
              <a:rPr lang="fr-FR" b="1">
                <a:solidFill>
                  <a:schemeClr val="accent2"/>
                </a:solidFill>
              </a:rPr>
              <a:t>Partenaires CCFD-Terre Solidaire</a:t>
            </a:r>
          </a:p>
          <a:p>
            <a:pPr algn="ctr"/>
            <a:r>
              <a:rPr lang="fr-FR" b="1"/>
              <a:t>à développer</a:t>
            </a:r>
          </a:p>
        </p:txBody>
      </p:sp>
      <p:pic>
        <p:nvPicPr>
          <p:cNvPr id="14" name="Image 13" descr="Une image contenant croquis, dessin, Dessin d’enfant, art&#10;&#10;Le contenu généré par l’IA peut être incorrect.">
            <a:extLst>
              <a:ext uri="{FF2B5EF4-FFF2-40B4-BE49-F238E27FC236}">
                <a16:creationId xmlns:a16="http://schemas.microsoft.com/office/drawing/2014/main" id="{0307F680-5D98-09FE-A1C9-710080C8AC7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59644" y="4799197"/>
            <a:ext cx="1662403" cy="1662403"/>
          </a:xfrm>
          <a:prstGeom prst="rect">
            <a:avLst/>
          </a:prstGeom>
        </p:spPr>
      </p:pic>
      <p:pic>
        <p:nvPicPr>
          <p:cNvPr id="10" name="Image 9">
            <a:extLst>
              <a:ext uri="{FF2B5EF4-FFF2-40B4-BE49-F238E27FC236}">
                <a16:creationId xmlns:a16="http://schemas.microsoft.com/office/drawing/2014/main" id="{723C1D5C-EA9C-902E-9D04-4E5A92673141}"/>
              </a:ext>
            </a:extLst>
          </p:cNvPr>
          <p:cNvPicPr>
            <a:picLocks noChangeAspect="1"/>
          </p:cNvPicPr>
          <p:nvPr/>
        </p:nvPicPr>
        <p:blipFill>
          <a:blip r:embed="rId9"/>
          <a:stretch>
            <a:fillRect/>
          </a:stretch>
        </p:blipFill>
        <p:spPr>
          <a:xfrm>
            <a:off x="4058682" y="6087724"/>
            <a:ext cx="1183655" cy="640760"/>
          </a:xfrm>
          <a:prstGeom prst="rect">
            <a:avLst/>
          </a:prstGeom>
        </p:spPr>
      </p:pic>
    </p:spTree>
    <p:extLst>
      <p:ext uri="{BB962C8B-B14F-4D97-AF65-F5344CB8AC3E}">
        <p14:creationId xmlns:p14="http://schemas.microsoft.com/office/powerpoint/2010/main" val="251076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La doctrine sociale de l'Église, l'option préférentielle pour les plus pauvres">
            <a:extLst>
              <a:ext uri="{FF2B5EF4-FFF2-40B4-BE49-F238E27FC236}">
                <a16:creationId xmlns:a16="http://schemas.microsoft.com/office/drawing/2014/main" id="{6BDE0CF0-2CE8-ADD5-910B-5DEC4FF5D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2" r="1413" b="-1"/>
          <a:stretch>
            <a:fillRect/>
          </a:stretch>
        </p:blipFill>
        <p:spPr bwMode="auto">
          <a:xfrm rot="21600000">
            <a:off x="7992589" y="15"/>
            <a:ext cx="4211362" cy="685798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Les neufs principes de la doctrine sociale de l'Eglise vus par le MCC ...">
            <a:extLst>
              <a:ext uri="{FF2B5EF4-FFF2-40B4-BE49-F238E27FC236}">
                <a16:creationId xmlns:a16="http://schemas.microsoft.com/office/drawing/2014/main" id="{EF4BA26A-94C4-2432-BD8D-9302A137994F}"/>
              </a:ext>
            </a:extLst>
          </p:cNvPr>
          <p:cNvSpPr>
            <a:spLocks noChangeAspect="1" noChangeArrowheads="1"/>
          </p:cNvSpPr>
          <p:nvPr/>
        </p:nvSpPr>
        <p:spPr bwMode="auto">
          <a:xfrm>
            <a:off x="5943601" y="32766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fr-FR" sz="1801"/>
          </a:p>
        </p:txBody>
      </p:sp>
      <p:sp>
        <p:nvSpPr>
          <p:cNvPr id="6" name="AutoShape 4" descr="Voir les détails de l’image associée. do you love the Bible">
            <a:extLst>
              <a:ext uri="{FF2B5EF4-FFF2-40B4-BE49-F238E27FC236}">
                <a16:creationId xmlns:a16="http://schemas.microsoft.com/office/drawing/2014/main" id="{F2D5F6F1-E3D8-A39D-B99C-583D0E1CC6A4}"/>
              </a:ext>
            </a:extLst>
          </p:cNvPr>
          <p:cNvSpPr>
            <a:spLocks noChangeAspect="1" noChangeArrowheads="1"/>
          </p:cNvSpPr>
          <p:nvPr/>
        </p:nvSpPr>
        <p:spPr bwMode="auto">
          <a:xfrm>
            <a:off x="1876750" y="2613458"/>
            <a:ext cx="3966519" cy="39665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fr-FR" sz="1801"/>
          </a:p>
        </p:txBody>
      </p:sp>
      <p:sp>
        <p:nvSpPr>
          <p:cNvPr id="3" name="Étoile : 5 branches 2">
            <a:extLst>
              <a:ext uri="{FF2B5EF4-FFF2-40B4-BE49-F238E27FC236}">
                <a16:creationId xmlns:a16="http://schemas.microsoft.com/office/drawing/2014/main" id="{FE3C2A3C-3CF2-74AB-E1D2-2E9EA0291E76}"/>
              </a:ext>
            </a:extLst>
          </p:cNvPr>
          <p:cNvSpPr/>
          <p:nvPr/>
        </p:nvSpPr>
        <p:spPr>
          <a:xfrm>
            <a:off x="1357223" y="2454372"/>
            <a:ext cx="5317924" cy="41256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001"/>
              <a:t>Laudato Si</a:t>
            </a:r>
          </a:p>
          <a:p>
            <a:pPr algn="ctr"/>
            <a:r>
              <a:rPr lang="fr-FR" sz="3001"/>
              <a:t>Fratelli Tutti</a:t>
            </a:r>
          </a:p>
        </p:txBody>
      </p:sp>
      <p:sp>
        <p:nvSpPr>
          <p:cNvPr id="7" name="AutoShape 6" descr="Voir les détails de l’image associée. do you love the Bible">
            <a:extLst>
              <a:ext uri="{FF2B5EF4-FFF2-40B4-BE49-F238E27FC236}">
                <a16:creationId xmlns:a16="http://schemas.microsoft.com/office/drawing/2014/main" id="{7AD6C78C-6531-9DE5-F473-3BF77F34A9DB}"/>
              </a:ext>
            </a:extLst>
          </p:cNvPr>
          <p:cNvSpPr>
            <a:spLocks noChangeAspect="1" noChangeArrowheads="1"/>
          </p:cNvSpPr>
          <p:nvPr/>
        </p:nvSpPr>
        <p:spPr bwMode="auto">
          <a:xfrm>
            <a:off x="6096001" y="34290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fr-FR" sz="1801"/>
          </a:p>
        </p:txBody>
      </p:sp>
      <p:sp>
        <p:nvSpPr>
          <p:cNvPr id="8" name="AutoShape 8">
            <a:extLst>
              <a:ext uri="{FF2B5EF4-FFF2-40B4-BE49-F238E27FC236}">
                <a16:creationId xmlns:a16="http://schemas.microsoft.com/office/drawing/2014/main" id="{C202F431-FC83-1BE0-4E37-3CEAB0D30EA8}"/>
              </a:ext>
            </a:extLst>
          </p:cNvPr>
          <p:cNvSpPr>
            <a:spLocks noChangeAspect="1" noChangeArrowheads="1"/>
          </p:cNvSpPr>
          <p:nvPr/>
        </p:nvSpPr>
        <p:spPr bwMode="auto">
          <a:xfrm>
            <a:off x="3632887" y="842319"/>
            <a:ext cx="2994453" cy="29944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fr-FR" sz="1801"/>
          </a:p>
        </p:txBody>
      </p:sp>
      <p:sp>
        <p:nvSpPr>
          <p:cNvPr id="2" name="Titre 1">
            <a:extLst>
              <a:ext uri="{FF2B5EF4-FFF2-40B4-BE49-F238E27FC236}">
                <a16:creationId xmlns:a16="http://schemas.microsoft.com/office/drawing/2014/main" id="{9A4C7B31-C00C-6CB6-A1B6-BD0D6778E30C}"/>
              </a:ext>
            </a:extLst>
          </p:cNvPr>
          <p:cNvSpPr>
            <a:spLocks noGrp="1"/>
          </p:cNvSpPr>
          <p:nvPr>
            <p:ph type="title"/>
          </p:nvPr>
        </p:nvSpPr>
        <p:spPr>
          <a:xfrm>
            <a:off x="1735759" y="127303"/>
            <a:ext cx="5853227" cy="2913520"/>
          </a:xfrm>
        </p:spPr>
        <p:txBody>
          <a:bodyPr vert="horz" lIns="91440" tIns="45721" rIns="91440" bIns="45721" rtlCol="0" anchor="t">
            <a:normAutofit/>
          </a:bodyPr>
          <a:lstStyle/>
          <a:p>
            <a:pPr algn="ctr"/>
            <a:r>
              <a:rPr lang="en-US" sz="3700" b="1" dirty="0"/>
              <a:t>La Doctrine </a:t>
            </a:r>
            <a:r>
              <a:rPr lang="en-US" sz="3700" b="1" dirty="0" err="1"/>
              <a:t>sociale</a:t>
            </a:r>
            <a:r>
              <a:rPr lang="en-US" sz="3700" b="1" dirty="0"/>
              <a:t> de </a:t>
            </a:r>
            <a:r>
              <a:rPr lang="en-US" sz="3700" b="1" dirty="0" err="1"/>
              <a:t>l’Eglise</a:t>
            </a:r>
            <a:br>
              <a:rPr lang="en-US" sz="3700" b="1" dirty="0"/>
            </a:br>
            <a:r>
              <a:rPr lang="en-US" sz="3700" b="1" i="1" dirty="0"/>
              <a:t>The Social Doctrine of the Church</a:t>
            </a:r>
            <a:br>
              <a:rPr lang="en-US" sz="3700" b="1" dirty="0"/>
            </a:br>
            <a:r>
              <a:rPr lang="en-US" sz="3700" b="1" dirty="0"/>
              <a:t>A </a:t>
            </a:r>
            <a:r>
              <a:rPr lang="en-US" sz="3700" b="1" dirty="0" err="1"/>
              <a:t>Doutrina</a:t>
            </a:r>
            <a:r>
              <a:rPr lang="en-US" sz="3700" b="1" dirty="0"/>
              <a:t> Social da </a:t>
            </a:r>
            <a:r>
              <a:rPr lang="en-US" sz="3700" b="1" dirty="0" err="1"/>
              <a:t>Igreja</a:t>
            </a:r>
            <a:endParaRPr lang="en-US" sz="3700" dirty="0"/>
          </a:p>
        </p:txBody>
      </p:sp>
    </p:spTree>
    <p:extLst>
      <p:ext uri="{BB962C8B-B14F-4D97-AF65-F5344CB8AC3E}">
        <p14:creationId xmlns:p14="http://schemas.microsoft.com/office/powerpoint/2010/main" val="35851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64922"/>
            <a:ext cx="5915026" cy="2220836"/>
          </a:xfrm>
          <a:prstGeom prst="rect">
            <a:avLst/>
          </a:prstGeom>
        </p:spPr>
        <p:txBody>
          <a:bodyPr vert="horz" wrap="square" lIns="0" tIns="736318" rIns="0" bIns="0" rtlCol="0" anchor="ctr">
            <a:spAutoFit/>
          </a:bodyPr>
          <a:lstStyle/>
          <a:p>
            <a:pPr marL="457867">
              <a:lnSpc>
                <a:spcPct val="100000"/>
              </a:lnSpc>
              <a:spcBef>
                <a:spcPts val="100"/>
              </a:spcBef>
            </a:pPr>
            <a:r>
              <a:rPr sz="4800" i="0" spc="201">
                <a:solidFill>
                  <a:srgbClr val="000000"/>
                </a:solidFill>
              </a:rPr>
              <a:t>La</a:t>
            </a:r>
            <a:r>
              <a:rPr sz="4800" i="0" spc="-229">
                <a:solidFill>
                  <a:srgbClr val="000000"/>
                </a:solidFill>
              </a:rPr>
              <a:t> </a:t>
            </a:r>
            <a:r>
              <a:rPr sz="4800" i="0" spc="-11">
                <a:solidFill>
                  <a:srgbClr val="000000"/>
                </a:solidFill>
              </a:rPr>
              <a:t>collégialité</a:t>
            </a:r>
            <a:r>
              <a:rPr sz="4800" i="0" spc="-140">
                <a:solidFill>
                  <a:srgbClr val="000000"/>
                </a:solidFill>
              </a:rPr>
              <a:t> </a:t>
            </a:r>
            <a:r>
              <a:rPr sz="4800" i="0">
                <a:solidFill>
                  <a:srgbClr val="000000"/>
                </a:solidFill>
              </a:rPr>
              <a:t>au</a:t>
            </a:r>
            <a:r>
              <a:rPr sz="4800" i="0" spc="-204">
                <a:solidFill>
                  <a:srgbClr val="000000"/>
                </a:solidFill>
              </a:rPr>
              <a:t> </a:t>
            </a:r>
            <a:r>
              <a:rPr sz="4800" i="0" spc="279">
                <a:solidFill>
                  <a:srgbClr val="000000"/>
                </a:solidFill>
              </a:rPr>
              <a:t>CCFD-</a:t>
            </a:r>
            <a:r>
              <a:rPr sz="4800" i="0" spc="-196">
                <a:solidFill>
                  <a:srgbClr val="000000"/>
                </a:solidFill>
              </a:rPr>
              <a:t>Terre</a:t>
            </a:r>
            <a:r>
              <a:rPr sz="4800" i="0" spc="-160">
                <a:solidFill>
                  <a:srgbClr val="000000"/>
                </a:solidFill>
              </a:rPr>
              <a:t> </a:t>
            </a:r>
            <a:r>
              <a:rPr sz="4800" i="0" spc="-11">
                <a:solidFill>
                  <a:srgbClr val="000000"/>
                </a:solidFill>
              </a:rPr>
              <a:t>Solidaire</a:t>
            </a:r>
            <a:endParaRPr lang="fr-FR" sz="4800"/>
          </a:p>
        </p:txBody>
      </p:sp>
      <p:pic>
        <p:nvPicPr>
          <p:cNvPr id="3" name="object 3"/>
          <p:cNvPicPr/>
          <p:nvPr/>
        </p:nvPicPr>
        <p:blipFill>
          <a:blip r:embed="rId3" cstate="print"/>
          <a:stretch>
            <a:fillRect/>
          </a:stretch>
        </p:blipFill>
        <p:spPr>
          <a:xfrm>
            <a:off x="1866085" y="3690632"/>
            <a:ext cx="1061682" cy="995668"/>
          </a:xfrm>
          <a:prstGeom prst="rect">
            <a:avLst/>
          </a:prstGeom>
        </p:spPr>
      </p:pic>
      <p:grpSp>
        <p:nvGrpSpPr>
          <p:cNvPr id="4" name="object 4"/>
          <p:cNvGrpSpPr/>
          <p:nvPr/>
        </p:nvGrpSpPr>
        <p:grpSpPr>
          <a:xfrm>
            <a:off x="77567" y="1738812"/>
            <a:ext cx="10667618" cy="5010911"/>
            <a:chOff x="283464" y="1816607"/>
            <a:chExt cx="10667618" cy="5010911"/>
          </a:xfrm>
        </p:grpSpPr>
        <p:pic>
          <p:nvPicPr>
            <p:cNvPr id="5" name="object 5"/>
            <p:cNvPicPr/>
            <p:nvPr/>
          </p:nvPicPr>
          <p:blipFill>
            <a:blip r:embed="rId4" cstate="print"/>
            <a:stretch>
              <a:fillRect/>
            </a:stretch>
          </p:blipFill>
          <p:spPr>
            <a:xfrm>
              <a:off x="3488826" y="1997747"/>
              <a:ext cx="1184374" cy="996284"/>
            </a:xfrm>
            <a:prstGeom prst="rect">
              <a:avLst/>
            </a:prstGeom>
          </p:spPr>
        </p:pic>
        <p:pic>
          <p:nvPicPr>
            <p:cNvPr id="7" name="object 7"/>
            <p:cNvPicPr/>
            <p:nvPr/>
          </p:nvPicPr>
          <p:blipFill>
            <a:blip r:embed="rId5" cstate="print"/>
            <a:stretch>
              <a:fillRect/>
            </a:stretch>
          </p:blipFill>
          <p:spPr>
            <a:xfrm>
              <a:off x="1615723" y="1847895"/>
              <a:ext cx="1260063" cy="917104"/>
            </a:xfrm>
            <a:prstGeom prst="rect">
              <a:avLst/>
            </a:prstGeom>
          </p:spPr>
        </p:pic>
        <p:pic>
          <p:nvPicPr>
            <p:cNvPr id="8" name="object 8"/>
            <p:cNvPicPr/>
            <p:nvPr/>
          </p:nvPicPr>
          <p:blipFill>
            <a:blip r:embed="rId6" cstate="print"/>
            <a:stretch>
              <a:fillRect/>
            </a:stretch>
          </p:blipFill>
          <p:spPr>
            <a:xfrm>
              <a:off x="283464" y="4008120"/>
              <a:ext cx="1600199" cy="967727"/>
            </a:xfrm>
            <a:prstGeom prst="rect">
              <a:avLst/>
            </a:prstGeom>
          </p:spPr>
        </p:pic>
        <p:pic>
          <p:nvPicPr>
            <p:cNvPr id="9" name="object 9"/>
            <p:cNvPicPr/>
            <p:nvPr/>
          </p:nvPicPr>
          <p:blipFill>
            <a:blip r:embed="rId7" cstate="print"/>
            <a:stretch>
              <a:fillRect/>
            </a:stretch>
          </p:blipFill>
          <p:spPr>
            <a:xfrm>
              <a:off x="4972811" y="1816607"/>
              <a:ext cx="2848355" cy="775715"/>
            </a:xfrm>
            <a:prstGeom prst="rect">
              <a:avLst/>
            </a:prstGeom>
          </p:spPr>
        </p:pic>
        <p:pic>
          <p:nvPicPr>
            <p:cNvPr id="10" name="object 10"/>
            <p:cNvPicPr/>
            <p:nvPr/>
          </p:nvPicPr>
          <p:blipFill>
            <a:blip r:embed="rId8" cstate="print"/>
            <a:stretch>
              <a:fillRect/>
            </a:stretch>
          </p:blipFill>
          <p:spPr>
            <a:xfrm>
              <a:off x="5376672" y="2578607"/>
              <a:ext cx="1071371" cy="1071371"/>
            </a:xfrm>
            <a:prstGeom prst="rect">
              <a:avLst/>
            </a:prstGeom>
          </p:spPr>
        </p:pic>
        <p:pic>
          <p:nvPicPr>
            <p:cNvPr id="11" name="object 11"/>
            <p:cNvPicPr/>
            <p:nvPr/>
          </p:nvPicPr>
          <p:blipFill>
            <a:blip r:embed="rId9" cstate="print"/>
            <a:stretch>
              <a:fillRect/>
            </a:stretch>
          </p:blipFill>
          <p:spPr>
            <a:xfrm>
              <a:off x="6825995" y="2642615"/>
              <a:ext cx="1490471" cy="1481327"/>
            </a:xfrm>
            <a:prstGeom prst="rect">
              <a:avLst/>
            </a:prstGeom>
          </p:spPr>
        </p:pic>
        <p:pic>
          <p:nvPicPr>
            <p:cNvPr id="12" name="object 12"/>
            <p:cNvPicPr/>
            <p:nvPr/>
          </p:nvPicPr>
          <p:blipFill>
            <a:blip r:embed="rId10" cstate="print"/>
            <a:stretch>
              <a:fillRect/>
            </a:stretch>
          </p:blipFill>
          <p:spPr>
            <a:xfrm>
              <a:off x="3868771" y="5116070"/>
              <a:ext cx="854963" cy="854963"/>
            </a:xfrm>
            <a:prstGeom prst="rect">
              <a:avLst/>
            </a:prstGeom>
          </p:spPr>
        </p:pic>
        <p:pic>
          <p:nvPicPr>
            <p:cNvPr id="13" name="object 13"/>
            <p:cNvPicPr/>
            <p:nvPr/>
          </p:nvPicPr>
          <p:blipFill>
            <a:blip r:embed="rId11" cstate="print"/>
            <a:stretch>
              <a:fillRect/>
            </a:stretch>
          </p:blipFill>
          <p:spPr>
            <a:xfrm>
              <a:off x="8447532" y="2912363"/>
              <a:ext cx="1162799" cy="1687067"/>
            </a:xfrm>
            <a:prstGeom prst="rect">
              <a:avLst/>
            </a:prstGeom>
          </p:spPr>
        </p:pic>
        <p:pic>
          <p:nvPicPr>
            <p:cNvPr id="14" name="object 14"/>
            <p:cNvPicPr/>
            <p:nvPr/>
          </p:nvPicPr>
          <p:blipFill>
            <a:blip r:embed="rId12" cstate="print"/>
            <a:stretch>
              <a:fillRect/>
            </a:stretch>
          </p:blipFill>
          <p:spPr>
            <a:xfrm>
              <a:off x="8159495" y="4524755"/>
              <a:ext cx="952499" cy="1120139"/>
            </a:xfrm>
            <a:prstGeom prst="rect">
              <a:avLst/>
            </a:prstGeom>
          </p:spPr>
        </p:pic>
        <p:pic>
          <p:nvPicPr>
            <p:cNvPr id="15" name="object 15"/>
            <p:cNvPicPr/>
            <p:nvPr/>
          </p:nvPicPr>
          <p:blipFill>
            <a:blip r:embed="rId13" cstate="print"/>
            <a:stretch>
              <a:fillRect/>
            </a:stretch>
          </p:blipFill>
          <p:spPr>
            <a:xfrm>
              <a:off x="9726168" y="3221735"/>
              <a:ext cx="952499" cy="952499"/>
            </a:xfrm>
            <a:prstGeom prst="rect">
              <a:avLst/>
            </a:prstGeom>
          </p:spPr>
        </p:pic>
        <p:pic>
          <p:nvPicPr>
            <p:cNvPr id="16" name="object 16"/>
            <p:cNvPicPr/>
            <p:nvPr/>
          </p:nvPicPr>
          <p:blipFill>
            <a:blip r:embed="rId14" cstate="print"/>
            <a:stretch>
              <a:fillRect/>
            </a:stretch>
          </p:blipFill>
          <p:spPr>
            <a:xfrm>
              <a:off x="545592" y="5753099"/>
              <a:ext cx="1075943" cy="1074419"/>
            </a:xfrm>
            <a:prstGeom prst="rect">
              <a:avLst/>
            </a:prstGeom>
          </p:spPr>
        </p:pic>
        <p:pic>
          <p:nvPicPr>
            <p:cNvPr id="17" name="object 17"/>
            <p:cNvPicPr/>
            <p:nvPr/>
          </p:nvPicPr>
          <p:blipFill>
            <a:blip r:embed="rId15" cstate="print"/>
            <a:stretch>
              <a:fillRect/>
            </a:stretch>
          </p:blipFill>
          <p:spPr>
            <a:xfrm>
              <a:off x="3532919" y="3958583"/>
              <a:ext cx="1599150" cy="1066799"/>
            </a:xfrm>
            <a:prstGeom prst="rect">
              <a:avLst/>
            </a:prstGeom>
          </p:spPr>
        </p:pic>
        <p:pic>
          <p:nvPicPr>
            <p:cNvPr id="18" name="object 18"/>
            <p:cNvPicPr/>
            <p:nvPr/>
          </p:nvPicPr>
          <p:blipFill>
            <a:blip r:embed="rId16" cstate="print"/>
            <a:stretch>
              <a:fillRect/>
            </a:stretch>
          </p:blipFill>
          <p:spPr>
            <a:xfrm>
              <a:off x="5328432" y="3758159"/>
              <a:ext cx="1286255" cy="1286255"/>
            </a:xfrm>
            <a:prstGeom prst="rect">
              <a:avLst/>
            </a:prstGeom>
          </p:spPr>
        </p:pic>
        <p:pic>
          <p:nvPicPr>
            <p:cNvPr id="19" name="object 19"/>
            <p:cNvPicPr/>
            <p:nvPr/>
          </p:nvPicPr>
          <p:blipFill>
            <a:blip r:embed="rId17" cstate="print"/>
            <a:stretch>
              <a:fillRect/>
            </a:stretch>
          </p:blipFill>
          <p:spPr>
            <a:xfrm>
              <a:off x="1383792" y="4917948"/>
              <a:ext cx="2543555" cy="1312163"/>
            </a:xfrm>
            <a:prstGeom prst="rect">
              <a:avLst/>
            </a:prstGeom>
          </p:spPr>
        </p:pic>
        <p:pic>
          <p:nvPicPr>
            <p:cNvPr id="20" name="object 20"/>
            <p:cNvPicPr/>
            <p:nvPr/>
          </p:nvPicPr>
          <p:blipFill>
            <a:blip r:embed="rId18" cstate="print"/>
            <a:stretch>
              <a:fillRect/>
            </a:stretch>
          </p:blipFill>
          <p:spPr>
            <a:xfrm>
              <a:off x="6336791" y="4174236"/>
              <a:ext cx="1728214" cy="1246631"/>
            </a:xfrm>
            <a:prstGeom prst="rect">
              <a:avLst/>
            </a:prstGeom>
          </p:spPr>
        </p:pic>
        <p:pic>
          <p:nvPicPr>
            <p:cNvPr id="21" name="object 21"/>
            <p:cNvPicPr/>
            <p:nvPr/>
          </p:nvPicPr>
          <p:blipFill>
            <a:blip r:embed="rId19" cstate="print"/>
            <a:stretch>
              <a:fillRect/>
            </a:stretch>
          </p:blipFill>
          <p:spPr>
            <a:xfrm>
              <a:off x="10011157" y="5228843"/>
              <a:ext cx="939925" cy="1001255"/>
            </a:xfrm>
            <a:prstGeom prst="rect">
              <a:avLst/>
            </a:prstGeom>
          </p:spPr>
        </p:pic>
        <p:pic>
          <p:nvPicPr>
            <p:cNvPr id="22" name="object 22"/>
            <p:cNvPicPr/>
            <p:nvPr/>
          </p:nvPicPr>
          <p:blipFill>
            <a:blip r:embed="rId20" cstate="print"/>
            <a:stretch>
              <a:fillRect/>
            </a:stretch>
          </p:blipFill>
          <p:spPr>
            <a:xfrm>
              <a:off x="5027675" y="5286755"/>
              <a:ext cx="1420355" cy="1217675"/>
            </a:xfrm>
            <a:prstGeom prst="rect">
              <a:avLst/>
            </a:prstGeom>
          </p:spPr>
        </p:pic>
        <p:pic>
          <p:nvPicPr>
            <p:cNvPr id="23" name="object 23"/>
            <p:cNvPicPr/>
            <p:nvPr/>
          </p:nvPicPr>
          <p:blipFill>
            <a:blip r:embed="rId21" cstate="print"/>
            <a:stretch>
              <a:fillRect/>
            </a:stretch>
          </p:blipFill>
          <p:spPr>
            <a:xfrm>
              <a:off x="6495287" y="5420867"/>
              <a:ext cx="1495043" cy="1284731"/>
            </a:xfrm>
            <a:prstGeom prst="rect">
              <a:avLst/>
            </a:prstGeom>
          </p:spPr>
        </p:pic>
        <p:pic>
          <p:nvPicPr>
            <p:cNvPr id="24" name="object 24"/>
            <p:cNvPicPr/>
            <p:nvPr/>
          </p:nvPicPr>
          <p:blipFill>
            <a:blip r:embed="rId22" cstate="print"/>
            <a:stretch>
              <a:fillRect/>
            </a:stretch>
          </p:blipFill>
          <p:spPr>
            <a:xfrm>
              <a:off x="9581387" y="4111751"/>
              <a:ext cx="1117091" cy="1117091"/>
            </a:xfrm>
            <a:prstGeom prst="rect">
              <a:avLst/>
            </a:prstGeom>
          </p:spPr>
        </p:pic>
        <p:pic>
          <p:nvPicPr>
            <p:cNvPr id="25" name="object 25"/>
            <p:cNvPicPr/>
            <p:nvPr/>
          </p:nvPicPr>
          <p:blipFill>
            <a:blip r:embed="rId23" cstate="print"/>
            <a:stretch>
              <a:fillRect/>
            </a:stretch>
          </p:blipFill>
          <p:spPr>
            <a:xfrm>
              <a:off x="8194547" y="5929883"/>
              <a:ext cx="1613915" cy="858011"/>
            </a:xfrm>
            <a:prstGeom prst="rect">
              <a:avLst/>
            </a:prstGeom>
          </p:spPr>
        </p:pic>
      </p:grpSp>
      <p:pic>
        <p:nvPicPr>
          <p:cNvPr id="26" name="object 26"/>
          <p:cNvPicPr/>
          <p:nvPr/>
        </p:nvPicPr>
        <p:blipFill>
          <a:blip r:embed="rId24" cstate="print"/>
          <a:stretch>
            <a:fillRect/>
          </a:stretch>
        </p:blipFill>
        <p:spPr>
          <a:xfrm>
            <a:off x="313830" y="2253241"/>
            <a:ext cx="1011934" cy="1011934"/>
          </a:xfrm>
          <a:prstGeom prst="rect">
            <a:avLst/>
          </a:prstGeom>
        </p:spPr>
      </p:pic>
      <p:pic>
        <p:nvPicPr>
          <p:cNvPr id="27" name="object 27"/>
          <p:cNvPicPr/>
          <p:nvPr/>
        </p:nvPicPr>
        <p:blipFill>
          <a:blip r:embed="rId25" cstate="print"/>
          <a:stretch>
            <a:fillRect/>
          </a:stretch>
        </p:blipFill>
        <p:spPr>
          <a:xfrm>
            <a:off x="8519161" y="1687073"/>
            <a:ext cx="1682494" cy="935735"/>
          </a:xfrm>
          <a:prstGeom prst="rect">
            <a:avLst/>
          </a:prstGeom>
        </p:spPr>
      </p:pic>
      <p:pic>
        <p:nvPicPr>
          <p:cNvPr id="28" name="object 28"/>
          <p:cNvPicPr/>
          <p:nvPr/>
        </p:nvPicPr>
        <p:blipFill>
          <a:blip r:embed="rId26" cstate="print"/>
          <a:stretch>
            <a:fillRect/>
          </a:stretch>
        </p:blipFill>
        <p:spPr>
          <a:xfrm>
            <a:off x="3986789" y="5853686"/>
            <a:ext cx="838199" cy="835150"/>
          </a:xfrm>
          <a:prstGeom prst="rect">
            <a:avLst/>
          </a:prstGeom>
        </p:spPr>
      </p:pic>
      <p:pic>
        <p:nvPicPr>
          <p:cNvPr id="29" name="object 29"/>
          <p:cNvPicPr/>
          <p:nvPr/>
        </p:nvPicPr>
        <p:blipFill>
          <a:blip r:embed="rId27" cstate="print"/>
          <a:stretch>
            <a:fillRect/>
          </a:stretch>
        </p:blipFill>
        <p:spPr>
          <a:xfrm>
            <a:off x="11066815" y="3386521"/>
            <a:ext cx="705881" cy="1115748"/>
          </a:xfrm>
          <a:prstGeom prst="rect">
            <a:avLst/>
          </a:prstGeom>
        </p:spPr>
      </p:pic>
      <p:pic>
        <p:nvPicPr>
          <p:cNvPr id="30" name="object 30"/>
          <p:cNvPicPr/>
          <p:nvPr/>
        </p:nvPicPr>
        <p:blipFill>
          <a:blip r:embed="rId28" cstate="print"/>
          <a:stretch>
            <a:fillRect/>
          </a:stretch>
        </p:blipFill>
        <p:spPr>
          <a:xfrm>
            <a:off x="11103061" y="5128261"/>
            <a:ext cx="750612" cy="1012185"/>
          </a:xfrm>
          <a:prstGeom prst="rect">
            <a:avLst/>
          </a:prstGeom>
        </p:spPr>
      </p:pic>
      <p:pic>
        <p:nvPicPr>
          <p:cNvPr id="31" name="object 31"/>
          <p:cNvPicPr/>
          <p:nvPr/>
        </p:nvPicPr>
        <p:blipFill>
          <a:blip r:embed="rId29" cstate="print"/>
          <a:stretch>
            <a:fillRect/>
          </a:stretch>
        </p:blipFill>
        <p:spPr>
          <a:xfrm>
            <a:off x="10883087" y="1872090"/>
            <a:ext cx="889609" cy="1010411"/>
          </a:xfrm>
          <a:prstGeom prst="rect">
            <a:avLst/>
          </a:prstGeom>
        </p:spPr>
      </p:pic>
      <p:pic>
        <p:nvPicPr>
          <p:cNvPr id="32" name="object 32"/>
          <p:cNvPicPr/>
          <p:nvPr/>
        </p:nvPicPr>
        <p:blipFill>
          <a:blip r:embed="rId30" cstate="print"/>
          <a:stretch>
            <a:fillRect/>
          </a:stretch>
        </p:blipFill>
        <p:spPr>
          <a:xfrm>
            <a:off x="4610100" y="2"/>
            <a:ext cx="2994660" cy="1042414"/>
          </a:xfrm>
          <a:prstGeom prst="rect">
            <a:avLst/>
          </a:prstGeom>
        </p:spPr>
      </p:pic>
      <p:pic>
        <p:nvPicPr>
          <p:cNvPr id="33" name="Image 32">
            <a:extLst>
              <a:ext uri="{FF2B5EF4-FFF2-40B4-BE49-F238E27FC236}">
                <a16:creationId xmlns:a16="http://schemas.microsoft.com/office/drawing/2014/main" id="{45324F42-D006-F16C-AEC4-332838460F46}"/>
              </a:ext>
            </a:extLst>
          </p:cNvPr>
          <p:cNvPicPr>
            <a:picLocks noChangeAspect="1"/>
          </p:cNvPicPr>
          <p:nvPr/>
        </p:nvPicPr>
        <p:blipFill>
          <a:blip r:embed="rId31"/>
          <a:stretch>
            <a:fillRect/>
          </a:stretch>
        </p:blipFill>
        <p:spPr>
          <a:xfrm>
            <a:off x="1917640" y="2759208"/>
            <a:ext cx="1787651" cy="9677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BC06C6-1AD6-D81F-0EE3-754B98E26AB8}"/>
              </a:ext>
            </a:extLst>
          </p:cNvPr>
          <p:cNvSpPr txBox="1"/>
          <p:nvPr/>
        </p:nvSpPr>
        <p:spPr>
          <a:xfrm>
            <a:off x="338097" y="75094"/>
            <a:ext cx="11907691" cy="6124754"/>
          </a:xfrm>
          <a:prstGeom prst="rect">
            <a:avLst/>
          </a:prstGeom>
          <a:noFill/>
        </p:spPr>
        <p:txBody>
          <a:bodyPr wrap="square" rtlCol="0">
            <a:spAutoFit/>
          </a:bodyPr>
          <a:lstStyle/>
          <a:p>
            <a:pPr algn="ctr"/>
            <a:endParaRPr lang="pt-BR">
              <a:solidFill>
                <a:srgbClr val="FF0000"/>
              </a:solidFill>
            </a:endParaRPr>
          </a:p>
          <a:p>
            <a:pPr algn="ctr"/>
            <a:r>
              <a:rPr lang="pt-BR" sz="2000">
                <a:solidFill>
                  <a:srgbClr val="FF0000"/>
                </a:solidFill>
              </a:rPr>
              <a:t>AQUI, ALI, OS NOSSOS DESTINOS ESTÃO LIGADOS. </a:t>
            </a:r>
            <a:br>
              <a:rPr lang="pt-BR" sz="2000">
                <a:solidFill>
                  <a:srgbClr val="FF0000"/>
                </a:solidFill>
              </a:rPr>
            </a:br>
            <a:r>
              <a:rPr lang="pt-BR" sz="2000">
                <a:solidFill>
                  <a:srgbClr val="FF0000"/>
                </a:solidFill>
              </a:rPr>
              <a:t>Ao apoiar humanamente e financeiramente associações parceiras locais, o CCFD-Terre Solidaire combate as injustiças, em primeiro lugar a da Fome, em quatro domínios de ação: </a:t>
            </a:r>
            <a:br>
              <a:rPr lang="pt-BR" sz="2000">
                <a:solidFill>
                  <a:srgbClr val="FF0000"/>
                </a:solidFill>
              </a:rPr>
            </a:br>
            <a:r>
              <a:rPr lang="pt-BR" sz="2000">
                <a:solidFill>
                  <a:srgbClr val="FF0000"/>
                </a:solidFill>
              </a:rPr>
              <a:t>Paz e convivência, Soberania Alimentar, Justiça económica e Migrações internacionais. </a:t>
            </a:r>
            <a:br>
              <a:rPr lang="pt-BR" sz="2000">
                <a:solidFill>
                  <a:srgbClr val="FF0000"/>
                </a:solidFill>
              </a:rPr>
            </a:br>
            <a:r>
              <a:rPr lang="pt-BR" sz="2000">
                <a:solidFill>
                  <a:srgbClr val="FF0000"/>
                </a:solidFill>
              </a:rPr>
              <a:t>Não fazemos em vez de, mas COM.</a:t>
            </a:r>
          </a:p>
          <a:p>
            <a:pPr algn="ctr"/>
            <a:r>
              <a:rPr lang="pt-BR">
                <a:solidFill>
                  <a:srgbClr val="FF0000"/>
                </a:solidFill>
              </a:rPr>
              <a:t>***************************************************************</a:t>
            </a:r>
          </a:p>
          <a:p>
            <a:pPr algn="ctr"/>
            <a:endParaRPr lang="en-US" sz="2000">
              <a:solidFill>
                <a:schemeClr val="tx2">
                  <a:lumMod val="75000"/>
                  <a:lumOff val="25000"/>
                </a:schemeClr>
              </a:solidFill>
            </a:endParaRPr>
          </a:p>
          <a:p>
            <a:pPr algn="ctr"/>
            <a:r>
              <a:rPr lang="en-US" sz="2000">
                <a:solidFill>
                  <a:schemeClr val="tx2">
                    <a:lumMod val="75000"/>
                    <a:lumOff val="25000"/>
                  </a:schemeClr>
                </a:solidFill>
              </a:rPr>
              <a:t>HERE, OVER THERE, OUR DESTINIES ARE LINKED. </a:t>
            </a:r>
            <a:br>
              <a:rPr lang="en-US" sz="2000">
                <a:solidFill>
                  <a:schemeClr val="tx2">
                    <a:lumMod val="75000"/>
                    <a:lumOff val="25000"/>
                  </a:schemeClr>
                </a:solidFill>
              </a:rPr>
            </a:br>
            <a:r>
              <a:rPr lang="en-US" sz="2000">
                <a:solidFill>
                  <a:schemeClr val="tx2">
                    <a:lumMod val="75000"/>
                    <a:lumOff val="25000"/>
                  </a:schemeClr>
                </a:solidFill>
              </a:rPr>
              <a:t>By supporting local partner organizations both humanely and financially, CCFD-Terre </a:t>
            </a:r>
            <a:r>
              <a:rPr lang="en-US" sz="2000" err="1">
                <a:solidFill>
                  <a:schemeClr val="tx2">
                    <a:lumMod val="75000"/>
                    <a:lumOff val="25000"/>
                  </a:schemeClr>
                </a:solidFill>
              </a:rPr>
              <a:t>Solidaire</a:t>
            </a:r>
            <a:r>
              <a:rPr lang="en-US" sz="2000">
                <a:solidFill>
                  <a:schemeClr val="tx2">
                    <a:lumMod val="75000"/>
                    <a:lumOff val="25000"/>
                  </a:schemeClr>
                </a:solidFill>
              </a:rPr>
              <a:t> tackles injustices, primarily that of Hunger, in four areas of action: </a:t>
            </a:r>
            <a:br>
              <a:rPr lang="en-US" sz="2000">
                <a:solidFill>
                  <a:schemeClr val="tx2">
                    <a:lumMod val="75000"/>
                    <a:lumOff val="25000"/>
                  </a:schemeClr>
                </a:solidFill>
              </a:rPr>
            </a:br>
            <a:r>
              <a:rPr lang="en-US" sz="2000">
                <a:solidFill>
                  <a:schemeClr val="tx2">
                    <a:lumMod val="75000"/>
                    <a:lumOff val="25000"/>
                  </a:schemeClr>
                </a:solidFill>
              </a:rPr>
              <a:t>Peace and living together, Food Sovereignty, Economic Justice, and International Migrations. </a:t>
            </a:r>
            <a:br>
              <a:rPr lang="en-US" sz="2000">
                <a:solidFill>
                  <a:schemeClr val="tx2">
                    <a:lumMod val="75000"/>
                    <a:lumOff val="25000"/>
                  </a:schemeClr>
                </a:solidFill>
              </a:rPr>
            </a:br>
            <a:r>
              <a:rPr lang="en-US" sz="2000">
                <a:solidFill>
                  <a:schemeClr val="tx2">
                    <a:lumMod val="75000"/>
                    <a:lumOff val="25000"/>
                  </a:schemeClr>
                </a:solidFill>
              </a:rPr>
              <a:t>We do not act in someone else's place, but WITH them.</a:t>
            </a:r>
          </a:p>
          <a:p>
            <a:pPr algn="ctr"/>
            <a:r>
              <a:rPr lang="en-US">
                <a:solidFill>
                  <a:schemeClr val="tx2">
                    <a:lumMod val="75000"/>
                    <a:lumOff val="25000"/>
                  </a:schemeClr>
                </a:solidFill>
              </a:rPr>
              <a:t>**************************************************************************</a:t>
            </a:r>
          </a:p>
          <a:p>
            <a:pPr algn="ctr"/>
            <a:endParaRPr lang="es-ES" sz="2000">
              <a:solidFill>
                <a:schemeClr val="accent6">
                  <a:lumMod val="50000"/>
                </a:schemeClr>
              </a:solidFill>
            </a:endParaRPr>
          </a:p>
          <a:p>
            <a:pPr algn="ctr"/>
            <a:r>
              <a:rPr lang="es-ES" sz="2000">
                <a:solidFill>
                  <a:schemeClr val="accent6">
                    <a:lumMod val="50000"/>
                  </a:schemeClr>
                </a:solidFill>
              </a:rPr>
              <a:t>AQUÍ, ALLÍ, NUESTROS DESTINOS ESTÁN VINCULADOS. </a:t>
            </a:r>
          </a:p>
          <a:p>
            <a:pPr algn="ctr"/>
            <a:r>
              <a:rPr lang="es-ES" sz="2000">
                <a:solidFill>
                  <a:schemeClr val="accent6">
                    <a:lumMod val="50000"/>
                  </a:schemeClr>
                </a:solidFill>
              </a:rPr>
              <a:t>Apoyando humana y financieramente a asociaciones locales socias, el CCFD-Terre </a:t>
            </a:r>
            <a:r>
              <a:rPr lang="es-ES" sz="2000" err="1">
                <a:solidFill>
                  <a:schemeClr val="accent6">
                    <a:lumMod val="50000"/>
                  </a:schemeClr>
                </a:solidFill>
              </a:rPr>
              <a:t>Solidaire</a:t>
            </a:r>
            <a:r>
              <a:rPr lang="es-ES" sz="2000">
                <a:solidFill>
                  <a:schemeClr val="accent6">
                    <a:lumMod val="50000"/>
                  </a:schemeClr>
                </a:solidFill>
              </a:rPr>
              <a:t> combate las injusticias, ante todo la del hambre, en cuatro ámbitos de acción: Paz y convivencia, Soberanía alimentaria, Justicia económica y Migraciones internacionales. No hacemos en lugar de otros, sino CON ellos.</a:t>
            </a:r>
          </a:p>
          <a:p>
            <a:pPr algn="ctr"/>
            <a:endParaRPr lang="fr-FR">
              <a:solidFill>
                <a:schemeClr val="accent6">
                  <a:lumMod val="50000"/>
                </a:schemeClr>
              </a:solidFill>
            </a:endParaRPr>
          </a:p>
        </p:txBody>
      </p:sp>
      <p:pic>
        <p:nvPicPr>
          <p:cNvPr id="3" name="Image 2" descr="Une image contenant croquis, dessin, Dessin d’enfant, art&#10;&#10;Le contenu généré par l’IA peut être incorrect.">
            <a:extLst>
              <a:ext uri="{FF2B5EF4-FFF2-40B4-BE49-F238E27FC236}">
                <a16:creationId xmlns:a16="http://schemas.microsoft.com/office/drawing/2014/main" id="{780A4FB8-2966-7A75-E5C1-C8B5ACAEF6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16373" y="5936371"/>
            <a:ext cx="775569" cy="775569"/>
          </a:xfrm>
          <a:prstGeom prst="rect">
            <a:avLst/>
          </a:prstGeom>
        </p:spPr>
      </p:pic>
    </p:spTree>
    <p:extLst>
      <p:ext uri="{BB962C8B-B14F-4D97-AF65-F5344CB8AC3E}">
        <p14:creationId xmlns:p14="http://schemas.microsoft.com/office/powerpoint/2010/main" val="126663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CFD-Terre Solidaire, notre action">
            <a:hlinkClick r:id="" action="ppaction://media"/>
            <a:extLst>
              <a:ext uri="{FF2B5EF4-FFF2-40B4-BE49-F238E27FC236}">
                <a16:creationId xmlns:a16="http://schemas.microsoft.com/office/drawing/2014/main" id="{FCDB95B8-3FEE-9D39-C606-B5EBBEC9C9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4" y="457206"/>
            <a:ext cx="10566402" cy="5943600"/>
          </a:xfrm>
          <a:prstGeom prst="rect">
            <a:avLst/>
          </a:prstGeom>
        </p:spPr>
      </p:pic>
    </p:spTree>
    <p:extLst>
      <p:ext uri="{BB962C8B-B14F-4D97-AF65-F5344CB8AC3E}">
        <p14:creationId xmlns:p14="http://schemas.microsoft.com/office/powerpoint/2010/main" val="7861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5C5591-017A-E2DC-9920-3C2549D2D2CE}"/>
              </a:ext>
            </a:extLst>
          </p:cNvPr>
          <p:cNvSpPr txBox="1"/>
          <p:nvPr/>
        </p:nvSpPr>
        <p:spPr>
          <a:xfrm>
            <a:off x="235999" y="76291"/>
            <a:ext cx="11211005" cy="6247864"/>
          </a:xfrm>
          <a:prstGeom prst="rect">
            <a:avLst/>
          </a:prstGeom>
          <a:noFill/>
        </p:spPr>
        <p:txBody>
          <a:bodyPr wrap="square" rtlCol="0">
            <a:spAutoFit/>
          </a:bodyPr>
          <a:lstStyle/>
          <a:p>
            <a:pPr algn="ctr"/>
            <a:endParaRPr lang="fr-FR" sz="2000"/>
          </a:p>
          <a:p>
            <a:pPr algn="ctr"/>
            <a:r>
              <a:rPr lang="pt-BR" sz="2000">
                <a:solidFill>
                  <a:srgbClr val="FF0000"/>
                </a:solidFill>
              </a:rPr>
              <a:t>PARCERIA COM O CCFD – TERRA SOLIDÁRIA</a:t>
            </a:r>
          </a:p>
          <a:p>
            <a:pPr algn="ctr"/>
            <a:r>
              <a:rPr lang="pt-BR" sz="2000">
                <a:solidFill>
                  <a:srgbClr val="FF0000"/>
                </a:solidFill>
              </a:rPr>
              <a:t>Uma associação pode tornar-se parceira do CCFD-Terra Solidária fazendo parte da sociedade civil e apoiando projetos de desenvolvimento relacionados com as 4 áreas de ação do CCFD-TS.Graças a esta relação de confiança, apoia financeiramente os seus parceiros a longo prazo, até à autonomia, com um acompanhamento humano (proximidade, especializações, formações, redes…)</a:t>
            </a:r>
          </a:p>
          <a:p>
            <a:pPr algn="ctr"/>
            <a:r>
              <a:rPr lang="pt-BR" sz="2000">
                <a:solidFill>
                  <a:srgbClr val="FF0000"/>
                </a:solidFill>
              </a:rPr>
              <a:t>**********************************************************</a:t>
            </a:r>
          </a:p>
          <a:p>
            <a:pPr algn="ctr"/>
            <a:r>
              <a:rPr lang="en-US" sz="2000">
                <a:solidFill>
                  <a:schemeClr val="tx2">
                    <a:lumMod val="75000"/>
                    <a:lumOff val="25000"/>
                  </a:schemeClr>
                </a:solidFill>
              </a:rPr>
              <a:t>THE PARTNERSHIP WITH CCFD–TERRE SOLIDAIRE</a:t>
            </a:r>
          </a:p>
          <a:p>
            <a:pPr algn="ctr"/>
            <a:r>
              <a:rPr lang="en-US" sz="2000">
                <a:solidFill>
                  <a:schemeClr val="tx2">
                    <a:lumMod val="75000"/>
                    <a:lumOff val="25000"/>
                  </a:schemeClr>
                </a:solidFill>
              </a:rPr>
              <a:t>An association can become a partner of CCFD-Terre </a:t>
            </a:r>
            <a:r>
              <a:rPr lang="en-US" sz="2000" err="1">
                <a:solidFill>
                  <a:schemeClr val="tx2">
                    <a:lumMod val="75000"/>
                    <a:lumOff val="25000"/>
                  </a:schemeClr>
                </a:solidFill>
              </a:rPr>
              <a:t>Solidaire</a:t>
            </a:r>
            <a:r>
              <a:rPr lang="en-US" sz="2000">
                <a:solidFill>
                  <a:schemeClr val="tx2">
                    <a:lumMod val="75000"/>
                    <a:lumOff val="25000"/>
                  </a:schemeClr>
                </a:solidFill>
              </a:rPr>
              <a:t> by being part of civil society and by supporting development projects related to the 4 areas of action of CCFD-TS. Thanks to this relationship of trust, it provides financial support to its partners over the long term, until they achieve autonomy, with human support (proximity, expertise, training, networks...)</a:t>
            </a:r>
          </a:p>
          <a:p>
            <a:pPr algn="ctr"/>
            <a:r>
              <a:rPr lang="en-US" sz="2000">
                <a:solidFill>
                  <a:schemeClr val="tx2">
                    <a:lumMod val="75000"/>
                    <a:lumOff val="25000"/>
                  </a:schemeClr>
                </a:solidFill>
              </a:rPr>
              <a:t>****************************************************************************</a:t>
            </a:r>
          </a:p>
          <a:p>
            <a:pPr algn="ctr"/>
            <a:r>
              <a:rPr lang="es-ES" sz="2000">
                <a:solidFill>
                  <a:schemeClr val="accent6">
                    <a:lumMod val="50000"/>
                  </a:schemeClr>
                </a:solidFill>
              </a:rPr>
              <a:t>LA ASOCIACIÓN CON CCFD –TERRE SOLIDAIRE</a:t>
            </a:r>
          </a:p>
          <a:p>
            <a:pPr algn="ctr"/>
            <a:r>
              <a:rPr lang="es-ES" sz="2000">
                <a:solidFill>
                  <a:schemeClr val="accent6">
                    <a:lumMod val="50000"/>
                  </a:schemeClr>
                </a:solidFill>
              </a:rPr>
              <a:t>Una asociación puede convertirse en socio de CCFD-Terre </a:t>
            </a:r>
            <a:r>
              <a:rPr lang="es-ES" sz="2000" err="1">
                <a:solidFill>
                  <a:schemeClr val="accent6">
                    <a:lumMod val="50000"/>
                  </a:schemeClr>
                </a:solidFill>
              </a:rPr>
              <a:t>Solidaire</a:t>
            </a:r>
            <a:r>
              <a:rPr lang="es-ES" sz="2000">
                <a:solidFill>
                  <a:schemeClr val="accent6">
                    <a:lumMod val="50000"/>
                  </a:schemeClr>
                </a:solidFill>
              </a:rPr>
              <a:t> formando parte de la sociedad civil y apoyando proyectos de desarrollo relacionados con los 4 ámbitos de acción de CCFD-</a:t>
            </a:r>
            <a:r>
              <a:rPr lang="es-ES" sz="2000" err="1">
                <a:solidFill>
                  <a:schemeClr val="accent6">
                    <a:lumMod val="50000"/>
                  </a:schemeClr>
                </a:solidFill>
              </a:rPr>
              <a:t>TS.Gracias</a:t>
            </a:r>
            <a:r>
              <a:rPr lang="es-ES" sz="2000">
                <a:solidFill>
                  <a:schemeClr val="accent6">
                    <a:lumMod val="50000"/>
                  </a:schemeClr>
                </a:solidFill>
              </a:rPr>
              <a:t> a esta relación de confianza, apoya financieramente a sus socios a largo plazo, hasta alcanzar la autonomía, con un acompañamiento humano (proximidad, conocimientos especializados, formación, redes…).</a:t>
            </a:r>
          </a:p>
          <a:p>
            <a:pPr algn="ctr"/>
            <a:endParaRPr lang="fr-FR" sz="2000">
              <a:solidFill>
                <a:schemeClr val="accent6">
                  <a:lumMod val="50000"/>
                </a:schemeClr>
              </a:solidFill>
            </a:endParaRPr>
          </a:p>
        </p:txBody>
      </p:sp>
      <p:pic>
        <p:nvPicPr>
          <p:cNvPr id="3" name="Image 2" descr="Une image contenant croquis, dessin, Dessin d’enfant, art&#10;&#10;Le contenu généré par l’IA peut être incorrect.">
            <a:extLst>
              <a:ext uri="{FF2B5EF4-FFF2-40B4-BE49-F238E27FC236}">
                <a16:creationId xmlns:a16="http://schemas.microsoft.com/office/drawing/2014/main" id="{9EF9782A-E411-0578-43A9-F4EF5BB1C04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24840" y="5843237"/>
            <a:ext cx="775569" cy="775569"/>
          </a:xfrm>
          <a:prstGeom prst="rect">
            <a:avLst/>
          </a:prstGeom>
        </p:spPr>
      </p:pic>
    </p:spTree>
    <p:extLst>
      <p:ext uri="{BB962C8B-B14F-4D97-AF65-F5344CB8AC3E}">
        <p14:creationId xmlns:p14="http://schemas.microsoft.com/office/powerpoint/2010/main" val="255275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partenariat au CCFD-Terre Solidaire">
            <a:hlinkClick r:id="" action="ppaction://media"/>
            <a:extLst>
              <a:ext uri="{FF2B5EF4-FFF2-40B4-BE49-F238E27FC236}">
                <a16:creationId xmlns:a16="http://schemas.microsoft.com/office/drawing/2014/main" id="{23F14158-52B8-913B-64C6-EAE28F8649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4" y="457206"/>
            <a:ext cx="10566402" cy="5943600"/>
          </a:xfrm>
          <a:prstGeom prst="rect">
            <a:avLst/>
          </a:prstGeom>
        </p:spPr>
      </p:pic>
    </p:spTree>
    <p:extLst>
      <p:ext uri="{BB962C8B-B14F-4D97-AF65-F5344CB8AC3E}">
        <p14:creationId xmlns:p14="http://schemas.microsoft.com/office/powerpoint/2010/main" val="204153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B88AD-2BA0-6537-61E0-AE8AB7B480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AE532A-007B-C51B-4890-BF46AA807563}"/>
              </a:ext>
            </a:extLst>
          </p:cNvPr>
          <p:cNvSpPr/>
          <p:nvPr/>
        </p:nvSpPr>
        <p:spPr>
          <a:xfrm>
            <a:off x="3896016" y="-155146"/>
            <a:ext cx="4429801" cy="6725634"/>
          </a:xfrm>
          <a:prstGeom prst="rect">
            <a:avLst/>
          </a:prstGeom>
          <a:noFill/>
          <a:ln>
            <a:solidFill>
              <a:srgbClr val="F5750C">
                <a:alpha val="1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77"/>
          </a:p>
        </p:txBody>
      </p:sp>
      <p:pic>
        <p:nvPicPr>
          <p:cNvPr id="5" name="Picture 10">
            <a:extLst>
              <a:ext uri="{FF2B5EF4-FFF2-40B4-BE49-F238E27FC236}">
                <a16:creationId xmlns:a16="http://schemas.microsoft.com/office/drawing/2014/main" id="{23E81EF8-AE91-012A-83F7-FA095B2881B5}"/>
              </a:ext>
            </a:extLst>
          </p:cNvPr>
          <p:cNvPicPr>
            <a:picLocks noChangeAspect="1"/>
          </p:cNvPicPr>
          <p:nvPr/>
        </p:nvPicPr>
        <p:blipFill>
          <a:blip r:embed="rId3"/>
          <a:stretch>
            <a:fillRect/>
          </a:stretch>
        </p:blipFill>
        <p:spPr>
          <a:xfrm>
            <a:off x="8780309" y="6035762"/>
            <a:ext cx="1520845" cy="503008"/>
          </a:xfrm>
          <a:prstGeom prst="rect">
            <a:avLst/>
          </a:prstGeom>
        </p:spPr>
      </p:pic>
      <p:pic>
        <p:nvPicPr>
          <p:cNvPr id="6" name="Image 5" descr="Une image contenant Monde, Terre, carte&#10;&#10;Le contenu généré par l’IA peut être incorrect.">
            <a:extLst>
              <a:ext uri="{FF2B5EF4-FFF2-40B4-BE49-F238E27FC236}">
                <a16:creationId xmlns:a16="http://schemas.microsoft.com/office/drawing/2014/main" id="{C472FA7E-97F6-A5D6-268D-1C822097CAC4}"/>
              </a:ext>
            </a:extLst>
          </p:cNvPr>
          <p:cNvPicPr>
            <a:picLocks noChangeAspect="1"/>
          </p:cNvPicPr>
          <p:nvPr/>
        </p:nvPicPr>
        <p:blipFill>
          <a:blip r:embed="rId4">
            <a:alphaModFix amt="75000"/>
            <a:extLst>
              <a:ext uri="{BEBA8EAE-BF5A-486C-A8C5-ECC9F3942E4B}">
                <a14:imgProps xmlns:a14="http://schemas.microsoft.com/office/drawing/2010/main">
                  <a14:imgLayer r:embed="rId5">
                    <a14:imgEffect>
                      <a14:colorTemperature colorTemp="4957"/>
                    </a14:imgEffect>
                    <a14:imgEffect>
                      <a14:saturation sat="47000"/>
                    </a14:imgEffect>
                  </a14:imgLayer>
                </a14:imgProps>
              </a:ext>
            </a:extLst>
          </a:blip>
          <a:stretch>
            <a:fillRect/>
          </a:stretch>
        </p:blipFill>
        <p:spPr>
          <a:xfrm>
            <a:off x="3896016" y="363585"/>
            <a:ext cx="8273055" cy="5666070"/>
          </a:xfrm>
          <a:prstGeom prst="rect">
            <a:avLst/>
          </a:prstGeom>
        </p:spPr>
      </p:pic>
      <p:sp>
        <p:nvSpPr>
          <p:cNvPr id="13" name="AutoShape 2">
            <a:extLst>
              <a:ext uri="{FF2B5EF4-FFF2-40B4-BE49-F238E27FC236}">
                <a16:creationId xmlns:a16="http://schemas.microsoft.com/office/drawing/2014/main" id="{C34741EF-F7C5-CAC1-4B47-FE42F148190D}"/>
              </a:ext>
            </a:extLst>
          </p:cNvPr>
          <p:cNvSpPr>
            <a:spLocks noChangeAspect="1" noChangeArrowheads="1"/>
          </p:cNvSpPr>
          <p:nvPr/>
        </p:nvSpPr>
        <p:spPr bwMode="auto">
          <a:xfrm>
            <a:off x="5940931" y="3064569"/>
            <a:ext cx="97752" cy="977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9326" tIns="14663" rIns="29326" bIns="14663" numCol="1" anchor="t" anchorCtr="0" compatLnSpc="1">
            <a:prstTxWarp prst="textNoShape">
              <a:avLst/>
            </a:prstTxWarp>
          </a:bodyPr>
          <a:lstStyle/>
          <a:p>
            <a:endParaRPr lang="fr-FR" sz="577"/>
          </a:p>
        </p:txBody>
      </p:sp>
      <p:sp>
        <p:nvSpPr>
          <p:cNvPr id="15" name="ZoneTexte 14">
            <a:extLst>
              <a:ext uri="{FF2B5EF4-FFF2-40B4-BE49-F238E27FC236}">
                <a16:creationId xmlns:a16="http://schemas.microsoft.com/office/drawing/2014/main" id="{B6F60C5A-C05D-2208-010C-B422525D1F8A}"/>
              </a:ext>
            </a:extLst>
          </p:cNvPr>
          <p:cNvSpPr txBox="1"/>
          <p:nvPr/>
        </p:nvSpPr>
        <p:spPr>
          <a:xfrm>
            <a:off x="1762674" y="329580"/>
            <a:ext cx="2541193" cy="1158522"/>
          </a:xfrm>
          <a:prstGeom prst="rect">
            <a:avLst/>
          </a:prstGeom>
          <a:noFill/>
        </p:spPr>
        <p:txBody>
          <a:bodyPr wrap="square" rtlCol="0">
            <a:spAutoFit/>
          </a:bodyPr>
          <a:lstStyle/>
          <a:p>
            <a:pPr algn="ctr"/>
            <a:r>
              <a:rPr lang="fr-FR" sz="1732">
                <a:solidFill>
                  <a:schemeClr val="accent1">
                    <a:lumMod val="75000"/>
                  </a:schemeClr>
                </a:solidFill>
                <a:latin typeface="Franklin Gothic Medium" panose="020B0603020102020204" pitchFamily="34" charset="0"/>
              </a:rPr>
              <a:t>Mouvement International</a:t>
            </a:r>
          </a:p>
          <a:p>
            <a:pPr algn="ctr"/>
            <a:r>
              <a:rPr lang="fr-FR" sz="1732">
                <a:solidFill>
                  <a:schemeClr val="accent1">
                    <a:lumMod val="75000"/>
                  </a:schemeClr>
                </a:solidFill>
                <a:latin typeface="Franklin Gothic Medium" panose="020B0603020102020204" pitchFamily="34" charset="0"/>
              </a:rPr>
              <a:t>d’Apostolat des Milieux Sociaux Indépendants</a:t>
            </a:r>
          </a:p>
        </p:txBody>
      </p:sp>
      <p:sp>
        <p:nvSpPr>
          <p:cNvPr id="17" name="ZoneTexte 16">
            <a:extLst>
              <a:ext uri="{FF2B5EF4-FFF2-40B4-BE49-F238E27FC236}">
                <a16:creationId xmlns:a16="http://schemas.microsoft.com/office/drawing/2014/main" id="{A026DA3E-DDD9-5821-BE0C-461E62024FA2}"/>
              </a:ext>
            </a:extLst>
          </p:cNvPr>
          <p:cNvSpPr txBox="1"/>
          <p:nvPr/>
        </p:nvSpPr>
        <p:spPr>
          <a:xfrm>
            <a:off x="98854" y="2591018"/>
            <a:ext cx="3413171" cy="2088264"/>
          </a:xfrm>
          <a:prstGeom prst="rect">
            <a:avLst/>
          </a:prstGeom>
          <a:noFill/>
        </p:spPr>
        <p:txBody>
          <a:bodyPr wrap="square" rtlCol="0">
            <a:spAutoFit/>
          </a:bodyPr>
          <a:lstStyle/>
          <a:p>
            <a:pPr algn="ctr">
              <a:buNone/>
            </a:pPr>
            <a:r>
              <a:rPr lang="fr-FR" b="1" i="1">
                <a:solidFill>
                  <a:schemeClr val="accent1"/>
                </a:solidFill>
                <a:latin typeface="arial" panose="020B0604020202020204" pitchFamily="34" charset="0"/>
              </a:rPr>
              <a:t>« Notre responsabilité dans un monde fracturé. Comment faire émerger une société plus équitable et plus inclusive ? »</a:t>
            </a:r>
          </a:p>
          <a:p>
            <a:pPr algn="ctr"/>
            <a:r>
              <a:rPr lang="fr-FR" sz="1600" b="1">
                <a:solidFill>
                  <a:schemeClr val="accent6">
                    <a:lumMod val="75000"/>
                  </a:schemeClr>
                </a:solidFill>
                <a:latin typeface="arial" panose="020B0604020202020204" pitchFamily="34" charset="0"/>
              </a:rPr>
              <a:t>AG quadri annuelle</a:t>
            </a:r>
            <a:r>
              <a:rPr lang="fr-FR" sz="1600">
                <a:solidFill>
                  <a:schemeClr val="accent6">
                    <a:lumMod val="75000"/>
                  </a:schemeClr>
                </a:solidFill>
                <a:latin typeface="arial" panose="020B0604020202020204" pitchFamily="34" charset="0"/>
              </a:rPr>
              <a:t> : </a:t>
            </a:r>
            <a:r>
              <a:rPr lang="fr-FR" sz="1600" b="1">
                <a:solidFill>
                  <a:schemeClr val="accent6">
                    <a:lumMod val="75000"/>
                  </a:schemeClr>
                </a:solidFill>
                <a:latin typeface="arial" panose="020B0604020202020204" pitchFamily="34" charset="0"/>
              </a:rPr>
              <a:t>Fatima du 18 au 20 novembre 2025</a:t>
            </a:r>
          </a:p>
          <a:p>
            <a:pPr algn="l">
              <a:buNone/>
            </a:pPr>
            <a:endParaRPr lang="fr-FR" sz="770">
              <a:solidFill>
                <a:schemeClr val="accent1"/>
              </a:solidFill>
              <a:latin typeface="arial" panose="020B0604020202020204" pitchFamily="34" charset="0"/>
            </a:endParaRPr>
          </a:p>
        </p:txBody>
      </p:sp>
      <p:sp>
        <p:nvSpPr>
          <p:cNvPr id="22" name="Terminaison 25">
            <a:extLst>
              <a:ext uri="{FF2B5EF4-FFF2-40B4-BE49-F238E27FC236}">
                <a16:creationId xmlns:a16="http://schemas.microsoft.com/office/drawing/2014/main" id="{38CDAB5D-CCC4-55C4-4E14-28C0A2981628}"/>
              </a:ext>
            </a:extLst>
          </p:cNvPr>
          <p:cNvSpPr/>
          <p:nvPr/>
        </p:nvSpPr>
        <p:spPr>
          <a:xfrm>
            <a:off x="3887817" y="2078863"/>
            <a:ext cx="1631057" cy="427442"/>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3" name="Terminaison 26">
            <a:extLst>
              <a:ext uri="{FF2B5EF4-FFF2-40B4-BE49-F238E27FC236}">
                <a16:creationId xmlns:a16="http://schemas.microsoft.com/office/drawing/2014/main" id="{83253662-8F99-CC5F-A17F-2C0E64336AF3}"/>
              </a:ext>
            </a:extLst>
          </p:cNvPr>
          <p:cNvSpPr/>
          <p:nvPr/>
        </p:nvSpPr>
        <p:spPr>
          <a:xfrm rot="263771">
            <a:off x="5857800" y="2156660"/>
            <a:ext cx="1304254"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4" name="Terminaison 23">
            <a:extLst>
              <a:ext uri="{FF2B5EF4-FFF2-40B4-BE49-F238E27FC236}">
                <a16:creationId xmlns:a16="http://schemas.microsoft.com/office/drawing/2014/main" id="{AC74E602-69D9-7E47-B17C-57224A1B543A}"/>
              </a:ext>
            </a:extLst>
          </p:cNvPr>
          <p:cNvSpPr/>
          <p:nvPr/>
        </p:nvSpPr>
        <p:spPr>
          <a:xfrm rot="20440220">
            <a:off x="3833131" y="2908841"/>
            <a:ext cx="993092" cy="24791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27" name="ZoneTexte 26">
            <a:extLst>
              <a:ext uri="{FF2B5EF4-FFF2-40B4-BE49-F238E27FC236}">
                <a16:creationId xmlns:a16="http://schemas.microsoft.com/office/drawing/2014/main" id="{B4CE9896-50FB-373B-E977-4ADDC86136AA}"/>
              </a:ext>
            </a:extLst>
          </p:cNvPr>
          <p:cNvSpPr txBox="1"/>
          <p:nvPr/>
        </p:nvSpPr>
        <p:spPr>
          <a:xfrm>
            <a:off x="6972604" y="2156227"/>
            <a:ext cx="1502247" cy="1200329"/>
          </a:xfrm>
          <a:prstGeom prst="rect">
            <a:avLst/>
          </a:prstGeom>
          <a:noFill/>
        </p:spPr>
        <p:txBody>
          <a:bodyPr wrap="square" rtlCol="0">
            <a:spAutoFit/>
          </a:bodyPr>
          <a:lstStyle/>
          <a:p>
            <a:r>
              <a:rPr lang="fr-FR" sz="1200" b="1">
                <a:solidFill>
                  <a:schemeClr val="accent2"/>
                </a:solidFill>
              </a:rPr>
              <a:t>Bénin, Burkina Faso, Burundi, Cameroun, RDC, Côte d’Ivoire, Mali, Maroc, Niger, Sénégal, Togo</a:t>
            </a:r>
          </a:p>
        </p:txBody>
      </p:sp>
      <p:sp>
        <p:nvSpPr>
          <p:cNvPr id="28" name="ZoneTexte 27">
            <a:extLst>
              <a:ext uri="{FF2B5EF4-FFF2-40B4-BE49-F238E27FC236}">
                <a16:creationId xmlns:a16="http://schemas.microsoft.com/office/drawing/2014/main" id="{839A07DC-76D4-66D6-D822-F2DF8BF4B93C}"/>
              </a:ext>
            </a:extLst>
          </p:cNvPr>
          <p:cNvSpPr txBox="1"/>
          <p:nvPr/>
        </p:nvSpPr>
        <p:spPr>
          <a:xfrm>
            <a:off x="8052319" y="3567400"/>
            <a:ext cx="1280997" cy="307777"/>
          </a:xfrm>
          <a:prstGeom prst="rect">
            <a:avLst/>
          </a:prstGeom>
          <a:noFill/>
        </p:spPr>
        <p:txBody>
          <a:bodyPr wrap="square" rtlCol="0">
            <a:spAutoFit/>
          </a:bodyPr>
          <a:lstStyle/>
          <a:p>
            <a:r>
              <a:rPr lang="fr-FR" sz="1400" b="1">
                <a:solidFill>
                  <a:schemeClr val="accent2"/>
                </a:solidFill>
              </a:rPr>
              <a:t>Madagascar</a:t>
            </a:r>
          </a:p>
        </p:txBody>
      </p:sp>
      <p:sp>
        <p:nvSpPr>
          <p:cNvPr id="29" name="ZoneTexte 28">
            <a:extLst>
              <a:ext uri="{FF2B5EF4-FFF2-40B4-BE49-F238E27FC236}">
                <a16:creationId xmlns:a16="http://schemas.microsoft.com/office/drawing/2014/main" id="{940457E8-3C9D-C16E-8BCC-1CC8D58BDF0F}"/>
              </a:ext>
            </a:extLst>
          </p:cNvPr>
          <p:cNvSpPr txBox="1"/>
          <p:nvPr/>
        </p:nvSpPr>
        <p:spPr>
          <a:xfrm>
            <a:off x="5272765" y="2775599"/>
            <a:ext cx="1381551" cy="954107"/>
          </a:xfrm>
          <a:prstGeom prst="rect">
            <a:avLst/>
          </a:prstGeom>
          <a:noFill/>
        </p:spPr>
        <p:txBody>
          <a:bodyPr wrap="square" rtlCol="0">
            <a:spAutoFit/>
          </a:bodyPr>
          <a:lstStyle/>
          <a:p>
            <a:r>
              <a:rPr lang="fr-FR" sz="1400" b="1">
                <a:solidFill>
                  <a:schemeClr val="accent2"/>
                </a:solidFill>
              </a:rPr>
              <a:t>Argentine, Bolivie, Brésil, Paraguay, Pérou</a:t>
            </a:r>
          </a:p>
        </p:txBody>
      </p:sp>
      <p:sp>
        <p:nvSpPr>
          <p:cNvPr id="30" name="ZoneTexte 29">
            <a:extLst>
              <a:ext uri="{FF2B5EF4-FFF2-40B4-BE49-F238E27FC236}">
                <a16:creationId xmlns:a16="http://schemas.microsoft.com/office/drawing/2014/main" id="{72ED217D-B243-74E6-D8EA-6DE9C61418F0}"/>
              </a:ext>
            </a:extLst>
          </p:cNvPr>
          <p:cNvSpPr txBox="1"/>
          <p:nvPr/>
        </p:nvSpPr>
        <p:spPr>
          <a:xfrm>
            <a:off x="8118770" y="1885823"/>
            <a:ext cx="768525" cy="523220"/>
          </a:xfrm>
          <a:prstGeom prst="rect">
            <a:avLst/>
          </a:prstGeom>
          <a:noFill/>
          <a:ln>
            <a:noFill/>
          </a:ln>
        </p:spPr>
        <p:txBody>
          <a:bodyPr wrap="square" rtlCol="0">
            <a:spAutoFit/>
          </a:bodyPr>
          <a:lstStyle/>
          <a:p>
            <a:r>
              <a:rPr lang="fr-FR" sz="1400" b="1">
                <a:solidFill>
                  <a:schemeClr val="accent2"/>
                </a:solidFill>
              </a:rPr>
              <a:t>Liban, Syrie</a:t>
            </a:r>
          </a:p>
        </p:txBody>
      </p:sp>
      <p:sp>
        <p:nvSpPr>
          <p:cNvPr id="32" name="ZoneTexte 31">
            <a:extLst>
              <a:ext uri="{FF2B5EF4-FFF2-40B4-BE49-F238E27FC236}">
                <a16:creationId xmlns:a16="http://schemas.microsoft.com/office/drawing/2014/main" id="{5E79AFE9-AD55-5F97-D5A9-0F155FBC4FE0}"/>
              </a:ext>
            </a:extLst>
          </p:cNvPr>
          <p:cNvSpPr txBox="1"/>
          <p:nvPr/>
        </p:nvSpPr>
        <p:spPr>
          <a:xfrm>
            <a:off x="6702945" y="1268850"/>
            <a:ext cx="1426097" cy="738664"/>
          </a:xfrm>
          <a:prstGeom prst="rect">
            <a:avLst/>
          </a:prstGeom>
          <a:noFill/>
        </p:spPr>
        <p:txBody>
          <a:bodyPr wrap="square" rtlCol="0">
            <a:spAutoFit/>
          </a:bodyPr>
          <a:lstStyle/>
          <a:p>
            <a:r>
              <a:rPr lang="fr-FR" sz="1400" b="1">
                <a:solidFill>
                  <a:schemeClr val="accent1"/>
                </a:solidFill>
              </a:rPr>
              <a:t>France, Belgique, Italie, Portugal</a:t>
            </a:r>
          </a:p>
        </p:txBody>
      </p:sp>
      <p:sp>
        <p:nvSpPr>
          <p:cNvPr id="33" name="ZoneTexte 32">
            <a:extLst>
              <a:ext uri="{FF2B5EF4-FFF2-40B4-BE49-F238E27FC236}">
                <a16:creationId xmlns:a16="http://schemas.microsoft.com/office/drawing/2014/main" id="{18973AC8-1383-FEF4-7F50-EE36352F5BCB}"/>
              </a:ext>
            </a:extLst>
          </p:cNvPr>
          <p:cNvSpPr txBox="1"/>
          <p:nvPr/>
        </p:nvSpPr>
        <p:spPr>
          <a:xfrm>
            <a:off x="6038683" y="3585286"/>
            <a:ext cx="1139458" cy="738664"/>
          </a:xfrm>
          <a:prstGeom prst="rect">
            <a:avLst/>
          </a:prstGeom>
          <a:noFill/>
        </p:spPr>
        <p:txBody>
          <a:bodyPr wrap="square" rtlCol="0">
            <a:spAutoFit/>
          </a:bodyPr>
          <a:lstStyle/>
          <a:p>
            <a:r>
              <a:rPr lang="fr-FR" sz="1400" b="1">
                <a:solidFill>
                  <a:schemeClr val="accent1"/>
                </a:solidFill>
              </a:rPr>
              <a:t>Chili, Equateur, Uruguay</a:t>
            </a:r>
          </a:p>
        </p:txBody>
      </p:sp>
      <p:sp>
        <p:nvSpPr>
          <p:cNvPr id="34" name="ZoneTexte 33">
            <a:extLst>
              <a:ext uri="{FF2B5EF4-FFF2-40B4-BE49-F238E27FC236}">
                <a16:creationId xmlns:a16="http://schemas.microsoft.com/office/drawing/2014/main" id="{2183D444-8BBE-7623-7730-3D7693EC3135}"/>
              </a:ext>
            </a:extLst>
          </p:cNvPr>
          <p:cNvSpPr txBox="1"/>
          <p:nvPr/>
        </p:nvSpPr>
        <p:spPr>
          <a:xfrm>
            <a:off x="9517572" y="2685866"/>
            <a:ext cx="1014696" cy="307777"/>
          </a:xfrm>
          <a:prstGeom prst="rect">
            <a:avLst/>
          </a:prstGeom>
          <a:noFill/>
        </p:spPr>
        <p:txBody>
          <a:bodyPr wrap="square" rtlCol="0">
            <a:spAutoFit/>
          </a:bodyPr>
          <a:lstStyle/>
          <a:p>
            <a:r>
              <a:rPr lang="fr-FR" sz="1400" b="1">
                <a:solidFill>
                  <a:schemeClr val="accent1"/>
                </a:solidFill>
              </a:rPr>
              <a:t>Malaisie</a:t>
            </a:r>
          </a:p>
        </p:txBody>
      </p:sp>
      <p:sp>
        <p:nvSpPr>
          <p:cNvPr id="35" name="ZoneTexte 34">
            <a:extLst>
              <a:ext uri="{FF2B5EF4-FFF2-40B4-BE49-F238E27FC236}">
                <a16:creationId xmlns:a16="http://schemas.microsoft.com/office/drawing/2014/main" id="{40EE93F8-7BE6-3CDE-7DE1-9EF2E96FF79A}"/>
              </a:ext>
            </a:extLst>
          </p:cNvPr>
          <p:cNvSpPr txBox="1"/>
          <p:nvPr/>
        </p:nvSpPr>
        <p:spPr>
          <a:xfrm>
            <a:off x="8759319" y="2924709"/>
            <a:ext cx="1112814" cy="738664"/>
          </a:xfrm>
          <a:prstGeom prst="rect">
            <a:avLst/>
          </a:prstGeom>
          <a:noFill/>
        </p:spPr>
        <p:txBody>
          <a:bodyPr wrap="square" rtlCol="0">
            <a:spAutoFit/>
          </a:bodyPr>
          <a:lstStyle/>
          <a:p>
            <a:r>
              <a:rPr lang="fr-FR" sz="1400" b="1">
                <a:solidFill>
                  <a:schemeClr val="accent1"/>
                </a:solidFill>
              </a:rPr>
              <a:t>Maurice, Réunion, Seychelles</a:t>
            </a:r>
          </a:p>
        </p:txBody>
      </p:sp>
      <p:sp>
        <p:nvSpPr>
          <p:cNvPr id="2" name="ZoneTexte 1">
            <a:extLst>
              <a:ext uri="{FF2B5EF4-FFF2-40B4-BE49-F238E27FC236}">
                <a16:creationId xmlns:a16="http://schemas.microsoft.com/office/drawing/2014/main" id="{B078948D-9E31-62FA-C468-AD5F3A37826F}"/>
              </a:ext>
            </a:extLst>
          </p:cNvPr>
          <p:cNvSpPr txBox="1"/>
          <p:nvPr/>
        </p:nvSpPr>
        <p:spPr>
          <a:xfrm>
            <a:off x="9312309" y="2344452"/>
            <a:ext cx="683388" cy="307777"/>
          </a:xfrm>
          <a:prstGeom prst="rect">
            <a:avLst/>
          </a:prstGeom>
          <a:noFill/>
        </p:spPr>
        <p:txBody>
          <a:bodyPr wrap="square" rtlCol="0">
            <a:spAutoFit/>
          </a:bodyPr>
          <a:lstStyle/>
          <a:p>
            <a:r>
              <a:rPr lang="fr-FR" sz="1400" b="1">
                <a:solidFill>
                  <a:schemeClr val="accent2"/>
                </a:solidFill>
              </a:rPr>
              <a:t>Inde</a:t>
            </a:r>
          </a:p>
        </p:txBody>
      </p:sp>
      <p:sp>
        <p:nvSpPr>
          <p:cNvPr id="7" name="Terminaison 26">
            <a:extLst>
              <a:ext uri="{FF2B5EF4-FFF2-40B4-BE49-F238E27FC236}">
                <a16:creationId xmlns:a16="http://schemas.microsoft.com/office/drawing/2014/main" id="{72042955-2BD5-CBD9-4CE4-97F11F0550D9}"/>
              </a:ext>
            </a:extLst>
          </p:cNvPr>
          <p:cNvSpPr/>
          <p:nvPr/>
        </p:nvSpPr>
        <p:spPr>
          <a:xfrm rot="194238">
            <a:off x="5120007" y="2543576"/>
            <a:ext cx="1120575"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9" name="Terminaison 26">
            <a:extLst>
              <a:ext uri="{FF2B5EF4-FFF2-40B4-BE49-F238E27FC236}">
                <a16:creationId xmlns:a16="http://schemas.microsoft.com/office/drawing/2014/main" id="{E25A69AC-6CDE-6BB2-72B5-30024D9C0FA5}"/>
              </a:ext>
            </a:extLst>
          </p:cNvPr>
          <p:cNvSpPr/>
          <p:nvPr/>
        </p:nvSpPr>
        <p:spPr>
          <a:xfrm rot="1770683">
            <a:off x="7039675" y="2722298"/>
            <a:ext cx="1304254" cy="469793"/>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26" b="1">
              <a:solidFill>
                <a:schemeClr val="tx1"/>
              </a:solidFill>
            </a:endParaRPr>
          </a:p>
        </p:txBody>
      </p:sp>
      <p:sp>
        <p:nvSpPr>
          <p:cNvPr id="11" name="ZoneTexte 10">
            <a:extLst>
              <a:ext uri="{FF2B5EF4-FFF2-40B4-BE49-F238E27FC236}">
                <a16:creationId xmlns:a16="http://schemas.microsoft.com/office/drawing/2014/main" id="{32880F4E-5B82-83F1-B292-C93C3A760B20}"/>
              </a:ext>
            </a:extLst>
          </p:cNvPr>
          <p:cNvSpPr txBox="1"/>
          <p:nvPr/>
        </p:nvSpPr>
        <p:spPr>
          <a:xfrm>
            <a:off x="7480301" y="6142083"/>
            <a:ext cx="1374248" cy="307777"/>
          </a:xfrm>
          <a:prstGeom prst="rect">
            <a:avLst/>
          </a:prstGeom>
          <a:noFill/>
        </p:spPr>
        <p:txBody>
          <a:bodyPr wrap="square" rtlCol="0">
            <a:spAutoFit/>
          </a:bodyPr>
          <a:lstStyle/>
          <a:p>
            <a:r>
              <a:rPr lang="fr-FR" sz="1400" b="1">
                <a:solidFill>
                  <a:schemeClr val="accent2"/>
                </a:solidFill>
              </a:rPr>
              <a:t>et partenaires </a:t>
            </a:r>
          </a:p>
        </p:txBody>
      </p:sp>
      <p:pic>
        <p:nvPicPr>
          <p:cNvPr id="12" name="Picture 2">
            <a:extLst>
              <a:ext uri="{FF2B5EF4-FFF2-40B4-BE49-F238E27FC236}">
                <a16:creationId xmlns:a16="http://schemas.microsoft.com/office/drawing/2014/main" id="{2447A85F-870E-F611-9532-73E3C39AF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614" y="5879736"/>
            <a:ext cx="391604" cy="618379"/>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7D815656-D54B-EA0B-1ECF-F635380C67BC}"/>
              </a:ext>
            </a:extLst>
          </p:cNvPr>
          <p:cNvSpPr txBox="1"/>
          <p:nvPr/>
        </p:nvSpPr>
        <p:spPr>
          <a:xfrm>
            <a:off x="5975887" y="6133378"/>
            <a:ext cx="940194" cy="307777"/>
          </a:xfrm>
          <a:prstGeom prst="rect">
            <a:avLst/>
          </a:prstGeom>
          <a:noFill/>
        </p:spPr>
        <p:txBody>
          <a:bodyPr wrap="square" rtlCol="0">
            <a:spAutoFit/>
          </a:bodyPr>
          <a:lstStyle/>
          <a:p>
            <a:r>
              <a:rPr lang="fr-FR" sz="1400" b="1">
                <a:solidFill>
                  <a:schemeClr val="accent2"/>
                </a:solidFill>
              </a:rPr>
              <a:t>Présence</a:t>
            </a:r>
          </a:p>
        </p:txBody>
      </p:sp>
      <p:sp>
        <p:nvSpPr>
          <p:cNvPr id="21" name="ZoneTexte 20">
            <a:extLst>
              <a:ext uri="{FF2B5EF4-FFF2-40B4-BE49-F238E27FC236}">
                <a16:creationId xmlns:a16="http://schemas.microsoft.com/office/drawing/2014/main" id="{53FAA45F-1837-5524-BB94-28ADAE717DA6}"/>
              </a:ext>
            </a:extLst>
          </p:cNvPr>
          <p:cNvSpPr txBox="1"/>
          <p:nvPr/>
        </p:nvSpPr>
        <p:spPr>
          <a:xfrm>
            <a:off x="725616" y="1863065"/>
            <a:ext cx="1321905" cy="339195"/>
          </a:xfrm>
          <a:prstGeom prst="rect">
            <a:avLst/>
          </a:prstGeom>
          <a:noFill/>
        </p:spPr>
        <p:txBody>
          <a:bodyPr wrap="square" rtlCol="0">
            <a:spAutoFit/>
          </a:bodyPr>
          <a:lstStyle/>
          <a:p>
            <a:r>
              <a:rPr lang="fr-FR" sz="1604" b="1">
                <a:solidFill>
                  <a:schemeClr val="accent1">
                    <a:lumMod val="75000"/>
                  </a:schemeClr>
                </a:solidFill>
                <a:latin typeface="Mongolian Baiti" panose="03000500000000000000" pitchFamily="66" charset="0"/>
                <a:cs typeface="Mongolian Baiti" panose="03000500000000000000" pitchFamily="66" charset="0"/>
              </a:rPr>
              <a:t>MIAMSI</a:t>
            </a:r>
            <a:endParaRPr lang="fr-FR" sz="1604" b="1">
              <a:solidFill>
                <a:schemeClr val="accent1">
                  <a:lumMod val="75000"/>
                </a:schemeClr>
              </a:solidFill>
            </a:endParaRPr>
          </a:p>
        </p:txBody>
      </p:sp>
      <p:pic>
        <p:nvPicPr>
          <p:cNvPr id="25" name="Picture 2">
            <a:extLst>
              <a:ext uri="{FF2B5EF4-FFF2-40B4-BE49-F238E27FC236}">
                <a16:creationId xmlns:a16="http://schemas.microsoft.com/office/drawing/2014/main" id="{79A5350F-F9DB-A4ED-419C-2F69E279AC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695" y="227057"/>
            <a:ext cx="1147608" cy="165584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8DDD4039-EBDB-CDC2-ED43-3DAA101CB855}"/>
              </a:ext>
            </a:extLst>
          </p:cNvPr>
          <p:cNvSpPr txBox="1"/>
          <p:nvPr/>
        </p:nvSpPr>
        <p:spPr>
          <a:xfrm>
            <a:off x="5026751" y="-25566"/>
            <a:ext cx="5773055" cy="646331"/>
          </a:xfrm>
          <a:prstGeom prst="rect">
            <a:avLst/>
          </a:prstGeom>
          <a:noFill/>
        </p:spPr>
        <p:txBody>
          <a:bodyPr wrap="none" rtlCol="0">
            <a:spAutoFit/>
          </a:bodyPr>
          <a:lstStyle/>
          <a:p>
            <a:pPr algn="ctr"/>
            <a:r>
              <a:rPr lang="fr-FR" sz="1283" b="1"/>
              <a:t>… </a:t>
            </a:r>
            <a:r>
              <a:rPr lang="fr-FR" b="1"/>
              <a:t>des liens </a:t>
            </a:r>
            <a:r>
              <a:rPr lang="fr-FR" b="1">
                <a:solidFill>
                  <a:schemeClr val="accent1">
                    <a:lumMod val="75000"/>
                  </a:schemeClr>
                </a:solidFill>
              </a:rPr>
              <a:t>MIAMSI</a:t>
            </a:r>
            <a:r>
              <a:rPr lang="fr-FR" b="1"/>
              <a:t> – </a:t>
            </a:r>
            <a:r>
              <a:rPr lang="fr-FR" b="1">
                <a:solidFill>
                  <a:schemeClr val="accent2"/>
                </a:solidFill>
              </a:rPr>
              <a:t>Partenaires CCFD-Terre Solidaire</a:t>
            </a:r>
          </a:p>
          <a:p>
            <a:pPr algn="ctr"/>
            <a:r>
              <a:rPr lang="fr-FR" b="1"/>
              <a:t>à développer</a:t>
            </a:r>
          </a:p>
        </p:txBody>
      </p:sp>
      <p:pic>
        <p:nvPicPr>
          <p:cNvPr id="14" name="Image 13" descr="Une image contenant croquis, dessin, Dessin d’enfant, art&#10;&#10;Le contenu généré par l’IA peut être incorrect.">
            <a:extLst>
              <a:ext uri="{FF2B5EF4-FFF2-40B4-BE49-F238E27FC236}">
                <a16:creationId xmlns:a16="http://schemas.microsoft.com/office/drawing/2014/main" id="{E1AA2B16-FD60-FD8B-A163-678BBF3867C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59644" y="4799197"/>
            <a:ext cx="1662403" cy="1662403"/>
          </a:xfrm>
          <a:prstGeom prst="rect">
            <a:avLst/>
          </a:prstGeom>
        </p:spPr>
      </p:pic>
      <p:pic>
        <p:nvPicPr>
          <p:cNvPr id="10" name="Image 9">
            <a:extLst>
              <a:ext uri="{FF2B5EF4-FFF2-40B4-BE49-F238E27FC236}">
                <a16:creationId xmlns:a16="http://schemas.microsoft.com/office/drawing/2014/main" id="{2AB3E24E-CF1B-4E3C-40CB-33F0E8D92600}"/>
              </a:ext>
            </a:extLst>
          </p:cNvPr>
          <p:cNvPicPr>
            <a:picLocks noChangeAspect="1"/>
          </p:cNvPicPr>
          <p:nvPr/>
        </p:nvPicPr>
        <p:blipFill>
          <a:blip r:embed="rId9"/>
          <a:stretch>
            <a:fillRect/>
          </a:stretch>
        </p:blipFill>
        <p:spPr>
          <a:xfrm>
            <a:off x="4058682" y="6087724"/>
            <a:ext cx="1183655" cy="640760"/>
          </a:xfrm>
          <a:prstGeom prst="rect">
            <a:avLst/>
          </a:prstGeom>
        </p:spPr>
      </p:pic>
    </p:spTree>
    <p:extLst>
      <p:ext uri="{BB962C8B-B14F-4D97-AF65-F5344CB8AC3E}">
        <p14:creationId xmlns:p14="http://schemas.microsoft.com/office/powerpoint/2010/main" val="262060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Monde, Terre, carte&#10;&#10;Le contenu généré par l’IA peut être incorrect.">
            <a:extLst>
              <a:ext uri="{FF2B5EF4-FFF2-40B4-BE49-F238E27FC236}">
                <a16:creationId xmlns:a16="http://schemas.microsoft.com/office/drawing/2014/main" id="{D115575D-5BC3-96B1-EC68-040CE2378CCD}"/>
              </a:ext>
            </a:extLst>
          </p:cNvPr>
          <p:cNvPicPr>
            <a:picLocks noChangeAspect="1"/>
          </p:cNvPicPr>
          <p:nvPr/>
        </p:nvPicPr>
        <p:blipFill>
          <a:blip r:embed="rId3">
            <a:alphaModFix amt="75000"/>
            <a:extLst>
              <a:ext uri="{BEBA8EAE-BF5A-486C-A8C5-ECC9F3942E4B}">
                <a14:imgProps xmlns:a14="http://schemas.microsoft.com/office/drawing/2010/main">
                  <a14:imgLayer r:embed="rId4">
                    <a14:imgEffect>
                      <a14:colorTemperature colorTemp="4957"/>
                    </a14:imgEffect>
                    <a14:imgEffect>
                      <a14:saturation sat="47000"/>
                    </a14:imgEffect>
                  </a14:imgLayer>
                </a14:imgProps>
              </a:ext>
            </a:extLst>
          </a:blip>
          <a:stretch>
            <a:fillRect/>
          </a:stretch>
        </p:blipFill>
        <p:spPr>
          <a:xfrm>
            <a:off x="3244050" y="1055276"/>
            <a:ext cx="9328099" cy="5739932"/>
          </a:xfrm>
          <a:prstGeom prst="rect">
            <a:avLst/>
          </a:prstGeom>
        </p:spPr>
      </p:pic>
      <p:pic>
        <p:nvPicPr>
          <p:cNvPr id="9" name="Image 8" descr="Une image contenant croquis, dessin, Dessin d’enfant, art&#10;&#10;Le contenu généré par l’IA peut être incorrect.">
            <a:extLst>
              <a:ext uri="{FF2B5EF4-FFF2-40B4-BE49-F238E27FC236}">
                <a16:creationId xmlns:a16="http://schemas.microsoft.com/office/drawing/2014/main" id="{70EB3521-AF84-49DC-BE15-E488511DFA4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564991" y="6029806"/>
            <a:ext cx="652550" cy="652550"/>
          </a:xfrm>
          <a:prstGeom prst="rect">
            <a:avLst/>
          </a:prstGeom>
        </p:spPr>
      </p:pic>
      <p:sp>
        <p:nvSpPr>
          <p:cNvPr id="11" name="ZoneTexte 10">
            <a:extLst>
              <a:ext uri="{FF2B5EF4-FFF2-40B4-BE49-F238E27FC236}">
                <a16:creationId xmlns:a16="http://schemas.microsoft.com/office/drawing/2014/main" id="{0494A944-CE8C-EC95-A1F9-A680A3A2BDBB}"/>
              </a:ext>
            </a:extLst>
          </p:cNvPr>
          <p:cNvSpPr txBox="1"/>
          <p:nvPr/>
        </p:nvSpPr>
        <p:spPr>
          <a:xfrm>
            <a:off x="6460732" y="2851495"/>
            <a:ext cx="2116665" cy="1292662"/>
          </a:xfrm>
          <a:prstGeom prst="rect">
            <a:avLst/>
          </a:prstGeom>
          <a:noFill/>
        </p:spPr>
        <p:txBody>
          <a:bodyPr wrap="square" rtlCol="0">
            <a:spAutoFit/>
          </a:bodyPr>
          <a:lstStyle/>
          <a:p>
            <a:r>
              <a:rPr lang="fr-FR" sz="1200" b="1">
                <a:solidFill>
                  <a:schemeClr val="accent2"/>
                </a:solidFill>
              </a:rPr>
              <a:t>Bénin </a:t>
            </a:r>
            <a:r>
              <a:rPr lang="fr-FR" sz="1200" b="1">
                <a:solidFill>
                  <a:srgbClr val="2C3263"/>
                </a:solidFill>
              </a:rPr>
              <a:t>(.)</a:t>
            </a:r>
            <a:r>
              <a:rPr lang="fr-FR" sz="1200" b="1">
                <a:solidFill>
                  <a:schemeClr val="accent2"/>
                </a:solidFill>
              </a:rPr>
              <a:t>, Burkina Faso</a:t>
            </a:r>
            <a:r>
              <a:rPr lang="fr-FR" sz="1200" b="1">
                <a:solidFill>
                  <a:srgbClr val="2C3263"/>
                </a:solidFill>
              </a:rPr>
              <a:t>(.)</a:t>
            </a:r>
            <a:r>
              <a:rPr lang="fr-FR" sz="1200" b="1">
                <a:solidFill>
                  <a:schemeClr val="accent2"/>
                </a:solidFill>
              </a:rPr>
              <a:t>, Burundi</a:t>
            </a:r>
            <a:r>
              <a:rPr lang="fr-FR" sz="1200" b="1">
                <a:solidFill>
                  <a:srgbClr val="2C3263"/>
                </a:solidFill>
              </a:rPr>
              <a:t>(.)</a:t>
            </a:r>
            <a:r>
              <a:rPr lang="fr-FR" sz="1200" b="1">
                <a:solidFill>
                  <a:schemeClr val="accent2"/>
                </a:solidFill>
              </a:rPr>
              <a:t>, Cameroun, RDC</a:t>
            </a:r>
            <a:r>
              <a:rPr lang="fr-FR" sz="1200" b="1">
                <a:solidFill>
                  <a:srgbClr val="2C3263"/>
                </a:solidFill>
              </a:rPr>
              <a:t>(.)</a:t>
            </a:r>
            <a:r>
              <a:rPr lang="fr-FR" sz="1200" b="1">
                <a:solidFill>
                  <a:schemeClr val="accent2"/>
                </a:solidFill>
              </a:rPr>
              <a:t>, Côte d’Ivoire</a:t>
            </a:r>
            <a:r>
              <a:rPr lang="fr-FR" sz="1200" b="1">
                <a:solidFill>
                  <a:srgbClr val="2C3263"/>
                </a:solidFill>
              </a:rPr>
              <a:t>(.)</a:t>
            </a:r>
            <a:r>
              <a:rPr lang="fr-FR" sz="1200" b="1">
                <a:solidFill>
                  <a:schemeClr val="accent2"/>
                </a:solidFill>
              </a:rPr>
              <a:t>, Mali</a:t>
            </a:r>
            <a:r>
              <a:rPr lang="fr-FR" sz="1200" b="1">
                <a:solidFill>
                  <a:srgbClr val="2C3263"/>
                </a:solidFill>
              </a:rPr>
              <a:t>(.)</a:t>
            </a:r>
            <a:r>
              <a:rPr lang="fr-FR" sz="1200" b="1">
                <a:solidFill>
                  <a:schemeClr val="accent2"/>
                </a:solidFill>
              </a:rPr>
              <a:t>, Maroc</a:t>
            </a:r>
            <a:r>
              <a:rPr lang="fr-FR" sz="1200" b="1">
                <a:solidFill>
                  <a:srgbClr val="2C3263"/>
                </a:solidFill>
              </a:rPr>
              <a:t>(.)</a:t>
            </a:r>
            <a:r>
              <a:rPr lang="fr-FR" sz="1200" b="1">
                <a:solidFill>
                  <a:schemeClr val="accent2"/>
                </a:solidFill>
              </a:rPr>
              <a:t>, Niger</a:t>
            </a:r>
            <a:r>
              <a:rPr lang="fr-FR" sz="1200" b="1">
                <a:solidFill>
                  <a:srgbClr val="2C3263"/>
                </a:solidFill>
              </a:rPr>
              <a:t>(.)</a:t>
            </a:r>
            <a:r>
              <a:rPr lang="fr-FR" sz="1200" b="1">
                <a:solidFill>
                  <a:schemeClr val="accent2"/>
                </a:solidFill>
              </a:rPr>
              <a:t>, Sénégal</a:t>
            </a:r>
            <a:r>
              <a:rPr lang="fr-FR" sz="1200" b="1">
                <a:solidFill>
                  <a:srgbClr val="2C3263"/>
                </a:solidFill>
              </a:rPr>
              <a:t>(.)</a:t>
            </a:r>
            <a:r>
              <a:rPr lang="fr-FR" sz="1200" b="1">
                <a:solidFill>
                  <a:schemeClr val="accent2"/>
                </a:solidFill>
              </a:rPr>
              <a:t>, Togo</a:t>
            </a:r>
            <a:r>
              <a:rPr lang="fr-FR" sz="1200" b="1">
                <a:solidFill>
                  <a:srgbClr val="2C3263"/>
                </a:solidFill>
              </a:rPr>
              <a:t>(.)</a:t>
            </a:r>
            <a:endParaRPr lang="fr-FR" sz="1200" b="1">
              <a:solidFill>
                <a:schemeClr val="accent2"/>
              </a:solidFill>
            </a:endParaRPr>
          </a:p>
          <a:p>
            <a:endParaRPr lang="fr-FR"/>
          </a:p>
        </p:txBody>
      </p:sp>
      <p:sp>
        <p:nvSpPr>
          <p:cNvPr id="12" name="ZoneTexte 11">
            <a:extLst>
              <a:ext uri="{FF2B5EF4-FFF2-40B4-BE49-F238E27FC236}">
                <a16:creationId xmlns:a16="http://schemas.microsoft.com/office/drawing/2014/main" id="{45C3F910-161B-4A88-435A-00FE053FCEA3}"/>
              </a:ext>
            </a:extLst>
          </p:cNvPr>
          <p:cNvSpPr txBox="1"/>
          <p:nvPr/>
        </p:nvSpPr>
        <p:spPr>
          <a:xfrm>
            <a:off x="8275057" y="2590405"/>
            <a:ext cx="1016001" cy="861774"/>
          </a:xfrm>
          <a:prstGeom prst="rect">
            <a:avLst/>
          </a:prstGeom>
          <a:noFill/>
        </p:spPr>
        <p:txBody>
          <a:bodyPr wrap="square" rtlCol="0">
            <a:spAutoFit/>
          </a:bodyPr>
          <a:lstStyle/>
          <a:p>
            <a:r>
              <a:rPr lang="fr-FR" sz="1600" b="1">
                <a:solidFill>
                  <a:schemeClr val="accent2"/>
                </a:solidFill>
              </a:rPr>
              <a:t>Liban </a:t>
            </a:r>
            <a:r>
              <a:rPr lang="fr-FR" sz="1600" b="1">
                <a:solidFill>
                  <a:srgbClr val="2C3263"/>
                </a:solidFill>
              </a:rPr>
              <a:t>(.)</a:t>
            </a:r>
            <a:r>
              <a:rPr lang="fr-FR" sz="1600" b="1">
                <a:solidFill>
                  <a:schemeClr val="accent2"/>
                </a:solidFill>
              </a:rPr>
              <a:t>, Syrie</a:t>
            </a:r>
          </a:p>
          <a:p>
            <a:endParaRPr lang="fr-FR"/>
          </a:p>
        </p:txBody>
      </p:sp>
      <p:sp>
        <p:nvSpPr>
          <p:cNvPr id="13" name="ZoneTexte 12">
            <a:extLst>
              <a:ext uri="{FF2B5EF4-FFF2-40B4-BE49-F238E27FC236}">
                <a16:creationId xmlns:a16="http://schemas.microsoft.com/office/drawing/2014/main" id="{5CC31499-F447-5F4C-A8FA-CD5A4EAB0560}"/>
              </a:ext>
            </a:extLst>
          </p:cNvPr>
          <p:cNvSpPr txBox="1"/>
          <p:nvPr/>
        </p:nvSpPr>
        <p:spPr>
          <a:xfrm>
            <a:off x="9393567" y="3219589"/>
            <a:ext cx="745066" cy="307777"/>
          </a:xfrm>
          <a:prstGeom prst="rect">
            <a:avLst/>
          </a:prstGeom>
          <a:noFill/>
        </p:spPr>
        <p:txBody>
          <a:bodyPr wrap="square" rtlCol="0">
            <a:spAutoFit/>
          </a:bodyPr>
          <a:lstStyle/>
          <a:p>
            <a:r>
              <a:rPr lang="fr-FR" sz="1400" b="1">
                <a:solidFill>
                  <a:schemeClr val="accent2"/>
                </a:solidFill>
              </a:rPr>
              <a:t>Inde</a:t>
            </a:r>
          </a:p>
        </p:txBody>
      </p:sp>
      <p:sp>
        <p:nvSpPr>
          <p:cNvPr id="14" name="ZoneTexte 13">
            <a:extLst>
              <a:ext uri="{FF2B5EF4-FFF2-40B4-BE49-F238E27FC236}">
                <a16:creationId xmlns:a16="http://schemas.microsoft.com/office/drawing/2014/main" id="{EA4EF06A-7327-0E93-0B2F-41201990941F}"/>
              </a:ext>
            </a:extLst>
          </p:cNvPr>
          <p:cNvSpPr txBox="1"/>
          <p:nvPr/>
        </p:nvSpPr>
        <p:spPr>
          <a:xfrm>
            <a:off x="8691032" y="4357842"/>
            <a:ext cx="1515535" cy="523220"/>
          </a:xfrm>
          <a:prstGeom prst="rect">
            <a:avLst/>
          </a:prstGeom>
          <a:noFill/>
        </p:spPr>
        <p:txBody>
          <a:bodyPr wrap="square" rtlCol="0">
            <a:spAutoFit/>
          </a:bodyPr>
          <a:lstStyle/>
          <a:p>
            <a:r>
              <a:rPr lang="fr-FR" sz="1600" b="1">
                <a:solidFill>
                  <a:schemeClr val="accent2"/>
                </a:solidFill>
              </a:rPr>
              <a:t>Madagascar</a:t>
            </a:r>
            <a:r>
              <a:rPr lang="fr-FR" sz="1600" b="1">
                <a:solidFill>
                  <a:srgbClr val="2C3263"/>
                </a:solidFill>
              </a:rPr>
              <a:t>(.)</a:t>
            </a:r>
            <a:endParaRPr lang="fr-FR" sz="1600" b="1">
              <a:solidFill>
                <a:schemeClr val="accent2"/>
              </a:solidFill>
            </a:endParaRPr>
          </a:p>
          <a:p>
            <a:endParaRPr lang="fr-FR" sz="1200"/>
          </a:p>
        </p:txBody>
      </p:sp>
      <p:sp>
        <p:nvSpPr>
          <p:cNvPr id="15" name="ZoneTexte 14">
            <a:extLst>
              <a:ext uri="{FF2B5EF4-FFF2-40B4-BE49-F238E27FC236}">
                <a16:creationId xmlns:a16="http://schemas.microsoft.com/office/drawing/2014/main" id="{F1157DDF-F5A2-E456-7B98-700331D75649}"/>
              </a:ext>
            </a:extLst>
          </p:cNvPr>
          <p:cNvSpPr txBox="1"/>
          <p:nvPr/>
        </p:nvSpPr>
        <p:spPr>
          <a:xfrm>
            <a:off x="9023249" y="3555910"/>
            <a:ext cx="1134535" cy="738664"/>
          </a:xfrm>
          <a:prstGeom prst="rect">
            <a:avLst/>
          </a:prstGeom>
          <a:noFill/>
        </p:spPr>
        <p:txBody>
          <a:bodyPr wrap="square" rtlCol="0">
            <a:spAutoFit/>
          </a:bodyPr>
          <a:lstStyle/>
          <a:p>
            <a:r>
              <a:rPr lang="fr-FR" sz="1400" b="1">
                <a:solidFill>
                  <a:schemeClr val="accent1"/>
                </a:solidFill>
              </a:rPr>
              <a:t>Maurice, Réunion, Seychelles</a:t>
            </a:r>
          </a:p>
        </p:txBody>
      </p:sp>
      <p:sp>
        <p:nvSpPr>
          <p:cNvPr id="16" name="ZoneTexte 15">
            <a:extLst>
              <a:ext uri="{FF2B5EF4-FFF2-40B4-BE49-F238E27FC236}">
                <a16:creationId xmlns:a16="http://schemas.microsoft.com/office/drawing/2014/main" id="{B8E67868-97CB-4030-D8D4-63A807A33B8E}"/>
              </a:ext>
            </a:extLst>
          </p:cNvPr>
          <p:cNvSpPr txBox="1"/>
          <p:nvPr/>
        </p:nvSpPr>
        <p:spPr>
          <a:xfrm>
            <a:off x="10206567" y="3555910"/>
            <a:ext cx="1274233" cy="338554"/>
          </a:xfrm>
          <a:prstGeom prst="rect">
            <a:avLst/>
          </a:prstGeom>
          <a:noFill/>
        </p:spPr>
        <p:txBody>
          <a:bodyPr wrap="square" rtlCol="0">
            <a:spAutoFit/>
          </a:bodyPr>
          <a:lstStyle/>
          <a:p>
            <a:r>
              <a:rPr lang="fr-FR" sz="1600" b="1">
                <a:solidFill>
                  <a:schemeClr val="accent1"/>
                </a:solidFill>
              </a:rPr>
              <a:t>Malaisie</a:t>
            </a:r>
          </a:p>
        </p:txBody>
      </p:sp>
      <p:sp>
        <p:nvSpPr>
          <p:cNvPr id="17" name="ZoneTexte 16">
            <a:extLst>
              <a:ext uri="{FF2B5EF4-FFF2-40B4-BE49-F238E27FC236}">
                <a16:creationId xmlns:a16="http://schemas.microsoft.com/office/drawing/2014/main" id="{1E615C95-EB93-6698-8681-1E838FEF7171}"/>
              </a:ext>
            </a:extLst>
          </p:cNvPr>
          <p:cNvSpPr txBox="1"/>
          <p:nvPr/>
        </p:nvSpPr>
        <p:spPr>
          <a:xfrm>
            <a:off x="5172031" y="4580743"/>
            <a:ext cx="2243667" cy="1107996"/>
          </a:xfrm>
          <a:prstGeom prst="rect">
            <a:avLst/>
          </a:prstGeom>
          <a:noFill/>
        </p:spPr>
        <p:txBody>
          <a:bodyPr wrap="square" rtlCol="0">
            <a:spAutoFit/>
          </a:bodyPr>
          <a:lstStyle/>
          <a:p>
            <a:r>
              <a:rPr lang="fr-FR" sz="1600" b="1">
                <a:solidFill>
                  <a:schemeClr val="accent2"/>
                </a:solidFill>
              </a:rPr>
              <a:t>Argentine, Bolivie</a:t>
            </a:r>
            <a:r>
              <a:rPr lang="fr-FR" sz="1600" b="1">
                <a:solidFill>
                  <a:srgbClr val="2C3263"/>
                </a:solidFill>
              </a:rPr>
              <a:t>(.)</a:t>
            </a:r>
            <a:r>
              <a:rPr lang="fr-FR" sz="1600" b="1">
                <a:solidFill>
                  <a:schemeClr val="accent2"/>
                </a:solidFill>
              </a:rPr>
              <a:t>,</a:t>
            </a:r>
            <a:r>
              <a:rPr lang="fr-FR" sz="1600" b="1">
                <a:solidFill>
                  <a:srgbClr val="CC2914"/>
                </a:solidFill>
              </a:rPr>
              <a:t> </a:t>
            </a:r>
            <a:r>
              <a:rPr lang="fr-FR" sz="1600" b="1">
                <a:solidFill>
                  <a:schemeClr val="accent2"/>
                </a:solidFill>
              </a:rPr>
              <a:t>Brésil, Paraguay, Pérou</a:t>
            </a:r>
            <a:r>
              <a:rPr lang="fr-FR" sz="1600" b="1">
                <a:solidFill>
                  <a:srgbClr val="2C3263"/>
                </a:solidFill>
              </a:rPr>
              <a:t>(.)</a:t>
            </a:r>
            <a:endParaRPr lang="fr-FR" sz="1600" b="1">
              <a:solidFill>
                <a:schemeClr val="accent2"/>
              </a:solidFill>
            </a:endParaRPr>
          </a:p>
          <a:p>
            <a:endParaRPr lang="fr-FR"/>
          </a:p>
        </p:txBody>
      </p:sp>
      <p:sp>
        <p:nvSpPr>
          <p:cNvPr id="18" name="ZoneTexte 17">
            <a:extLst>
              <a:ext uri="{FF2B5EF4-FFF2-40B4-BE49-F238E27FC236}">
                <a16:creationId xmlns:a16="http://schemas.microsoft.com/office/drawing/2014/main" id="{DEDEDBD0-71BC-5FF5-9DE2-3C6909DDF6C5}"/>
              </a:ext>
            </a:extLst>
          </p:cNvPr>
          <p:cNvSpPr txBox="1"/>
          <p:nvPr/>
        </p:nvSpPr>
        <p:spPr>
          <a:xfrm>
            <a:off x="4871197" y="3590159"/>
            <a:ext cx="1439334" cy="1107996"/>
          </a:xfrm>
          <a:prstGeom prst="rect">
            <a:avLst/>
          </a:prstGeom>
          <a:noFill/>
        </p:spPr>
        <p:txBody>
          <a:bodyPr wrap="square" rtlCol="0">
            <a:spAutoFit/>
          </a:bodyPr>
          <a:lstStyle/>
          <a:p>
            <a:r>
              <a:rPr lang="fr-FR" sz="1600" b="1">
                <a:solidFill>
                  <a:schemeClr val="accent1"/>
                </a:solidFill>
              </a:rPr>
              <a:t>Chili, Equateur</a:t>
            </a:r>
            <a:r>
              <a:rPr lang="fr-FR" sz="1600" b="1">
                <a:solidFill>
                  <a:srgbClr val="2C3263"/>
                </a:solidFill>
              </a:rPr>
              <a:t>(.)</a:t>
            </a:r>
            <a:r>
              <a:rPr lang="fr-FR" sz="1600" b="1">
                <a:solidFill>
                  <a:schemeClr val="accent1"/>
                </a:solidFill>
              </a:rPr>
              <a:t>, Uruguay</a:t>
            </a:r>
          </a:p>
          <a:p>
            <a:endParaRPr lang="fr-FR"/>
          </a:p>
        </p:txBody>
      </p:sp>
      <p:sp>
        <p:nvSpPr>
          <p:cNvPr id="19" name="ZoneTexte 18">
            <a:extLst>
              <a:ext uri="{FF2B5EF4-FFF2-40B4-BE49-F238E27FC236}">
                <a16:creationId xmlns:a16="http://schemas.microsoft.com/office/drawing/2014/main" id="{54860495-9484-5BEE-DBC0-5D6A6E098F20}"/>
              </a:ext>
            </a:extLst>
          </p:cNvPr>
          <p:cNvSpPr txBox="1"/>
          <p:nvPr/>
        </p:nvSpPr>
        <p:spPr>
          <a:xfrm>
            <a:off x="6426200" y="1984305"/>
            <a:ext cx="2082677" cy="584775"/>
          </a:xfrm>
          <a:prstGeom prst="rect">
            <a:avLst/>
          </a:prstGeom>
          <a:noFill/>
        </p:spPr>
        <p:txBody>
          <a:bodyPr wrap="square" rtlCol="0">
            <a:spAutoFit/>
          </a:bodyPr>
          <a:lstStyle/>
          <a:p>
            <a:r>
              <a:rPr lang="fr-FR" sz="1600" b="1">
                <a:solidFill>
                  <a:schemeClr val="accent1"/>
                </a:solidFill>
              </a:rPr>
              <a:t>France, Belgique, Italie, Portugal</a:t>
            </a:r>
          </a:p>
        </p:txBody>
      </p:sp>
      <p:sp>
        <p:nvSpPr>
          <p:cNvPr id="20" name="ZoneTexte 19">
            <a:extLst>
              <a:ext uri="{FF2B5EF4-FFF2-40B4-BE49-F238E27FC236}">
                <a16:creationId xmlns:a16="http://schemas.microsoft.com/office/drawing/2014/main" id="{2301AFA2-ABDD-6588-6CC5-149C0C259432}"/>
              </a:ext>
            </a:extLst>
          </p:cNvPr>
          <p:cNvSpPr txBox="1"/>
          <p:nvPr/>
        </p:nvSpPr>
        <p:spPr>
          <a:xfrm>
            <a:off x="5744364" y="146479"/>
            <a:ext cx="3987800" cy="923330"/>
          </a:xfrm>
          <a:prstGeom prst="rect">
            <a:avLst/>
          </a:prstGeom>
          <a:noFill/>
        </p:spPr>
        <p:txBody>
          <a:bodyPr wrap="square" rtlCol="0">
            <a:spAutoFit/>
          </a:bodyPr>
          <a:lstStyle/>
          <a:p>
            <a:pPr algn="ctr"/>
            <a:r>
              <a:rPr lang="fr-FR" sz="1600" b="1"/>
              <a:t>… </a:t>
            </a:r>
            <a:r>
              <a:rPr lang="fr-FR" b="1"/>
              <a:t>des liens </a:t>
            </a:r>
            <a:r>
              <a:rPr lang="fr-FR" b="1">
                <a:solidFill>
                  <a:schemeClr val="accent1"/>
                </a:solidFill>
              </a:rPr>
              <a:t>MIAMSI</a:t>
            </a:r>
            <a:r>
              <a:rPr lang="fr-FR" b="1"/>
              <a:t> – </a:t>
            </a:r>
            <a:r>
              <a:rPr lang="fr-FR" b="1">
                <a:solidFill>
                  <a:schemeClr val="accent2"/>
                </a:solidFill>
              </a:rPr>
              <a:t>Partenaires CCFD-Terre Solidaire-  </a:t>
            </a:r>
            <a:r>
              <a:rPr lang="fr-FR" b="1">
                <a:solidFill>
                  <a:schemeClr val="tx2">
                    <a:lumMod val="75000"/>
                    <a:lumOff val="25000"/>
                  </a:schemeClr>
                </a:solidFill>
              </a:rPr>
              <a:t>SIDI</a:t>
            </a:r>
          </a:p>
          <a:p>
            <a:pPr algn="ctr"/>
            <a:r>
              <a:rPr lang="fr-FR" b="1">
                <a:solidFill>
                  <a:schemeClr val="tx2">
                    <a:lumMod val="75000"/>
                    <a:lumOff val="25000"/>
                  </a:schemeClr>
                </a:solidFill>
              </a:rPr>
              <a:t>à développer</a:t>
            </a:r>
          </a:p>
        </p:txBody>
      </p:sp>
      <p:pic>
        <p:nvPicPr>
          <p:cNvPr id="21" name="Picture 2">
            <a:extLst>
              <a:ext uri="{FF2B5EF4-FFF2-40B4-BE49-F238E27FC236}">
                <a16:creationId xmlns:a16="http://schemas.microsoft.com/office/drawing/2014/main" id="{6DF5426C-3805-34C9-7354-BB5CF6EE39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39" y="61416"/>
            <a:ext cx="976005" cy="1541206"/>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190DEFB5-2A71-B343-D830-05B6B4E3195A}"/>
              </a:ext>
            </a:extLst>
          </p:cNvPr>
          <p:cNvSpPr txBox="1"/>
          <p:nvPr/>
        </p:nvSpPr>
        <p:spPr>
          <a:xfrm>
            <a:off x="846667" y="148057"/>
            <a:ext cx="3668786" cy="2492990"/>
          </a:xfrm>
          <a:prstGeom prst="rect">
            <a:avLst/>
          </a:prstGeom>
          <a:noFill/>
        </p:spPr>
        <p:txBody>
          <a:bodyPr wrap="square" rtlCol="0">
            <a:spAutoFit/>
          </a:bodyPr>
          <a:lstStyle/>
          <a:p>
            <a:pPr algn="ctr"/>
            <a:r>
              <a:rPr lang="fr-FR">
                <a:solidFill>
                  <a:schemeClr val="accent1">
                    <a:lumMod val="75000"/>
                  </a:schemeClr>
                </a:solidFill>
                <a:latin typeface="Franklin Gothic Medium" panose="020B0603020102020204" pitchFamily="34" charset="0"/>
              </a:rPr>
              <a:t>Mouvement International</a:t>
            </a:r>
          </a:p>
          <a:p>
            <a:pPr algn="ctr">
              <a:buNone/>
            </a:pPr>
            <a:r>
              <a:rPr lang="fr-FR">
                <a:solidFill>
                  <a:schemeClr val="accent1">
                    <a:lumMod val="75000"/>
                  </a:schemeClr>
                </a:solidFill>
                <a:latin typeface="Franklin Gothic Medium" panose="020B0603020102020204" pitchFamily="34" charset="0"/>
              </a:rPr>
              <a:t>d’Apostolat des Milieux Sociaux Indépendants</a:t>
            </a:r>
          </a:p>
          <a:p>
            <a:pPr algn="ctr">
              <a:buNone/>
            </a:pPr>
            <a:endParaRPr lang="fr-FR" sz="1600" b="1" i="1">
              <a:solidFill>
                <a:schemeClr val="accent1"/>
              </a:solidFill>
              <a:latin typeface="arial" panose="020B0604020202020204" pitchFamily="34" charset="0"/>
            </a:endParaRPr>
          </a:p>
          <a:p>
            <a:pPr algn="ctr">
              <a:buNone/>
            </a:pPr>
            <a:endParaRPr lang="fr-FR" sz="1600" b="1" i="1">
              <a:solidFill>
                <a:schemeClr val="accent1"/>
              </a:solidFill>
              <a:latin typeface="arial" panose="020B0604020202020204" pitchFamily="34" charset="0"/>
            </a:endParaRPr>
          </a:p>
          <a:p>
            <a:pPr algn="ctr">
              <a:buNone/>
            </a:pPr>
            <a:endParaRPr lang="fr-FR" sz="1600" b="1" i="1">
              <a:solidFill>
                <a:schemeClr val="accent1"/>
              </a:solidFill>
              <a:latin typeface="arial" panose="020B0604020202020204" pitchFamily="34" charset="0"/>
            </a:endParaRPr>
          </a:p>
          <a:p>
            <a:pPr algn="ctr"/>
            <a:endParaRPr lang="fr-FR">
              <a:solidFill>
                <a:schemeClr val="accent1">
                  <a:lumMod val="75000"/>
                </a:schemeClr>
              </a:solidFill>
              <a:latin typeface="Franklin Gothic Medium" panose="020B0603020102020204" pitchFamily="34" charset="0"/>
            </a:endParaRPr>
          </a:p>
          <a:p>
            <a:pPr algn="ctr"/>
            <a:endParaRPr lang="fr-FR">
              <a:solidFill>
                <a:schemeClr val="accent1">
                  <a:lumMod val="75000"/>
                </a:schemeClr>
              </a:solidFill>
              <a:latin typeface="Franklin Gothic Medium" panose="020B0603020102020204" pitchFamily="34" charset="0"/>
            </a:endParaRPr>
          </a:p>
          <a:p>
            <a:endParaRPr lang="fr-FR"/>
          </a:p>
        </p:txBody>
      </p:sp>
      <p:sp>
        <p:nvSpPr>
          <p:cNvPr id="24" name="ZoneTexte 23">
            <a:extLst>
              <a:ext uri="{FF2B5EF4-FFF2-40B4-BE49-F238E27FC236}">
                <a16:creationId xmlns:a16="http://schemas.microsoft.com/office/drawing/2014/main" id="{D829F1B9-571E-80B9-4532-81AA28197DBB}"/>
              </a:ext>
            </a:extLst>
          </p:cNvPr>
          <p:cNvSpPr txBox="1"/>
          <p:nvPr/>
        </p:nvSpPr>
        <p:spPr>
          <a:xfrm>
            <a:off x="238541" y="1350324"/>
            <a:ext cx="3406681" cy="1785104"/>
          </a:xfrm>
          <a:prstGeom prst="rect">
            <a:avLst/>
          </a:prstGeom>
          <a:noFill/>
        </p:spPr>
        <p:txBody>
          <a:bodyPr wrap="square" rtlCol="0">
            <a:spAutoFit/>
          </a:bodyPr>
          <a:lstStyle/>
          <a:p>
            <a:pPr algn="ctr">
              <a:buNone/>
            </a:pPr>
            <a:r>
              <a:rPr lang="fr-FR" sz="1600" b="1" i="1">
                <a:solidFill>
                  <a:schemeClr val="accent1"/>
                </a:solidFill>
                <a:latin typeface="arial" panose="020B0604020202020204" pitchFamily="34" charset="0"/>
              </a:rPr>
              <a:t>« </a:t>
            </a:r>
            <a:r>
              <a:rPr lang="fr-FR" sz="1600" b="1" i="1">
                <a:solidFill>
                  <a:schemeClr val="tx2">
                    <a:lumMod val="50000"/>
                    <a:lumOff val="50000"/>
                  </a:schemeClr>
                </a:solidFill>
                <a:latin typeface="arial" panose="020B0604020202020204" pitchFamily="34" charset="0"/>
              </a:rPr>
              <a:t>Notre responsabilité dans un monde fracturé. Comment faire émerger une société plus équitable et plus inclusive ? »</a:t>
            </a:r>
          </a:p>
          <a:p>
            <a:pPr algn="ctr"/>
            <a:r>
              <a:rPr lang="fr-FR" sz="1400" b="1">
                <a:solidFill>
                  <a:schemeClr val="accent1"/>
                </a:solidFill>
                <a:latin typeface="arial" panose="020B0604020202020204" pitchFamily="34" charset="0"/>
              </a:rPr>
              <a:t>AG quadri annuelle</a:t>
            </a:r>
            <a:r>
              <a:rPr lang="fr-FR" sz="1400">
                <a:solidFill>
                  <a:schemeClr val="accent1"/>
                </a:solidFill>
                <a:latin typeface="arial" panose="020B0604020202020204" pitchFamily="34" charset="0"/>
              </a:rPr>
              <a:t> : </a:t>
            </a:r>
            <a:r>
              <a:rPr lang="fr-FR" sz="1400" b="1">
                <a:solidFill>
                  <a:schemeClr val="accent1"/>
                </a:solidFill>
                <a:latin typeface="arial" panose="020B0604020202020204" pitchFamily="34" charset="0"/>
              </a:rPr>
              <a:t>Fatima du 18 au 20 novembre 2025</a:t>
            </a:r>
          </a:p>
          <a:p>
            <a:endParaRPr lang="fr-FR"/>
          </a:p>
        </p:txBody>
      </p:sp>
      <p:sp>
        <p:nvSpPr>
          <p:cNvPr id="25" name="ZoneTexte 24">
            <a:extLst>
              <a:ext uri="{FF2B5EF4-FFF2-40B4-BE49-F238E27FC236}">
                <a16:creationId xmlns:a16="http://schemas.microsoft.com/office/drawing/2014/main" id="{082CA9EC-F04D-8985-A499-15EA86B0506C}"/>
              </a:ext>
            </a:extLst>
          </p:cNvPr>
          <p:cNvSpPr txBox="1"/>
          <p:nvPr/>
        </p:nvSpPr>
        <p:spPr>
          <a:xfrm>
            <a:off x="0" y="3767975"/>
            <a:ext cx="1270000" cy="646331"/>
          </a:xfrm>
          <a:prstGeom prst="rect">
            <a:avLst/>
          </a:prstGeom>
          <a:noFill/>
        </p:spPr>
        <p:txBody>
          <a:bodyPr wrap="square" rtlCol="0">
            <a:spAutoFit/>
          </a:bodyPr>
          <a:lstStyle/>
          <a:p>
            <a:r>
              <a:rPr lang="fr-FR" b="1">
                <a:solidFill>
                  <a:schemeClr val="accent1"/>
                </a:solidFill>
              </a:rPr>
              <a:t>Présence</a:t>
            </a:r>
          </a:p>
          <a:p>
            <a:endParaRPr lang="fr-FR"/>
          </a:p>
        </p:txBody>
      </p:sp>
      <p:pic>
        <p:nvPicPr>
          <p:cNvPr id="28" name="Picture 2">
            <a:extLst>
              <a:ext uri="{FF2B5EF4-FFF2-40B4-BE49-F238E27FC236}">
                <a16:creationId xmlns:a16="http://schemas.microsoft.com/office/drawing/2014/main" id="{EF0F8638-8332-1972-1153-7A6078EC5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1347" y="3496252"/>
            <a:ext cx="458425" cy="723897"/>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E2008190-435B-203D-80A4-35E8B1B23099}"/>
              </a:ext>
            </a:extLst>
          </p:cNvPr>
          <p:cNvSpPr txBox="1"/>
          <p:nvPr/>
        </p:nvSpPr>
        <p:spPr>
          <a:xfrm>
            <a:off x="-47544" y="4527119"/>
            <a:ext cx="1270000" cy="646331"/>
          </a:xfrm>
          <a:prstGeom prst="rect">
            <a:avLst/>
          </a:prstGeom>
          <a:noFill/>
        </p:spPr>
        <p:txBody>
          <a:bodyPr wrap="square" rtlCol="0">
            <a:spAutoFit/>
          </a:bodyPr>
          <a:lstStyle/>
          <a:p>
            <a:r>
              <a:rPr lang="fr-FR" b="1">
                <a:solidFill>
                  <a:schemeClr val="accent2"/>
                </a:solidFill>
              </a:rPr>
              <a:t>Présence</a:t>
            </a:r>
          </a:p>
          <a:p>
            <a:endParaRPr lang="fr-FR"/>
          </a:p>
        </p:txBody>
      </p:sp>
      <p:sp>
        <p:nvSpPr>
          <p:cNvPr id="31" name="ZoneTexte 30">
            <a:extLst>
              <a:ext uri="{FF2B5EF4-FFF2-40B4-BE49-F238E27FC236}">
                <a16:creationId xmlns:a16="http://schemas.microsoft.com/office/drawing/2014/main" id="{0E500E77-190F-869C-6592-E51632100FD6}"/>
              </a:ext>
            </a:extLst>
          </p:cNvPr>
          <p:cNvSpPr txBox="1"/>
          <p:nvPr/>
        </p:nvSpPr>
        <p:spPr>
          <a:xfrm>
            <a:off x="1547107" y="4497003"/>
            <a:ext cx="1513845" cy="338554"/>
          </a:xfrm>
          <a:prstGeom prst="rect">
            <a:avLst/>
          </a:prstGeom>
          <a:noFill/>
        </p:spPr>
        <p:txBody>
          <a:bodyPr wrap="square" rtlCol="0">
            <a:spAutoFit/>
          </a:bodyPr>
          <a:lstStyle/>
          <a:p>
            <a:r>
              <a:rPr lang="fr-FR" sz="1600" b="1">
                <a:solidFill>
                  <a:schemeClr val="accent2"/>
                </a:solidFill>
              </a:rPr>
              <a:t>et partenaires </a:t>
            </a:r>
          </a:p>
        </p:txBody>
      </p:sp>
      <p:pic>
        <p:nvPicPr>
          <p:cNvPr id="32" name="Picture 10">
            <a:extLst>
              <a:ext uri="{FF2B5EF4-FFF2-40B4-BE49-F238E27FC236}">
                <a16:creationId xmlns:a16="http://schemas.microsoft.com/office/drawing/2014/main" id="{44553E50-A51D-A772-6374-016315081757}"/>
              </a:ext>
            </a:extLst>
          </p:cNvPr>
          <p:cNvPicPr>
            <a:picLocks noChangeAspect="1"/>
          </p:cNvPicPr>
          <p:nvPr/>
        </p:nvPicPr>
        <p:blipFill>
          <a:blip r:embed="rId8"/>
          <a:stretch>
            <a:fillRect/>
          </a:stretch>
        </p:blipFill>
        <p:spPr>
          <a:xfrm>
            <a:off x="2980071" y="4355200"/>
            <a:ext cx="1891126" cy="625476"/>
          </a:xfrm>
          <a:prstGeom prst="rect">
            <a:avLst/>
          </a:prstGeom>
        </p:spPr>
      </p:pic>
      <p:sp>
        <p:nvSpPr>
          <p:cNvPr id="33" name="ZoneTexte 32">
            <a:extLst>
              <a:ext uri="{FF2B5EF4-FFF2-40B4-BE49-F238E27FC236}">
                <a16:creationId xmlns:a16="http://schemas.microsoft.com/office/drawing/2014/main" id="{5377AADB-818B-1018-8435-4831AD7844A3}"/>
              </a:ext>
            </a:extLst>
          </p:cNvPr>
          <p:cNvSpPr txBox="1"/>
          <p:nvPr/>
        </p:nvSpPr>
        <p:spPr>
          <a:xfrm>
            <a:off x="-76701" y="5193011"/>
            <a:ext cx="3134455" cy="369332"/>
          </a:xfrm>
          <a:prstGeom prst="rect">
            <a:avLst/>
          </a:prstGeom>
          <a:noFill/>
        </p:spPr>
        <p:txBody>
          <a:bodyPr wrap="square" rtlCol="0">
            <a:spAutoFit/>
          </a:bodyPr>
          <a:lstStyle/>
          <a:p>
            <a:r>
              <a:rPr lang="fr-FR" b="1">
                <a:solidFill>
                  <a:srgbClr val="2C3263"/>
                </a:solidFill>
              </a:rPr>
              <a:t>(.) Présence de partenaire(s)</a:t>
            </a:r>
            <a:endParaRPr lang="fr-FR">
              <a:solidFill>
                <a:srgbClr val="2C3263"/>
              </a:solidFill>
            </a:endParaRPr>
          </a:p>
        </p:txBody>
      </p:sp>
      <p:pic>
        <p:nvPicPr>
          <p:cNvPr id="34" name="Image 33">
            <a:extLst>
              <a:ext uri="{FF2B5EF4-FFF2-40B4-BE49-F238E27FC236}">
                <a16:creationId xmlns:a16="http://schemas.microsoft.com/office/drawing/2014/main" id="{AE50972F-A4DC-D08F-CE56-1C8176856FAD}"/>
              </a:ext>
            </a:extLst>
          </p:cNvPr>
          <p:cNvPicPr>
            <a:picLocks noChangeAspect="1"/>
          </p:cNvPicPr>
          <p:nvPr/>
        </p:nvPicPr>
        <p:blipFill>
          <a:blip r:embed="rId9"/>
          <a:stretch>
            <a:fillRect/>
          </a:stretch>
        </p:blipFill>
        <p:spPr>
          <a:xfrm>
            <a:off x="2937049" y="5106947"/>
            <a:ext cx="931047" cy="541459"/>
          </a:xfrm>
          <a:prstGeom prst="rect">
            <a:avLst/>
          </a:prstGeom>
        </p:spPr>
      </p:pic>
      <p:pic>
        <p:nvPicPr>
          <p:cNvPr id="35" name="Picture 2">
            <a:extLst>
              <a:ext uri="{FF2B5EF4-FFF2-40B4-BE49-F238E27FC236}">
                <a16:creationId xmlns:a16="http://schemas.microsoft.com/office/drawing/2014/main" id="{92ADCF08-81D6-32FF-72FD-5BD80DBCDE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8402" y="4302453"/>
            <a:ext cx="458425" cy="72389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8188D0D-2D33-D98F-EA89-D1F3474F6E36}"/>
              </a:ext>
            </a:extLst>
          </p:cNvPr>
          <p:cNvSpPr txBox="1"/>
          <p:nvPr/>
        </p:nvSpPr>
        <p:spPr>
          <a:xfrm>
            <a:off x="115744" y="5852633"/>
            <a:ext cx="4168158" cy="830997"/>
          </a:xfrm>
          <a:prstGeom prst="rect">
            <a:avLst/>
          </a:prstGeom>
          <a:noFill/>
        </p:spPr>
        <p:txBody>
          <a:bodyPr wrap="square" rtlCol="0">
            <a:spAutoFit/>
          </a:bodyPr>
          <a:lstStyle/>
          <a:p>
            <a:r>
              <a:rPr lang="pt-PT" sz="1200" b="1"/>
              <a:t>Solidariedade Internacional para o Desenvolvimento e o Investimento</a:t>
            </a:r>
          </a:p>
          <a:p>
            <a:r>
              <a:rPr lang="pt-PT" sz="1200" b="1"/>
              <a:t>Solidaridad Internacional para el Desarrollo y la Inversión</a:t>
            </a:r>
            <a:endParaRPr lang="fr-FR" sz="1200"/>
          </a:p>
          <a:p>
            <a:r>
              <a:rPr lang="pt-PT" sz="1200" b="1"/>
              <a:t>Solidarity International Development Investment </a:t>
            </a:r>
            <a:endParaRPr lang="fr-FR" sz="1200"/>
          </a:p>
        </p:txBody>
      </p:sp>
      <p:pic>
        <p:nvPicPr>
          <p:cNvPr id="36" name="Image 35">
            <a:extLst>
              <a:ext uri="{FF2B5EF4-FFF2-40B4-BE49-F238E27FC236}">
                <a16:creationId xmlns:a16="http://schemas.microsoft.com/office/drawing/2014/main" id="{5009F901-FF67-C029-70A9-0C2E798E087E}"/>
              </a:ext>
            </a:extLst>
          </p:cNvPr>
          <p:cNvPicPr>
            <a:picLocks noChangeAspect="1"/>
          </p:cNvPicPr>
          <p:nvPr/>
        </p:nvPicPr>
        <p:blipFill>
          <a:blip r:embed="rId10"/>
          <a:stretch>
            <a:fillRect/>
          </a:stretch>
        </p:blipFill>
        <p:spPr>
          <a:xfrm>
            <a:off x="10843683" y="278335"/>
            <a:ext cx="1022803" cy="553684"/>
          </a:xfrm>
          <a:prstGeom prst="rect">
            <a:avLst/>
          </a:prstGeom>
        </p:spPr>
      </p:pic>
    </p:spTree>
    <p:extLst>
      <p:ext uri="{BB962C8B-B14F-4D97-AF65-F5344CB8AC3E}">
        <p14:creationId xmlns:p14="http://schemas.microsoft.com/office/powerpoint/2010/main" val="5714480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1920</Words>
  <Application>Microsoft Office PowerPoint</Application>
  <PresentationFormat>Grand écran</PresentationFormat>
  <Paragraphs>143</Paragraphs>
  <Slides>10</Slides>
  <Notes>9</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vt:i4>
      </vt:variant>
    </vt:vector>
  </HeadingPairs>
  <TitlesOfParts>
    <vt:vector size="18" baseType="lpstr">
      <vt:lpstr>Aptos</vt:lpstr>
      <vt:lpstr>Aptos Display</vt:lpstr>
      <vt:lpstr>Arial</vt:lpstr>
      <vt:lpstr>Arial</vt:lpstr>
      <vt:lpstr>Calibri</vt:lpstr>
      <vt:lpstr>Franklin Gothic Medium</vt:lpstr>
      <vt:lpstr>Mongolian Baiti</vt:lpstr>
      <vt:lpstr>Thème Office</vt:lpstr>
      <vt:lpstr>Présentation PowerPoint</vt:lpstr>
      <vt:lpstr>La Doctrine sociale de l’Eglise The Social Doctrine of the Church A Doutrina Social da Igreja</vt:lpstr>
      <vt:lpstr>La collégialité au CCFD-Terre Solidaire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Florence Rennesson</dc:creator>
  <cp:lastModifiedBy>Florence Rennesson</cp:lastModifiedBy>
  <cp:revision>1</cp:revision>
  <dcterms:created xsi:type="dcterms:W3CDTF">2026-02-09T11:55:46Z</dcterms:created>
  <dcterms:modified xsi:type="dcterms:W3CDTF">2026-02-09T13:15:50Z</dcterms:modified>
</cp:coreProperties>
</file>