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1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44A47-82E6-4E25-8F9C-C427F62494DD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25499-1BA7-40F8-B1F8-423546CE9C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72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25499-1BA7-40F8-B1F8-423546CE9CC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54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06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58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40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54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50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58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85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02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10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63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E3F7FC03-6E07-46B0-9BD3-7DBAA889309B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757E9948-0AB8-4D9A-A9D2-0CFB685503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05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llipse 26">
            <a:extLst>
              <a:ext uri="{FF2B5EF4-FFF2-40B4-BE49-F238E27FC236}">
                <a16:creationId xmlns:a16="http://schemas.microsoft.com/office/drawing/2014/main" id="{3BAB0D36-4735-518F-5B5D-45E412842655}"/>
              </a:ext>
            </a:extLst>
          </p:cNvPr>
          <p:cNvSpPr/>
          <p:nvPr/>
        </p:nvSpPr>
        <p:spPr>
          <a:xfrm>
            <a:off x="3363335" y="4816014"/>
            <a:ext cx="3866602" cy="1769174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2128604" y="133201"/>
            <a:ext cx="35376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Le Conseil de l’Europe </a:t>
            </a:r>
          </a:p>
          <a:p>
            <a:pPr algn="ctr"/>
            <a:r>
              <a:rPr lang="fr-FR" sz="2800" b="1" dirty="0"/>
              <a:t> Council of Europe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7C105FA-2C01-E65E-0D4F-24C74E3CC084}"/>
              </a:ext>
            </a:extLst>
          </p:cNvPr>
          <p:cNvSpPr/>
          <p:nvPr/>
        </p:nvSpPr>
        <p:spPr>
          <a:xfrm>
            <a:off x="99536" y="1571412"/>
            <a:ext cx="4295276" cy="2039984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C9EE1CD-7FFA-94DD-2C39-1E26965F2015}"/>
              </a:ext>
            </a:extLst>
          </p:cNvPr>
          <p:cNvSpPr txBox="1"/>
          <p:nvPr/>
        </p:nvSpPr>
        <p:spPr>
          <a:xfrm>
            <a:off x="738760" y="1877028"/>
            <a:ext cx="3442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Comité des Ministres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A35A00A-7B57-30CC-8669-BABC1305B19A}"/>
              </a:ext>
            </a:extLst>
          </p:cNvPr>
          <p:cNvSpPr txBox="1"/>
          <p:nvPr/>
        </p:nvSpPr>
        <p:spPr>
          <a:xfrm>
            <a:off x="660501" y="2500674"/>
            <a:ext cx="3442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Commitee</a:t>
            </a:r>
            <a:r>
              <a:rPr lang="fr-FR" sz="2800" b="1" i="1" dirty="0"/>
              <a:t> </a:t>
            </a:r>
            <a:r>
              <a:rPr lang="fr-FR" sz="2800" b="1" i="1" dirty="0">
                <a:solidFill>
                  <a:schemeClr val="accent3">
                    <a:lumMod val="75000"/>
                  </a:schemeClr>
                </a:solidFill>
              </a:rPr>
              <a:t>of </a:t>
            </a:r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Ministers</a:t>
            </a:r>
            <a:endParaRPr lang="fr-FR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F68097DB-D425-1D51-9840-33C7A4FE0C33}"/>
              </a:ext>
            </a:extLst>
          </p:cNvPr>
          <p:cNvSpPr/>
          <p:nvPr/>
        </p:nvSpPr>
        <p:spPr>
          <a:xfrm>
            <a:off x="7476138" y="1139154"/>
            <a:ext cx="4508459" cy="2408571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EC6FAEF-35AD-A4A3-8F93-B07279586EBC}"/>
              </a:ext>
            </a:extLst>
          </p:cNvPr>
          <p:cNvSpPr/>
          <p:nvPr/>
        </p:nvSpPr>
        <p:spPr>
          <a:xfrm>
            <a:off x="7316795" y="3851737"/>
            <a:ext cx="4667802" cy="2796976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88139F6-4277-DFB1-D544-C981BA03EC12}"/>
              </a:ext>
            </a:extLst>
          </p:cNvPr>
          <p:cNvSpPr/>
          <p:nvPr/>
        </p:nvSpPr>
        <p:spPr>
          <a:xfrm>
            <a:off x="3850159" y="2714207"/>
            <a:ext cx="4159678" cy="1826451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1FD7EC6-067E-7D69-43EB-53C1D134BC22}"/>
              </a:ext>
            </a:extLst>
          </p:cNvPr>
          <p:cNvSpPr txBox="1"/>
          <p:nvPr/>
        </p:nvSpPr>
        <p:spPr>
          <a:xfrm>
            <a:off x="4229726" y="3694297"/>
            <a:ext cx="3732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Parlementary</a:t>
            </a:r>
            <a:r>
              <a:rPr lang="fr-FR" sz="28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Assembly</a:t>
            </a:r>
            <a:endParaRPr lang="fr-FR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4BA80E3-3A36-FB5F-4BAB-FA9BD9509DC7}"/>
              </a:ext>
            </a:extLst>
          </p:cNvPr>
          <p:cNvSpPr txBox="1"/>
          <p:nvPr/>
        </p:nvSpPr>
        <p:spPr>
          <a:xfrm>
            <a:off x="4078031" y="3128350"/>
            <a:ext cx="376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Assemblée</a:t>
            </a:r>
            <a:r>
              <a:rPr lang="fr-FR" sz="2400" b="1" dirty="0"/>
              <a:t> </a:t>
            </a:r>
            <a:r>
              <a:rPr lang="fr-FR" sz="2800" b="1" dirty="0"/>
              <a:t>Parlementaire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F709B42-2EE5-9375-93BD-B44B40327F42}"/>
              </a:ext>
            </a:extLst>
          </p:cNvPr>
          <p:cNvSpPr txBox="1"/>
          <p:nvPr/>
        </p:nvSpPr>
        <p:spPr>
          <a:xfrm>
            <a:off x="8213514" y="2299598"/>
            <a:ext cx="3227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Congress</a:t>
            </a:r>
            <a:r>
              <a:rPr lang="fr-FR" sz="2800" b="1" i="1" dirty="0">
                <a:solidFill>
                  <a:schemeClr val="accent3">
                    <a:lumMod val="75000"/>
                  </a:schemeClr>
                </a:solidFill>
              </a:rPr>
              <a:t> of local and </a:t>
            </a:r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regional</a:t>
            </a:r>
            <a:r>
              <a:rPr lang="fr-FR" sz="28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sz="2800" b="1" i="1" dirty="0" err="1">
                <a:solidFill>
                  <a:schemeClr val="accent3">
                    <a:lumMod val="75000"/>
                  </a:schemeClr>
                </a:solidFill>
              </a:rPr>
              <a:t>authorities</a:t>
            </a:r>
            <a:endParaRPr lang="fr-FR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D415D96-868E-40B6-6104-B629E5E6542F}"/>
              </a:ext>
            </a:extLst>
          </p:cNvPr>
          <p:cNvSpPr txBox="1"/>
          <p:nvPr/>
        </p:nvSpPr>
        <p:spPr>
          <a:xfrm>
            <a:off x="8034628" y="5642998"/>
            <a:ext cx="339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err="1">
                <a:solidFill>
                  <a:srgbClr val="A50021"/>
                </a:solidFill>
              </a:rPr>
              <a:t>Conference</a:t>
            </a:r>
            <a:r>
              <a:rPr lang="fr-FR" sz="2800" b="1" i="1" dirty="0">
                <a:solidFill>
                  <a:srgbClr val="A50021"/>
                </a:solidFill>
              </a:rPr>
              <a:t> of </a:t>
            </a:r>
            <a:r>
              <a:rPr lang="fr-FR" sz="2800" b="1" i="1" dirty="0" err="1">
                <a:solidFill>
                  <a:srgbClr val="A50021"/>
                </a:solidFill>
              </a:rPr>
              <a:t>INGOs</a:t>
            </a:r>
            <a:endParaRPr lang="fr-FR" sz="2800" b="1" i="1" dirty="0">
              <a:solidFill>
                <a:srgbClr val="A50021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9FAFD27-E3CC-D39F-D72F-99A196EA7248}"/>
              </a:ext>
            </a:extLst>
          </p:cNvPr>
          <p:cNvSpPr txBox="1"/>
          <p:nvPr/>
        </p:nvSpPr>
        <p:spPr>
          <a:xfrm>
            <a:off x="8116426" y="1403898"/>
            <a:ext cx="3227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Congrès des Pouvoirs Locaux et Régionaux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CB5BB61-09F2-7E5E-6F81-C696CC3607E8}"/>
              </a:ext>
            </a:extLst>
          </p:cNvPr>
          <p:cNvSpPr txBox="1"/>
          <p:nvPr/>
        </p:nvSpPr>
        <p:spPr>
          <a:xfrm>
            <a:off x="7962273" y="4259919"/>
            <a:ext cx="353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Conférence des OING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E5F7B2E-F600-04B7-4E00-1DCE868D2533}"/>
              </a:ext>
            </a:extLst>
          </p:cNvPr>
          <p:cNvSpPr/>
          <p:nvPr/>
        </p:nvSpPr>
        <p:spPr>
          <a:xfrm>
            <a:off x="161228" y="3711822"/>
            <a:ext cx="3503535" cy="2039984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A2B40EB-2862-9D91-E2AE-EDE394037474}"/>
              </a:ext>
            </a:extLst>
          </p:cNvPr>
          <p:cNvSpPr txBox="1"/>
          <p:nvPr/>
        </p:nvSpPr>
        <p:spPr>
          <a:xfrm>
            <a:off x="554525" y="3998309"/>
            <a:ext cx="2871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Cour Européenne des Droits de l’Homme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European Court of Human Rights</a:t>
            </a:r>
            <a:endParaRPr lang="fr-FR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22F4D338-94F8-B724-EAF3-9B88E4E5A918}"/>
              </a:ext>
            </a:extLst>
          </p:cNvPr>
          <p:cNvSpPr txBox="1"/>
          <p:nvPr/>
        </p:nvSpPr>
        <p:spPr>
          <a:xfrm>
            <a:off x="3749172" y="5015528"/>
            <a:ext cx="31921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Commissaire des Droits de l’Homme</a:t>
            </a:r>
          </a:p>
          <a:p>
            <a:pPr algn="ctr"/>
            <a:r>
              <a:rPr lang="fr-FR" sz="2400" b="1" i="1" dirty="0" err="1">
                <a:solidFill>
                  <a:schemeClr val="accent3">
                    <a:lumMod val="75000"/>
                  </a:schemeClr>
                </a:solidFill>
              </a:rPr>
              <a:t>Commissioner</a:t>
            </a:r>
            <a:r>
              <a:rPr lang="fr-FR" sz="2400" b="1" i="1" dirty="0">
                <a:solidFill>
                  <a:schemeClr val="accent3">
                    <a:lumMod val="75000"/>
                  </a:schemeClr>
                </a:solidFill>
              </a:rPr>
              <a:t> for Human </a:t>
            </a:r>
            <a:r>
              <a:rPr lang="fr-FR" sz="2400" b="1" i="1" dirty="0" err="1">
                <a:solidFill>
                  <a:schemeClr val="accent3">
                    <a:lumMod val="75000"/>
                  </a:schemeClr>
                </a:solidFill>
              </a:rPr>
              <a:t>Rights</a:t>
            </a:r>
            <a:endParaRPr lang="fr-FR" sz="24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CED8EC5-4D70-930C-58CA-41E0D1A1EC0F}"/>
              </a:ext>
            </a:extLst>
          </p:cNvPr>
          <p:cNvSpPr txBox="1"/>
          <p:nvPr/>
        </p:nvSpPr>
        <p:spPr>
          <a:xfrm>
            <a:off x="7588853" y="4942877"/>
            <a:ext cx="4102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>
                <a:solidFill>
                  <a:srgbClr val="A50021"/>
                </a:solidFill>
                <a:highlight>
                  <a:srgbClr val="00FFFF"/>
                </a:highlight>
              </a:rPr>
              <a:t>Statut participatif des OING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3E74B09-E5A9-95E0-AB9A-56CD714DCB84}"/>
              </a:ext>
            </a:extLst>
          </p:cNvPr>
          <p:cNvSpPr txBox="1"/>
          <p:nvPr/>
        </p:nvSpPr>
        <p:spPr>
          <a:xfrm>
            <a:off x="4610300" y="1622819"/>
            <a:ext cx="2530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highlight>
                  <a:srgbClr val="C0C0C0"/>
                </a:highlight>
              </a:rPr>
              <a:t> 46 pays / states  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D58869-C420-01B4-0ABE-1FD63EDC3A98}"/>
              </a:ext>
            </a:extLst>
          </p:cNvPr>
          <p:cNvSpPr txBox="1"/>
          <p:nvPr/>
        </p:nvSpPr>
        <p:spPr>
          <a:xfrm>
            <a:off x="5875499" y="245782"/>
            <a:ext cx="60000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3">
                    <a:lumMod val="75000"/>
                  </a:schemeClr>
                </a:solidFill>
              </a:rPr>
              <a:t>Démocratie – Droits de l’Homme – Etat de droit </a:t>
            </a:r>
          </a:p>
          <a:p>
            <a:pPr algn="ctr"/>
            <a:r>
              <a:rPr lang="fr-FR" sz="2400" b="1" dirty="0" err="1">
                <a:solidFill>
                  <a:schemeClr val="accent3">
                    <a:lumMod val="75000"/>
                  </a:schemeClr>
                </a:solidFill>
              </a:rPr>
              <a:t>Democracy</a:t>
            </a:r>
            <a:r>
              <a:rPr lang="fr-FR" sz="2400" b="1" dirty="0">
                <a:solidFill>
                  <a:schemeClr val="accent3">
                    <a:lumMod val="75000"/>
                  </a:schemeClr>
                </a:solidFill>
              </a:rPr>
              <a:t> – Human </a:t>
            </a:r>
            <a:r>
              <a:rPr lang="fr-FR" sz="2400" b="1" dirty="0" err="1">
                <a:solidFill>
                  <a:schemeClr val="accent3">
                    <a:lumMod val="75000"/>
                  </a:schemeClr>
                </a:solidFill>
              </a:rPr>
              <a:t>rigths</a:t>
            </a:r>
            <a:r>
              <a:rPr lang="fr-FR" sz="2400" b="1" dirty="0">
                <a:solidFill>
                  <a:schemeClr val="accent3">
                    <a:lumMod val="75000"/>
                  </a:schemeClr>
                </a:solidFill>
              </a:rPr>
              <a:t> – Rule of </a:t>
            </a:r>
            <a:r>
              <a:rPr lang="fr-FR" sz="2400" b="1" dirty="0" err="1">
                <a:solidFill>
                  <a:schemeClr val="accent3">
                    <a:lumMod val="75000"/>
                  </a:schemeClr>
                </a:solidFill>
              </a:rPr>
              <a:t>law</a:t>
            </a:r>
            <a:endParaRPr lang="fr-FR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93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3732552" y="209742"/>
            <a:ext cx="697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Places to </a:t>
            </a:r>
            <a:r>
              <a:rPr lang="fr-FR" sz="2800" b="1" dirty="0" err="1"/>
              <a:t>be</a:t>
            </a:r>
            <a:r>
              <a:rPr lang="fr-FR" sz="2800" b="1" dirty="0"/>
              <a:t> </a:t>
            </a:r>
            <a:r>
              <a:rPr lang="fr-FR" sz="2800" b="1" dirty="0" err="1"/>
              <a:t>present</a:t>
            </a:r>
            <a:r>
              <a:rPr lang="fr-FR" sz="2800" b="1" dirty="0"/>
              <a:t> and to </a:t>
            </a:r>
            <a:r>
              <a:rPr lang="fr-FR" sz="2800" b="1" dirty="0" err="1"/>
              <a:t>act</a:t>
            </a:r>
            <a:endParaRPr lang="fr-FR" sz="28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EC6FAEF-35AD-A4A3-8F93-B07279586EBC}"/>
              </a:ext>
            </a:extLst>
          </p:cNvPr>
          <p:cNvSpPr/>
          <p:nvPr/>
        </p:nvSpPr>
        <p:spPr>
          <a:xfrm>
            <a:off x="580597" y="1428530"/>
            <a:ext cx="3429075" cy="1891716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D415D96-868E-40B6-6104-B629E5E6542F}"/>
              </a:ext>
            </a:extLst>
          </p:cNvPr>
          <p:cNvSpPr txBox="1"/>
          <p:nvPr/>
        </p:nvSpPr>
        <p:spPr>
          <a:xfrm>
            <a:off x="681878" y="2358980"/>
            <a:ext cx="339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err="1">
                <a:solidFill>
                  <a:srgbClr val="A50021"/>
                </a:solidFill>
              </a:rPr>
              <a:t>Conference</a:t>
            </a:r>
            <a:r>
              <a:rPr lang="fr-FR" sz="2800" b="1" i="1" dirty="0">
                <a:solidFill>
                  <a:srgbClr val="A50021"/>
                </a:solidFill>
              </a:rPr>
              <a:t> of </a:t>
            </a:r>
            <a:r>
              <a:rPr lang="fr-FR" sz="2800" b="1" i="1" dirty="0" err="1">
                <a:solidFill>
                  <a:srgbClr val="A50021"/>
                </a:solidFill>
              </a:rPr>
              <a:t>INGOs</a:t>
            </a:r>
            <a:endParaRPr lang="fr-FR" sz="2800" b="1" i="1" dirty="0">
              <a:solidFill>
                <a:srgbClr val="A50021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CB5BB61-09F2-7E5E-6F81-C696CC3607E8}"/>
              </a:ext>
            </a:extLst>
          </p:cNvPr>
          <p:cNvSpPr txBox="1"/>
          <p:nvPr/>
        </p:nvSpPr>
        <p:spPr>
          <a:xfrm>
            <a:off x="681878" y="1881965"/>
            <a:ext cx="353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Conférence des OING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713C23B-58D0-2E17-8832-09590368F375}"/>
              </a:ext>
            </a:extLst>
          </p:cNvPr>
          <p:cNvSpPr txBox="1"/>
          <p:nvPr/>
        </p:nvSpPr>
        <p:spPr>
          <a:xfrm>
            <a:off x="4631735" y="866404"/>
            <a:ext cx="736171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9 </a:t>
            </a:r>
            <a:r>
              <a:rPr lang="fr-FR" sz="2800" b="1" dirty="0" err="1"/>
              <a:t>committees</a:t>
            </a:r>
            <a:r>
              <a:rPr lang="fr-FR" sz="2800" b="1" dirty="0"/>
              <a:t> :</a:t>
            </a:r>
          </a:p>
          <a:p>
            <a:r>
              <a:rPr lang="fr-FR" sz="1000" b="1" dirty="0"/>
              <a:t>     </a:t>
            </a:r>
          </a:p>
          <a:p>
            <a:r>
              <a:rPr lang="fr-FR" sz="2400" b="1" dirty="0"/>
              <a:t>- </a:t>
            </a:r>
            <a:r>
              <a:rPr lang="fr-FR" sz="2400" b="1" dirty="0" err="1"/>
              <a:t>Interreligious</a:t>
            </a:r>
            <a:r>
              <a:rPr lang="fr-FR" sz="2400" b="1" dirty="0"/>
              <a:t> and </a:t>
            </a:r>
            <a:r>
              <a:rPr lang="fr-FR" sz="2400" b="1" dirty="0" err="1"/>
              <a:t>interconvictionnal</a:t>
            </a:r>
            <a:r>
              <a:rPr lang="fr-FR" sz="2400" b="1" dirty="0"/>
              <a:t> dialogue **</a:t>
            </a:r>
          </a:p>
          <a:p>
            <a:r>
              <a:rPr lang="fr-FR" sz="2400" b="1" dirty="0"/>
              <a:t>- Action for social </a:t>
            </a:r>
            <a:r>
              <a:rPr lang="fr-FR" sz="2400" b="1" dirty="0" err="1"/>
              <a:t>rights</a:t>
            </a:r>
            <a:r>
              <a:rPr lang="fr-FR" sz="2400" b="1" dirty="0"/>
              <a:t> **</a:t>
            </a:r>
          </a:p>
          <a:p>
            <a:r>
              <a:rPr lang="fr-FR" sz="2400" b="1" dirty="0"/>
              <a:t>- Environnement, climat change, </a:t>
            </a:r>
            <a:r>
              <a:rPr lang="fr-FR" sz="2400" b="1" dirty="0" err="1"/>
              <a:t>heritage</a:t>
            </a:r>
            <a:r>
              <a:rPr lang="fr-FR" sz="2400" b="1" dirty="0"/>
              <a:t> and </a:t>
            </a:r>
            <a:r>
              <a:rPr lang="fr-FR" sz="2400" b="1" dirty="0" err="1"/>
              <a:t>heath</a:t>
            </a:r>
            <a:r>
              <a:rPr lang="fr-FR" sz="2400" b="1" dirty="0"/>
              <a:t> *</a:t>
            </a:r>
          </a:p>
          <a:p>
            <a:r>
              <a:rPr lang="fr-FR" sz="2400" b="1" dirty="0"/>
              <a:t>- Environnement and </a:t>
            </a:r>
            <a:r>
              <a:rPr lang="fr-FR" sz="2400" b="1" dirty="0" err="1"/>
              <a:t>health</a:t>
            </a:r>
            <a:r>
              <a:rPr lang="fr-FR" sz="2400" b="1" dirty="0"/>
              <a:t> </a:t>
            </a:r>
            <a:r>
              <a:rPr lang="fr-FR" sz="2400" b="1" dirty="0" err="1"/>
              <a:t>crisis</a:t>
            </a:r>
            <a:r>
              <a:rPr lang="fr-FR" sz="2400" b="1" dirty="0"/>
              <a:t> : </a:t>
            </a:r>
            <a:r>
              <a:rPr lang="fr-FR" sz="2400" b="1" dirty="0" err="1"/>
              <a:t>governance</a:t>
            </a:r>
            <a:r>
              <a:rPr lang="fr-FR" sz="2400" b="1" dirty="0"/>
              <a:t> and</a:t>
            </a:r>
          </a:p>
          <a:p>
            <a:r>
              <a:rPr lang="fr-FR" sz="2400" b="1" dirty="0"/>
              <a:t>   </a:t>
            </a:r>
            <a:r>
              <a:rPr lang="fr-FR" sz="2400" b="1" dirty="0" err="1"/>
              <a:t>solidarity</a:t>
            </a:r>
            <a:r>
              <a:rPr lang="fr-FR" sz="2400" b="1" dirty="0"/>
              <a:t> issues</a:t>
            </a:r>
          </a:p>
          <a:p>
            <a:r>
              <a:rPr lang="fr-FR" sz="2400" b="1" dirty="0"/>
              <a:t>- Human </a:t>
            </a:r>
            <a:r>
              <a:rPr lang="fr-FR" sz="2400" b="1" dirty="0" err="1"/>
              <a:t>rigths</a:t>
            </a:r>
            <a:r>
              <a:rPr lang="fr-FR" sz="2400" b="1" dirty="0"/>
              <a:t> and intelligence </a:t>
            </a:r>
          </a:p>
          <a:p>
            <a:r>
              <a:rPr lang="fr-FR" sz="2400" b="1" dirty="0"/>
              <a:t>- Civil society </a:t>
            </a:r>
            <a:r>
              <a:rPr lang="fr-FR" sz="2400" b="1" dirty="0" err="1"/>
              <a:t>Committee</a:t>
            </a:r>
            <a:r>
              <a:rPr lang="fr-FR" sz="2400" b="1" dirty="0"/>
              <a:t> of the </a:t>
            </a:r>
            <a:r>
              <a:rPr lang="fr-FR" sz="2400" b="1" dirty="0" err="1"/>
              <a:t>rigth</a:t>
            </a:r>
            <a:r>
              <a:rPr lang="fr-FR" sz="2400" b="1" dirty="0"/>
              <a:t> of </a:t>
            </a:r>
            <a:r>
              <a:rPr lang="fr-FR" sz="2400" b="1" dirty="0" err="1"/>
              <a:t>child</a:t>
            </a:r>
            <a:endParaRPr lang="fr-FR" sz="2400" b="1" dirty="0"/>
          </a:p>
          <a:p>
            <a:r>
              <a:rPr lang="fr-FR" sz="2400" b="1" dirty="0"/>
              <a:t>- </a:t>
            </a:r>
            <a:r>
              <a:rPr lang="fr-FR" sz="2400" b="1" dirty="0" err="1"/>
              <a:t>Rigth</a:t>
            </a:r>
            <a:r>
              <a:rPr lang="fr-FR" sz="2400" b="1" dirty="0"/>
              <a:t> of </a:t>
            </a:r>
            <a:r>
              <a:rPr lang="fr-FR" sz="2400" b="1" dirty="0" err="1"/>
              <a:t>persons</a:t>
            </a:r>
            <a:r>
              <a:rPr lang="fr-FR" sz="2400" b="1" dirty="0"/>
              <a:t> </a:t>
            </a:r>
            <a:r>
              <a:rPr lang="fr-FR" sz="2400" b="1" dirty="0" err="1"/>
              <a:t>who</a:t>
            </a:r>
            <a:r>
              <a:rPr lang="fr-FR" sz="2400" b="1" dirty="0"/>
              <a:t> are migrants **</a:t>
            </a:r>
          </a:p>
          <a:p>
            <a:r>
              <a:rPr lang="fr-FR" sz="2400" b="1" dirty="0"/>
              <a:t>- </a:t>
            </a:r>
            <a:r>
              <a:rPr lang="fr-FR" sz="2400" b="1" dirty="0" err="1"/>
              <a:t>NGOs</a:t>
            </a:r>
            <a:r>
              <a:rPr lang="fr-FR" sz="2400" b="1" dirty="0"/>
              <a:t> as avocates for </a:t>
            </a:r>
            <a:r>
              <a:rPr lang="fr-FR" sz="2400" b="1" dirty="0" err="1"/>
              <a:t>gender</a:t>
            </a:r>
            <a:r>
              <a:rPr lang="fr-FR" sz="2400" b="1" dirty="0"/>
              <a:t> </a:t>
            </a:r>
            <a:r>
              <a:rPr lang="fr-FR" sz="2400" b="1" dirty="0" err="1"/>
              <a:t>equality</a:t>
            </a:r>
            <a:r>
              <a:rPr lang="fr-FR" sz="2400" b="1" dirty="0"/>
              <a:t> and </a:t>
            </a:r>
            <a:r>
              <a:rPr lang="fr-FR" sz="2400" b="1" dirty="0" err="1"/>
              <a:t>women’s</a:t>
            </a:r>
            <a:r>
              <a:rPr lang="fr-FR" sz="2400" b="1" dirty="0"/>
              <a:t> </a:t>
            </a:r>
            <a:r>
              <a:rPr lang="fr-FR" sz="2400" b="1" dirty="0" err="1"/>
              <a:t>rigths</a:t>
            </a:r>
            <a:endParaRPr lang="fr-FR" sz="2400" b="1" dirty="0"/>
          </a:p>
          <a:p>
            <a:r>
              <a:rPr lang="fr-FR" sz="2400" b="1" dirty="0"/>
              <a:t>- Education for </a:t>
            </a:r>
            <a:r>
              <a:rPr lang="fr-FR" sz="2400" b="1" dirty="0" err="1"/>
              <a:t>democracy</a:t>
            </a:r>
            <a:r>
              <a:rPr lang="fr-FR" sz="2400" b="1" dirty="0"/>
              <a:t> *</a:t>
            </a:r>
          </a:p>
          <a:p>
            <a:endParaRPr lang="fr-FR" sz="2400" b="1" dirty="0"/>
          </a:p>
          <a:p>
            <a:r>
              <a:rPr lang="fr-FR" sz="2400" b="1" dirty="0"/>
              <a:t>* Participation</a:t>
            </a:r>
          </a:p>
          <a:p>
            <a:r>
              <a:rPr lang="fr-FR" sz="2400" b="1" dirty="0"/>
              <a:t>** </a:t>
            </a:r>
            <a:r>
              <a:rPr lang="fr-FR" sz="2400" b="1" dirty="0" err="1"/>
              <a:t>Responsability</a:t>
            </a:r>
            <a:r>
              <a:rPr lang="fr-FR" sz="2400" b="1" dirty="0"/>
              <a:t> (</a:t>
            </a:r>
            <a:r>
              <a:rPr lang="fr-FR" sz="2400" b="1" dirty="0" err="1"/>
              <a:t>presidence</a:t>
            </a:r>
            <a:r>
              <a:rPr lang="fr-FR" sz="2400" b="1" dirty="0"/>
              <a:t> or </a:t>
            </a:r>
            <a:r>
              <a:rPr lang="fr-FR" sz="2400" b="1" dirty="0" err="1"/>
              <a:t>member</a:t>
            </a:r>
            <a:r>
              <a:rPr lang="fr-FR" sz="2400" b="1" dirty="0"/>
              <a:t> of the staff)</a:t>
            </a:r>
          </a:p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4918CE-A7FD-666F-6FD0-800BE63F7BBD}"/>
              </a:ext>
            </a:extLst>
          </p:cNvPr>
          <p:cNvSpPr/>
          <p:nvPr/>
        </p:nvSpPr>
        <p:spPr>
          <a:xfrm>
            <a:off x="245017" y="3453625"/>
            <a:ext cx="4386717" cy="3037116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9320C28-7AF6-2273-8169-128AE65F683D}"/>
              </a:ext>
            </a:extLst>
          </p:cNvPr>
          <p:cNvSpPr txBox="1"/>
          <p:nvPr/>
        </p:nvSpPr>
        <p:spPr>
          <a:xfrm>
            <a:off x="316432" y="3653578"/>
            <a:ext cx="44335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But </a:t>
            </a:r>
            <a:r>
              <a:rPr lang="fr-FR" sz="2400" b="1" dirty="0" err="1"/>
              <a:t>also</a:t>
            </a:r>
            <a:r>
              <a:rPr lang="fr-FR" sz="2400" b="1" dirty="0"/>
              <a:t> :</a:t>
            </a:r>
          </a:p>
          <a:p>
            <a:r>
              <a:rPr lang="fr-FR" sz="2400" b="1" dirty="0"/>
              <a:t>- </a:t>
            </a:r>
            <a:r>
              <a:rPr lang="en-US" sz="2400" b="1" dirty="0"/>
              <a:t>Direct links with the different pillars of the Council of Europe</a:t>
            </a:r>
            <a:endParaRPr lang="fr-FR" sz="2400" b="1" dirty="0"/>
          </a:p>
          <a:p>
            <a:r>
              <a:rPr lang="fr-FR" sz="2400" b="1" dirty="0"/>
              <a:t>- </a:t>
            </a:r>
            <a:r>
              <a:rPr lang="fr-FR" sz="2400" b="1" dirty="0" err="1"/>
              <a:t>Side</a:t>
            </a:r>
            <a:r>
              <a:rPr lang="fr-FR" sz="2400" b="1" dirty="0"/>
              <a:t> Events</a:t>
            </a:r>
          </a:p>
          <a:p>
            <a:r>
              <a:rPr lang="fr-FR" sz="2400" b="1" dirty="0"/>
              <a:t>- Webinars</a:t>
            </a:r>
          </a:p>
          <a:p>
            <a:r>
              <a:rPr lang="fr-FR" sz="2400" b="1" dirty="0"/>
              <a:t>- </a:t>
            </a:r>
            <a:r>
              <a:rPr lang="fr-FR" sz="2400" b="1" dirty="0" err="1"/>
              <a:t>Study</a:t>
            </a:r>
            <a:r>
              <a:rPr lang="fr-FR" sz="2400" b="1" dirty="0"/>
              <a:t> </a:t>
            </a:r>
            <a:r>
              <a:rPr lang="fr-FR" sz="2400" b="1" dirty="0" err="1"/>
              <a:t>days</a:t>
            </a:r>
            <a:endParaRPr lang="fr-FR" sz="2400" b="1" dirty="0"/>
          </a:p>
          <a:p>
            <a:r>
              <a:rPr lang="fr-FR" sz="2400" b="1" dirty="0"/>
              <a:t>- Public </a:t>
            </a:r>
            <a:r>
              <a:rPr lang="fr-FR" sz="2400" b="1" dirty="0" err="1"/>
              <a:t>adress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89308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3732552" y="209742"/>
            <a:ext cx="697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Lieux de présence et d’action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EC6FAEF-35AD-A4A3-8F93-B07279586EBC}"/>
              </a:ext>
            </a:extLst>
          </p:cNvPr>
          <p:cNvSpPr/>
          <p:nvPr/>
        </p:nvSpPr>
        <p:spPr>
          <a:xfrm>
            <a:off x="580597" y="1428530"/>
            <a:ext cx="3429075" cy="1891716"/>
          </a:xfrm>
          <a:prstGeom prst="ellips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D415D96-868E-40B6-6104-B629E5E6542F}"/>
              </a:ext>
            </a:extLst>
          </p:cNvPr>
          <p:cNvSpPr txBox="1"/>
          <p:nvPr/>
        </p:nvSpPr>
        <p:spPr>
          <a:xfrm>
            <a:off x="681878" y="2358980"/>
            <a:ext cx="339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err="1">
                <a:solidFill>
                  <a:srgbClr val="A50021"/>
                </a:solidFill>
              </a:rPr>
              <a:t>Conference</a:t>
            </a:r>
            <a:r>
              <a:rPr lang="fr-FR" sz="2800" b="1" i="1" dirty="0">
                <a:solidFill>
                  <a:srgbClr val="A50021"/>
                </a:solidFill>
              </a:rPr>
              <a:t> of </a:t>
            </a:r>
            <a:r>
              <a:rPr lang="fr-FR" sz="2800" b="1" i="1" dirty="0" err="1">
                <a:solidFill>
                  <a:srgbClr val="A50021"/>
                </a:solidFill>
              </a:rPr>
              <a:t>INGOs</a:t>
            </a:r>
            <a:endParaRPr lang="fr-FR" sz="2800" b="1" i="1" dirty="0">
              <a:solidFill>
                <a:srgbClr val="A50021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CB5BB61-09F2-7E5E-6F81-C696CC3607E8}"/>
              </a:ext>
            </a:extLst>
          </p:cNvPr>
          <p:cNvSpPr txBox="1"/>
          <p:nvPr/>
        </p:nvSpPr>
        <p:spPr>
          <a:xfrm>
            <a:off x="681878" y="1881965"/>
            <a:ext cx="3537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Conférence des OING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713C23B-58D0-2E17-8832-09590368F375}"/>
              </a:ext>
            </a:extLst>
          </p:cNvPr>
          <p:cNvSpPr txBox="1"/>
          <p:nvPr/>
        </p:nvSpPr>
        <p:spPr>
          <a:xfrm>
            <a:off x="4733015" y="770466"/>
            <a:ext cx="7361719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9 comités thématiques :</a:t>
            </a:r>
          </a:p>
          <a:p>
            <a:r>
              <a:rPr lang="fr-FR" sz="1000" b="1" dirty="0"/>
              <a:t>     </a:t>
            </a:r>
          </a:p>
          <a:p>
            <a:r>
              <a:rPr lang="fr-FR" sz="2400" b="1" dirty="0"/>
              <a:t>- Dialogue interreligieux et inter convictionnel**</a:t>
            </a:r>
          </a:p>
          <a:p>
            <a:r>
              <a:rPr lang="fr-FR" sz="2400" b="1" dirty="0"/>
              <a:t>- Action pour les droits sociaux**</a:t>
            </a:r>
          </a:p>
          <a:p>
            <a:r>
              <a:rPr lang="fr-FR" sz="2400" b="1" dirty="0"/>
              <a:t>- Environnement, changement climatique, patrimoine et santé *</a:t>
            </a:r>
          </a:p>
          <a:p>
            <a:r>
              <a:rPr lang="fr-FR" sz="2400" b="1" dirty="0"/>
              <a:t>- Gouvernance et crises sanitaires : gouvernance et solidarité</a:t>
            </a:r>
          </a:p>
          <a:p>
            <a:r>
              <a:rPr lang="fr-FR" sz="2400" b="1" dirty="0"/>
              <a:t>- Droits humains et intelligence artificielle</a:t>
            </a:r>
          </a:p>
          <a:p>
            <a:r>
              <a:rPr lang="fr-FR" sz="2400" b="1" dirty="0"/>
              <a:t>- Société civile et droits de l’enfant</a:t>
            </a:r>
          </a:p>
          <a:p>
            <a:r>
              <a:rPr lang="fr-FR" sz="2400" b="1" dirty="0"/>
              <a:t>- Droits des personnes migrantes **</a:t>
            </a:r>
          </a:p>
          <a:p>
            <a:pPr marL="342900" indent="-342900">
              <a:buFontTx/>
              <a:buChar char="-"/>
            </a:pPr>
            <a:r>
              <a:rPr lang="fr-FR" sz="2400" b="1" dirty="0"/>
              <a:t>Les ONG, avocates de l'égalité des sexes et des droits des femmes</a:t>
            </a:r>
          </a:p>
          <a:p>
            <a:pPr marL="342900" indent="-342900">
              <a:buFontTx/>
              <a:buChar char="-"/>
            </a:pPr>
            <a:r>
              <a:rPr lang="fr-FR" sz="2400" b="1" dirty="0"/>
              <a:t>- Education pour la démocratie*</a:t>
            </a:r>
          </a:p>
          <a:p>
            <a:r>
              <a:rPr lang="fr-FR" sz="800" b="1" dirty="0"/>
              <a:t>          </a:t>
            </a:r>
          </a:p>
          <a:p>
            <a:r>
              <a:rPr lang="fr-FR" sz="2400" b="1" dirty="0"/>
              <a:t>* Participation</a:t>
            </a:r>
          </a:p>
          <a:p>
            <a:r>
              <a:rPr lang="fr-FR" sz="2400" b="1" dirty="0"/>
              <a:t>** Responsabilité (présidence ou membre du staff)</a:t>
            </a:r>
          </a:p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4918CE-A7FD-666F-6FD0-800BE63F7BBD}"/>
              </a:ext>
            </a:extLst>
          </p:cNvPr>
          <p:cNvSpPr/>
          <p:nvPr/>
        </p:nvSpPr>
        <p:spPr>
          <a:xfrm>
            <a:off x="245017" y="3453625"/>
            <a:ext cx="4386717" cy="3037116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9320C28-7AF6-2273-8169-128AE65F683D}"/>
              </a:ext>
            </a:extLst>
          </p:cNvPr>
          <p:cNvSpPr txBox="1"/>
          <p:nvPr/>
        </p:nvSpPr>
        <p:spPr>
          <a:xfrm>
            <a:off x="316432" y="3653578"/>
            <a:ext cx="44335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Mais aussi :</a:t>
            </a:r>
          </a:p>
          <a:p>
            <a:r>
              <a:rPr lang="fr-FR" sz="2400" b="1" dirty="0"/>
              <a:t>- </a:t>
            </a:r>
            <a:r>
              <a:rPr lang="en-US" sz="2400" b="1" dirty="0"/>
              <a:t>Liens direct avec les </a:t>
            </a:r>
            <a:r>
              <a:rPr lang="en-US" sz="2400" b="1" dirty="0" err="1"/>
              <a:t>autres</a:t>
            </a:r>
            <a:r>
              <a:rPr lang="en-US" sz="2400" b="1" dirty="0"/>
              <a:t> </a:t>
            </a:r>
            <a:r>
              <a:rPr lang="en-US" sz="2400" b="1" dirty="0" err="1"/>
              <a:t>piliers</a:t>
            </a:r>
            <a:r>
              <a:rPr lang="en-US" sz="2400" b="1" dirty="0"/>
              <a:t> du Conseil de </a:t>
            </a:r>
            <a:r>
              <a:rPr lang="en-US" sz="2400" b="1" dirty="0" err="1"/>
              <a:t>l’Europe</a:t>
            </a:r>
            <a:endParaRPr lang="fr-FR" sz="2400" b="1" dirty="0"/>
          </a:p>
          <a:p>
            <a:r>
              <a:rPr lang="fr-FR" sz="2400" b="1" dirty="0"/>
              <a:t>- </a:t>
            </a:r>
            <a:r>
              <a:rPr lang="fr-FR" sz="2400" b="1" dirty="0" err="1"/>
              <a:t>Side</a:t>
            </a:r>
            <a:r>
              <a:rPr lang="fr-FR" sz="2400" b="1" dirty="0"/>
              <a:t> Events</a:t>
            </a:r>
          </a:p>
          <a:p>
            <a:r>
              <a:rPr lang="fr-FR" sz="2400" b="1" dirty="0"/>
              <a:t>- Webinaires</a:t>
            </a:r>
          </a:p>
          <a:p>
            <a:r>
              <a:rPr lang="fr-FR" sz="2400" b="1" dirty="0"/>
              <a:t>- Journées d’Etudes</a:t>
            </a:r>
          </a:p>
          <a:p>
            <a:r>
              <a:rPr lang="fr-FR" sz="2400" b="1" dirty="0"/>
              <a:t>- Parole publique</a:t>
            </a:r>
          </a:p>
        </p:txBody>
      </p:sp>
    </p:spTree>
    <p:extLst>
      <p:ext uri="{BB962C8B-B14F-4D97-AF65-F5344CB8AC3E}">
        <p14:creationId xmlns:p14="http://schemas.microsoft.com/office/powerpoint/2010/main" val="19167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3732552" y="209742"/>
            <a:ext cx="69704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Une démarche synodale  ? </a:t>
            </a:r>
          </a:p>
          <a:p>
            <a:r>
              <a:rPr lang="fr-FR" sz="2800" b="1" dirty="0"/>
              <a:t>                 un  « Marcher ensemble… »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F269903-1CB5-E4BE-0598-C2788FA782D2}"/>
              </a:ext>
            </a:extLst>
          </p:cNvPr>
          <p:cNvSpPr txBox="1"/>
          <p:nvPr/>
        </p:nvSpPr>
        <p:spPr>
          <a:xfrm>
            <a:off x="677058" y="1486404"/>
            <a:ext cx="111651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Les OING d’inspiration catholique ont pris l’habitude de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S’informer mutuellement de leurs priorités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Analyser la situation et les défis du moment (aide au discernement)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Mutualiser les forces et participer aux actions / démarches d’autres </a:t>
            </a:r>
            <a:r>
              <a:rPr lang="fr-FR" sz="2800" b="1" dirty="0" err="1"/>
              <a:t>OINGs</a:t>
            </a:r>
            <a:endParaRPr lang="fr-F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Tenir un lien constant avec la représentation permanente du Saint-Siège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/>
              <a:t>Centrer les interventions et les prises de positions sur des aspects fondamentaux en lien avec les intuitions des fondateurs :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b="1" dirty="0"/>
              <a:t>La dignité de la personne dans une vision holistique (droits sociaux, migration, éducation, sécurité, etc.)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b="1" dirty="0"/>
              <a:t>La démocratie et la liberté de conscience, de religion, de parole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b="1" dirty="0"/>
              <a:t>Les valeurs familiales et la défense de la vie (à tous les âges)</a:t>
            </a:r>
          </a:p>
        </p:txBody>
      </p:sp>
    </p:spTree>
    <p:extLst>
      <p:ext uri="{BB962C8B-B14F-4D97-AF65-F5344CB8AC3E}">
        <p14:creationId xmlns:p14="http://schemas.microsoft.com/office/powerpoint/2010/main" val="809623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3732552" y="209742"/>
            <a:ext cx="697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Une dimension fraternelle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43F9564-F39D-120E-48EA-51DD197E4024}"/>
              </a:ext>
            </a:extLst>
          </p:cNvPr>
          <p:cNvSpPr txBox="1"/>
          <p:nvPr/>
        </p:nvSpPr>
        <p:spPr>
          <a:xfrm>
            <a:off x="644580" y="1688937"/>
            <a:ext cx="4557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Rencontres trimestrielles</a:t>
            </a:r>
          </a:p>
          <a:p>
            <a:r>
              <a:rPr lang="fr-FR" sz="2800" b="1" dirty="0"/>
              <a:t>Sur place et en visioconférence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D5C7BC2-DF90-517D-2D7A-7B06182BDC8F}"/>
              </a:ext>
            </a:extLst>
          </p:cNvPr>
          <p:cNvSpPr txBox="1"/>
          <p:nvPr/>
        </p:nvSpPr>
        <p:spPr>
          <a:xfrm>
            <a:off x="4939261" y="4214573"/>
            <a:ext cx="45570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Formations mutuelles</a:t>
            </a:r>
          </a:p>
          <a:p>
            <a:r>
              <a:rPr lang="fr-FR" sz="2800" b="1" dirty="0"/>
              <a:t>Présentation de textes du magistère</a:t>
            </a:r>
          </a:p>
          <a:p>
            <a:r>
              <a:rPr lang="fr-FR" sz="2800" b="1" dirty="0"/>
              <a:t>Réflexions thématiques sur des questions d’actualités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5E1EC5D-ABE1-AB9D-F8FF-A4CBAEB210AC}"/>
              </a:ext>
            </a:extLst>
          </p:cNvPr>
          <p:cNvSpPr txBox="1"/>
          <p:nvPr/>
        </p:nvSpPr>
        <p:spPr>
          <a:xfrm>
            <a:off x="6415790" y="1137961"/>
            <a:ext cx="54597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A50021"/>
                </a:solidFill>
              </a:rPr>
              <a:t>Soutiens inter OING</a:t>
            </a:r>
          </a:p>
          <a:p>
            <a:pPr algn="ctr"/>
            <a:r>
              <a:rPr lang="fr-FR" sz="2800" b="1" dirty="0"/>
              <a:t>Encouragements</a:t>
            </a:r>
          </a:p>
          <a:p>
            <a:pPr algn="ctr"/>
            <a:r>
              <a:rPr lang="fr-FR" sz="2800" b="1" dirty="0"/>
              <a:t>Solidarité</a:t>
            </a:r>
          </a:p>
          <a:p>
            <a:pPr algn="ctr"/>
            <a:r>
              <a:rPr lang="fr-FR" sz="2800" b="1" dirty="0"/>
              <a:t>Mise en commun</a:t>
            </a:r>
          </a:p>
          <a:p>
            <a:pPr algn="ctr"/>
            <a:r>
              <a:rPr lang="fr-FR" sz="2800" b="1" dirty="0"/>
              <a:t>Place possible des petites OING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6D17F33-97E1-DAFD-F8F7-19B32E60CEE6}"/>
              </a:ext>
            </a:extLst>
          </p:cNvPr>
          <p:cNvSpPr txBox="1"/>
          <p:nvPr/>
        </p:nvSpPr>
        <p:spPr>
          <a:xfrm>
            <a:off x="382253" y="3219722"/>
            <a:ext cx="45570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Prières communes </a:t>
            </a:r>
          </a:p>
          <a:p>
            <a:r>
              <a:rPr lang="fr-FR" sz="2800" b="1" dirty="0"/>
              <a:t>Au cours des rencontres</a:t>
            </a:r>
          </a:p>
          <a:p>
            <a:r>
              <a:rPr lang="fr-FR" sz="2800" b="1" dirty="0"/>
              <a:t>A la représentation permanente du St Siège (eucharistie)</a:t>
            </a:r>
          </a:p>
        </p:txBody>
      </p:sp>
    </p:spTree>
    <p:extLst>
      <p:ext uri="{BB962C8B-B14F-4D97-AF65-F5344CB8AC3E}">
        <p14:creationId xmlns:p14="http://schemas.microsoft.com/office/powerpoint/2010/main" val="287753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3DAB635-5C24-D9CE-C49B-3EC665B3C729}"/>
              </a:ext>
            </a:extLst>
          </p:cNvPr>
          <p:cNvSpPr txBox="1"/>
          <p:nvPr/>
        </p:nvSpPr>
        <p:spPr>
          <a:xfrm>
            <a:off x="3732552" y="209742"/>
            <a:ext cx="697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Une ouverture qui évite l’ « entre soi »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801F6-C4DE-6A69-1096-435B49867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32" y="245782"/>
            <a:ext cx="1437417" cy="10493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1AC34AB-99BD-E526-03EB-5BBBB07DCC8D}"/>
              </a:ext>
            </a:extLst>
          </p:cNvPr>
          <p:cNvSpPr txBox="1"/>
          <p:nvPr/>
        </p:nvSpPr>
        <p:spPr>
          <a:xfrm>
            <a:off x="1753849" y="2104025"/>
            <a:ext cx="2518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Œcuménisme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2474D92-6910-746D-F0CB-7D5BF35669F5}"/>
              </a:ext>
            </a:extLst>
          </p:cNvPr>
          <p:cNvSpPr txBox="1"/>
          <p:nvPr/>
        </p:nvSpPr>
        <p:spPr>
          <a:xfrm>
            <a:off x="7077858" y="3941925"/>
            <a:ext cx="362512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A50021"/>
                </a:solidFill>
              </a:rPr>
              <a:t>Eglise locale</a:t>
            </a:r>
          </a:p>
          <a:p>
            <a:pPr algn="ctr"/>
            <a:r>
              <a:rPr lang="fr-FR" sz="1000" b="1" dirty="0"/>
              <a:t>     </a:t>
            </a:r>
          </a:p>
          <a:p>
            <a:pPr algn="ctr"/>
            <a:r>
              <a:rPr lang="fr-FR" sz="2400" b="1" i="1" dirty="0"/>
              <a:t>Plate forme pastorale européenne de Strasbourg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B8EAAD-597A-9A79-9578-D1A81FA93D04}"/>
              </a:ext>
            </a:extLst>
          </p:cNvPr>
          <p:cNvSpPr txBox="1"/>
          <p:nvPr/>
        </p:nvSpPr>
        <p:spPr>
          <a:xfrm>
            <a:off x="8069707" y="1568207"/>
            <a:ext cx="2518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A50021"/>
                </a:solidFill>
              </a:rPr>
              <a:t>Université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5E0799-3A73-5B63-2938-55B33C6CAA3D}"/>
              </a:ext>
            </a:extLst>
          </p:cNvPr>
          <p:cNvSpPr txBox="1"/>
          <p:nvPr/>
        </p:nvSpPr>
        <p:spPr>
          <a:xfrm>
            <a:off x="853189" y="4632682"/>
            <a:ext cx="499297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A50021"/>
                </a:solidFill>
              </a:rPr>
              <a:t>Autres associations de Fidèles</a:t>
            </a:r>
          </a:p>
          <a:p>
            <a:pPr algn="ctr"/>
            <a:r>
              <a:rPr lang="fr-FR" sz="1000" b="1" dirty="0"/>
              <a:t>          </a:t>
            </a:r>
          </a:p>
          <a:p>
            <a:pPr algn="ctr"/>
            <a:r>
              <a:rPr lang="fr-FR" sz="2400" b="1" i="1" dirty="0"/>
              <a:t>Un exemple : Démocratie – Construction Européenne et Religions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BAF2199-52D3-BBF4-727F-9ABF26F39807}"/>
              </a:ext>
            </a:extLst>
          </p:cNvPr>
          <p:cNvSpPr txBox="1"/>
          <p:nvPr/>
        </p:nvSpPr>
        <p:spPr>
          <a:xfrm>
            <a:off x="6795542" y="2261345"/>
            <a:ext cx="4189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Journées d’études « </a:t>
            </a:r>
            <a:r>
              <a:rPr lang="fr-FR" sz="2800" b="1" dirty="0" err="1"/>
              <a:t>Fratelli</a:t>
            </a:r>
            <a:r>
              <a:rPr lang="fr-FR" sz="2800" b="1" dirty="0"/>
              <a:t> Tutti et droits de l’Homme »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464DB47-9D6D-D2F4-5D44-97FB5DC3F403}"/>
              </a:ext>
            </a:extLst>
          </p:cNvPr>
          <p:cNvSpPr txBox="1"/>
          <p:nvPr/>
        </p:nvSpPr>
        <p:spPr>
          <a:xfrm>
            <a:off x="613347" y="2738399"/>
            <a:ext cx="4395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Travaux avec la KEK</a:t>
            </a:r>
          </a:p>
          <a:p>
            <a:pPr algn="ctr"/>
            <a:r>
              <a:rPr lang="fr-FR" sz="2800" b="1" dirty="0"/>
              <a:t>(</a:t>
            </a:r>
            <a:r>
              <a:rPr lang="fr-FR" sz="2400" b="1" i="1" dirty="0"/>
              <a:t>Conférence of </a:t>
            </a:r>
            <a:r>
              <a:rPr lang="fr-FR" sz="2400" b="1" i="1" dirty="0" err="1"/>
              <a:t>europeen</a:t>
            </a:r>
            <a:r>
              <a:rPr lang="fr-FR" sz="2400" b="1" i="1" dirty="0"/>
              <a:t> </a:t>
            </a:r>
            <a:r>
              <a:rPr lang="fr-FR" sz="2400" b="1" i="1" dirty="0" err="1"/>
              <a:t>churches</a:t>
            </a:r>
            <a:r>
              <a:rPr lang="fr-FR" sz="2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2777502"/>
      </p:ext>
    </p:extLst>
  </p:cSld>
  <p:clrMapOvr>
    <a:masterClrMapping/>
  </p:clrMapOvr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TM03457491[[fn=Métropolitain]]</Template>
  <TotalTime>0</TotalTime>
  <Words>567</Words>
  <Application>Microsoft Office PowerPoint</Application>
  <PresentationFormat>Grand écran</PresentationFormat>
  <Paragraphs>103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Métropolitain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Guéry</dc:creator>
  <cp:lastModifiedBy>Christine Bitouzet</cp:lastModifiedBy>
  <cp:revision>10</cp:revision>
  <dcterms:created xsi:type="dcterms:W3CDTF">2022-11-07T08:18:44Z</dcterms:created>
  <dcterms:modified xsi:type="dcterms:W3CDTF">2022-11-30T09:58:52Z</dcterms:modified>
</cp:coreProperties>
</file>